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6"/>
  </p:notesMasterIdLst>
  <p:handoutMasterIdLst>
    <p:handoutMasterId r:id="rId27"/>
  </p:handoutMasterIdLst>
  <p:sldIdLst>
    <p:sldId id="258" r:id="rId3"/>
    <p:sldId id="810" r:id="rId4"/>
    <p:sldId id="811" r:id="rId5"/>
    <p:sldId id="812" r:id="rId6"/>
    <p:sldId id="813" r:id="rId7"/>
    <p:sldId id="814" r:id="rId8"/>
    <p:sldId id="815" r:id="rId9"/>
    <p:sldId id="802" r:id="rId10"/>
    <p:sldId id="803" r:id="rId11"/>
    <p:sldId id="804" r:id="rId12"/>
    <p:sldId id="806" r:id="rId13"/>
    <p:sldId id="807" r:id="rId14"/>
    <p:sldId id="809" r:id="rId15"/>
    <p:sldId id="816" r:id="rId16"/>
    <p:sldId id="817" r:id="rId17"/>
    <p:sldId id="818" r:id="rId18"/>
    <p:sldId id="820" r:id="rId19"/>
    <p:sldId id="821" r:id="rId20"/>
    <p:sldId id="822" r:id="rId21"/>
    <p:sldId id="824" r:id="rId22"/>
    <p:sldId id="823" r:id="rId23"/>
    <p:sldId id="825" r:id="rId24"/>
    <p:sldId id="819" r:id="rId25"/>
  </p:sldIdLst>
  <p:sldSz cx="9144000" cy="6858000" type="screen4x3"/>
  <p:notesSz cx="6788150" cy="9923463"/>
  <p:defaultTextStyle>
    <a:defPPr>
      <a:defRPr lang="fil-P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fmanalastas1" initials="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EDF8"/>
    <a:srgbClr val="2BD3B5"/>
    <a:srgbClr val="AAC17A"/>
    <a:srgbClr val="ED8D29"/>
    <a:srgbClr val="D54339"/>
    <a:srgbClr val="D96531"/>
    <a:srgbClr val="D3AD37"/>
    <a:srgbClr val="3AA48B"/>
    <a:srgbClr val="EABF3C"/>
    <a:srgbClr val="273C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89" autoAdjust="0"/>
    <p:restoredTop sz="92020" autoAdjust="0"/>
  </p:normalViewPr>
  <p:slideViewPr>
    <p:cSldViewPr snapToGrid="0">
      <p:cViewPr>
        <p:scale>
          <a:sx n="70" d="100"/>
          <a:sy n="70" d="100"/>
        </p:scale>
        <p:origin x="-1882" y="-47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2941219" cy="495929"/>
          </a:xfrm>
          <a:prstGeom prst="rect">
            <a:avLst/>
          </a:prstGeom>
        </p:spPr>
        <p:txBody>
          <a:bodyPr vert="horz" lIns="90882" tIns="45442" rIns="90882" bIns="45442" rtlCol="0"/>
          <a:lstStyle>
            <a:lvl1pPr algn="l">
              <a:defRPr sz="1200"/>
            </a:lvl1pPr>
          </a:lstStyle>
          <a:p>
            <a:endParaRPr lang="fil-PH"/>
          </a:p>
        </p:txBody>
      </p:sp>
      <p:sp>
        <p:nvSpPr>
          <p:cNvPr id="3" name="Date Placeholder 2"/>
          <p:cNvSpPr>
            <a:spLocks noGrp="1"/>
          </p:cNvSpPr>
          <p:nvPr>
            <p:ph type="dt" sz="quarter" idx="1"/>
          </p:nvPr>
        </p:nvSpPr>
        <p:spPr>
          <a:xfrm>
            <a:off x="3845367" y="3"/>
            <a:ext cx="2941219" cy="495929"/>
          </a:xfrm>
          <a:prstGeom prst="rect">
            <a:avLst/>
          </a:prstGeom>
        </p:spPr>
        <p:txBody>
          <a:bodyPr vert="horz" lIns="90882" tIns="45442" rIns="90882" bIns="45442" rtlCol="0"/>
          <a:lstStyle>
            <a:lvl1pPr algn="r">
              <a:defRPr sz="1200"/>
            </a:lvl1pPr>
          </a:lstStyle>
          <a:p>
            <a:fld id="{E11A8D30-AF18-457B-9E71-0E127BCEFD77}" type="datetimeFigureOut">
              <a:rPr lang="fil-PH" smtClean="0"/>
              <a:pPr/>
              <a:t>11/15/2017</a:t>
            </a:fld>
            <a:endParaRPr lang="fil-PH"/>
          </a:p>
        </p:txBody>
      </p:sp>
      <p:sp>
        <p:nvSpPr>
          <p:cNvPr id="4" name="Footer Placeholder 3"/>
          <p:cNvSpPr>
            <a:spLocks noGrp="1"/>
          </p:cNvSpPr>
          <p:nvPr>
            <p:ph type="ftr" sz="quarter" idx="2"/>
          </p:nvPr>
        </p:nvSpPr>
        <p:spPr>
          <a:xfrm>
            <a:off x="1" y="9425908"/>
            <a:ext cx="2941219" cy="495929"/>
          </a:xfrm>
          <a:prstGeom prst="rect">
            <a:avLst/>
          </a:prstGeom>
        </p:spPr>
        <p:txBody>
          <a:bodyPr vert="horz" lIns="90882" tIns="45442" rIns="90882" bIns="45442" rtlCol="0" anchor="b"/>
          <a:lstStyle>
            <a:lvl1pPr algn="l">
              <a:defRPr sz="1200"/>
            </a:lvl1pPr>
          </a:lstStyle>
          <a:p>
            <a:endParaRPr lang="fil-PH"/>
          </a:p>
        </p:txBody>
      </p:sp>
      <p:sp>
        <p:nvSpPr>
          <p:cNvPr id="5" name="Slide Number Placeholder 4"/>
          <p:cNvSpPr>
            <a:spLocks noGrp="1"/>
          </p:cNvSpPr>
          <p:nvPr>
            <p:ph type="sldNum" sz="quarter" idx="3"/>
          </p:nvPr>
        </p:nvSpPr>
        <p:spPr>
          <a:xfrm>
            <a:off x="3845367" y="9425908"/>
            <a:ext cx="2941219" cy="495929"/>
          </a:xfrm>
          <a:prstGeom prst="rect">
            <a:avLst/>
          </a:prstGeom>
        </p:spPr>
        <p:txBody>
          <a:bodyPr vert="horz" lIns="90882" tIns="45442" rIns="90882" bIns="45442" rtlCol="0" anchor="b"/>
          <a:lstStyle>
            <a:lvl1pPr algn="r">
              <a:defRPr sz="1200"/>
            </a:lvl1pPr>
          </a:lstStyle>
          <a:p>
            <a:fld id="{D771ECB4-A8FD-491E-9240-99AB13458CC5}" type="slidenum">
              <a:rPr lang="fil-PH" smtClean="0"/>
              <a:pPr/>
              <a:t>‹#›</a:t>
            </a:fld>
            <a:endParaRPr lang="fil-PH"/>
          </a:p>
        </p:txBody>
      </p:sp>
    </p:spTree>
    <p:extLst>
      <p:ext uri="{BB962C8B-B14F-4D97-AF65-F5344CB8AC3E}">
        <p14:creationId xmlns:p14="http://schemas.microsoft.com/office/powerpoint/2010/main" val="1619701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41532" cy="496174"/>
          </a:xfrm>
          <a:prstGeom prst="rect">
            <a:avLst/>
          </a:prstGeom>
        </p:spPr>
        <p:txBody>
          <a:bodyPr vert="horz" lIns="90882" tIns="45442" rIns="90882" bIns="45442" rtlCol="0"/>
          <a:lstStyle>
            <a:lvl1pPr algn="l">
              <a:defRPr sz="1200"/>
            </a:lvl1pPr>
          </a:lstStyle>
          <a:p>
            <a:endParaRPr lang="fil-PH"/>
          </a:p>
        </p:txBody>
      </p:sp>
      <p:sp>
        <p:nvSpPr>
          <p:cNvPr id="3" name="Date Placeholder 2"/>
          <p:cNvSpPr>
            <a:spLocks noGrp="1"/>
          </p:cNvSpPr>
          <p:nvPr>
            <p:ph type="dt" idx="1"/>
          </p:nvPr>
        </p:nvSpPr>
        <p:spPr>
          <a:xfrm>
            <a:off x="3845050" y="1"/>
            <a:ext cx="2941532" cy="496174"/>
          </a:xfrm>
          <a:prstGeom prst="rect">
            <a:avLst/>
          </a:prstGeom>
        </p:spPr>
        <p:txBody>
          <a:bodyPr vert="horz" lIns="90882" tIns="45442" rIns="90882" bIns="45442" rtlCol="0"/>
          <a:lstStyle>
            <a:lvl1pPr algn="r">
              <a:defRPr sz="1200"/>
            </a:lvl1pPr>
          </a:lstStyle>
          <a:p>
            <a:fld id="{9F20A369-D5D9-4CFE-900C-22DE261EEC12}" type="datetimeFigureOut">
              <a:rPr lang="fil-PH" smtClean="0"/>
              <a:pPr/>
              <a:t>11/15/2017</a:t>
            </a:fld>
            <a:endParaRPr lang="fil-PH"/>
          </a:p>
        </p:txBody>
      </p:sp>
      <p:sp>
        <p:nvSpPr>
          <p:cNvPr id="4" name="Slide Image Placeholder 3"/>
          <p:cNvSpPr>
            <a:spLocks noGrp="1" noRot="1" noChangeAspect="1"/>
          </p:cNvSpPr>
          <p:nvPr>
            <p:ph type="sldImg" idx="2"/>
          </p:nvPr>
        </p:nvSpPr>
        <p:spPr>
          <a:xfrm>
            <a:off x="915988" y="746125"/>
            <a:ext cx="4956175" cy="3717925"/>
          </a:xfrm>
          <a:prstGeom prst="rect">
            <a:avLst/>
          </a:prstGeom>
          <a:noFill/>
          <a:ln w="12700">
            <a:solidFill>
              <a:prstClr val="black"/>
            </a:solidFill>
          </a:ln>
        </p:spPr>
        <p:txBody>
          <a:bodyPr vert="horz" lIns="90882" tIns="45442" rIns="90882" bIns="45442" rtlCol="0" anchor="ctr"/>
          <a:lstStyle/>
          <a:p>
            <a:endParaRPr lang="fil-PH"/>
          </a:p>
        </p:txBody>
      </p:sp>
      <p:sp>
        <p:nvSpPr>
          <p:cNvPr id="5" name="Notes Placeholder 4"/>
          <p:cNvSpPr>
            <a:spLocks noGrp="1"/>
          </p:cNvSpPr>
          <p:nvPr>
            <p:ph type="body" sz="quarter" idx="3"/>
          </p:nvPr>
        </p:nvSpPr>
        <p:spPr>
          <a:xfrm>
            <a:off x="678816" y="4713650"/>
            <a:ext cx="5430520" cy="4465557"/>
          </a:xfrm>
          <a:prstGeom prst="rect">
            <a:avLst/>
          </a:prstGeom>
        </p:spPr>
        <p:txBody>
          <a:bodyPr vert="horz" lIns="90882" tIns="45442" rIns="90882" bIns="4544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6" name="Footer Placeholder 5"/>
          <p:cNvSpPr>
            <a:spLocks noGrp="1"/>
          </p:cNvSpPr>
          <p:nvPr>
            <p:ph type="ftr" sz="quarter" idx="4"/>
          </p:nvPr>
        </p:nvSpPr>
        <p:spPr>
          <a:xfrm>
            <a:off x="3" y="9425570"/>
            <a:ext cx="2941532" cy="496174"/>
          </a:xfrm>
          <a:prstGeom prst="rect">
            <a:avLst/>
          </a:prstGeom>
        </p:spPr>
        <p:txBody>
          <a:bodyPr vert="horz" lIns="90882" tIns="45442" rIns="90882" bIns="45442" rtlCol="0" anchor="b"/>
          <a:lstStyle>
            <a:lvl1pPr algn="l">
              <a:defRPr sz="1200"/>
            </a:lvl1pPr>
          </a:lstStyle>
          <a:p>
            <a:endParaRPr lang="fil-PH"/>
          </a:p>
        </p:txBody>
      </p:sp>
      <p:sp>
        <p:nvSpPr>
          <p:cNvPr id="7" name="Slide Number Placeholder 6"/>
          <p:cNvSpPr>
            <a:spLocks noGrp="1"/>
          </p:cNvSpPr>
          <p:nvPr>
            <p:ph type="sldNum" sz="quarter" idx="5"/>
          </p:nvPr>
        </p:nvSpPr>
        <p:spPr>
          <a:xfrm>
            <a:off x="3845050" y="9425570"/>
            <a:ext cx="2941532" cy="496174"/>
          </a:xfrm>
          <a:prstGeom prst="rect">
            <a:avLst/>
          </a:prstGeom>
        </p:spPr>
        <p:txBody>
          <a:bodyPr vert="horz" lIns="90882" tIns="45442" rIns="90882" bIns="45442" rtlCol="0" anchor="b"/>
          <a:lstStyle>
            <a:lvl1pPr algn="r">
              <a:defRPr sz="1200"/>
            </a:lvl1pPr>
          </a:lstStyle>
          <a:p>
            <a:fld id="{C62BB9EC-8B70-4530-8D37-7164BBB6BC6B}" type="slidenum">
              <a:rPr lang="fil-PH" smtClean="0"/>
              <a:pPr/>
              <a:t>‹#›</a:t>
            </a:fld>
            <a:endParaRPr lang="fil-PH"/>
          </a:p>
        </p:txBody>
      </p:sp>
    </p:spTree>
    <p:extLst>
      <p:ext uri="{BB962C8B-B14F-4D97-AF65-F5344CB8AC3E}">
        <p14:creationId xmlns:p14="http://schemas.microsoft.com/office/powerpoint/2010/main" val="1572268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62BB9EC-8B70-4530-8D37-7164BBB6BC6B}" type="slidenum">
              <a:rPr lang="fil-PH" smtClean="0"/>
              <a:pPr/>
              <a:t>1</a:t>
            </a:fld>
            <a:endParaRPr lang="fil-PH"/>
          </a:p>
        </p:txBody>
      </p:sp>
    </p:spTree>
    <p:extLst>
      <p:ext uri="{BB962C8B-B14F-4D97-AF65-F5344CB8AC3E}">
        <p14:creationId xmlns:p14="http://schemas.microsoft.com/office/powerpoint/2010/main" val="21277176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5" name="Picture 4" descr="DepEd Seal Full 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71800" y="685800"/>
            <a:ext cx="3201546" cy="3200770"/>
          </a:xfrm>
          <a:prstGeom prst="rect">
            <a:avLst/>
          </a:prstGeom>
        </p:spPr>
      </p:pic>
      <p:sp>
        <p:nvSpPr>
          <p:cNvPr id="2" name="Title 1"/>
          <p:cNvSpPr>
            <a:spLocks noGrp="1"/>
          </p:cNvSpPr>
          <p:nvPr>
            <p:ph type="ctrTitle"/>
          </p:nvPr>
        </p:nvSpPr>
        <p:spPr>
          <a:xfrm>
            <a:off x="685800" y="3733800"/>
            <a:ext cx="7772400" cy="914400"/>
          </a:xfrm>
        </p:spPr>
        <p:txBody>
          <a:bodyPr/>
          <a:lstStyle>
            <a:lvl1pPr>
              <a:defRPr>
                <a:solidFill>
                  <a:schemeClr val="bg1"/>
                </a:solidFill>
              </a:defRPr>
            </a:lvl1pPr>
          </a:lstStyle>
          <a:p>
            <a:r>
              <a:rPr lang="en-US" smtClean="0"/>
              <a:t>Click to edit Master title style</a:t>
            </a:r>
            <a:endParaRPr lang="fil-PH" dirty="0"/>
          </a:p>
        </p:txBody>
      </p:sp>
      <p:sp>
        <p:nvSpPr>
          <p:cNvPr id="3" name="Subtitle 2"/>
          <p:cNvSpPr>
            <a:spLocks noGrp="1"/>
          </p:cNvSpPr>
          <p:nvPr>
            <p:ph type="subTitle" idx="1"/>
          </p:nvPr>
        </p:nvSpPr>
        <p:spPr>
          <a:xfrm>
            <a:off x="1371600" y="4648200"/>
            <a:ext cx="6400800" cy="9144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l-PH"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ctangle 3"/>
          <p:cNvSpPr/>
          <p:nvPr/>
        </p:nvSpPr>
        <p:spPr>
          <a:xfrm>
            <a:off x="0" y="0"/>
            <a:ext cx="9144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il-PH">
              <a:solidFill>
                <a:prstClr val="white"/>
              </a:solidFill>
            </a:endParaRPr>
          </a:p>
        </p:txBody>
      </p:sp>
      <p:sp>
        <p:nvSpPr>
          <p:cNvPr id="5" name="Rectangle 4"/>
          <p:cNvSpPr/>
          <p:nvPr/>
        </p:nvSpPr>
        <p:spPr>
          <a:xfrm>
            <a:off x="3124200" y="6553200"/>
            <a:ext cx="2895600" cy="304800"/>
          </a:xfrm>
          <a:prstGeom prst="rect">
            <a:avLst/>
          </a:prstGeom>
        </p:spPr>
        <p:txBody>
          <a:bodyPr anchor="ctr">
            <a:normAutofit/>
          </a:bodyPr>
          <a:lstStyle/>
          <a:p>
            <a:pPr algn="ctr" fontAlgn="auto">
              <a:spcBef>
                <a:spcPts val="0"/>
              </a:spcBef>
              <a:spcAft>
                <a:spcPts val="0"/>
              </a:spcAft>
              <a:defRPr/>
            </a:pPr>
            <a:r>
              <a:rPr lang="fil-PH" sz="1200" dirty="0">
                <a:solidFill>
                  <a:prstClr val="white"/>
                </a:solidFill>
                <a:latin typeface="Bookman Old Style"/>
                <a:cs typeface="Arial" charset="0"/>
              </a:rPr>
              <a:t>DEPARTMENT OF EDUCATION</a:t>
            </a:r>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fil-PH"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6"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fld id="{6D01CF6C-55E4-4D5E-B4B6-9FC546A0D126}" type="datetimeFigureOut">
              <a:rPr lang="fil-PH" smtClean="0"/>
              <a:pPr/>
              <a:t>11/15/2017</a:t>
            </a:fld>
            <a:endParaRPr lang="fil-PH"/>
          </a:p>
        </p:txBody>
      </p:sp>
      <p:sp>
        <p:nvSpPr>
          <p:cNvPr id="7"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fld id="{6431E171-620D-405C-B6D2-5DF614FC6E97}" type="slidenum">
              <a:rPr lang="fil-PH" smtClean="0"/>
              <a:pPr/>
              <a:t>‹#›</a:t>
            </a:fld>
            <a:endParaRPr lang="fil-P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3124200" y="6553200"/>
            <a:ext cx="2895600" cy="304800"/>
          </a:xfrm>
          <a:prstGeom prst="rect">
            <a:avLst/>
          </a:prstGeom>
        </p:spPr>
        <p:txBody>
          <a:bodyPr anchor="ctr">
            <a:normAutofit/>
          </a:bodyPr>
          <a:lstStyle/>
          <a:p>
            <a:pPr algn="ctr" fontAlgn="auto">
              <a:spcBef>
                <a:spcPts val="0"/>
              </a:spcBef>
              <a:spcAft>
                <a:spcPts val="0"/>
              </a:spcAft>
              <a:defRPr/>
            </a:pPr>
            <a:r>
              <a:rPr lang="fil-PH" sz="1200" dirty="0">
                <a:solidFill>
                  <a:prstClr val="white"/>
                </a:solidFill>
                <a:latin typeface="Bookman Old Style"/>
                <a:cs typeface="Arial" charset="0"/>
              </a:rPr>
              <a:t>DEPARTMENT OF EDUCATION</a:t>
            </a:r>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il-P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5"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fld id="{6D01CF6C-55E4-4D5E-B4B6-9FC546A0D126}" type="datetimeFigureOut">
              <a:rPr lang="fil-PH" smtClean="0"/>
              <a:pPr/>
              <a:t>11/15/2017</a:t>
            </a:fld>
            <a:endParaRPr lang="fil-PH"/>
          </a:p>
        </p:txBody>
      </p:sp>
      <p:sp>
        <p:nvSpPr>
          <p:cNvPr id="6"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fld id="{6431E171-620D-405C-B6D2-5DF614FC6E97}" type="slidenum">
              <a:rPr lang="fil-PH" smtClean="0"/>
              <a:pPr/>
              <a:t>‹#›</a:t>
            </a:fld>
            <a:endParaRPr lang="fil-PH"/>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733800"/>
            <a:ext cx="7772400" cy="914400"/>
          </a:xfrm>
        </p:spPr>
        <p:txBody>
          <a:bodyPr/>
          <a:lstStyle>
            <a:lvl1pPr>
              <a:defRPr>
                <a:solidFill>
                  <a:schemeClr val="bg1"/>
                </a:solidFill>
              </a:defRPr>
            </a:lvl1pPr>
          </a:lstStyle>
          <a:p>
            <a:r>
              <a:rPr lang="en-US" smtClean="0"/>
              <a:t>Click to edit Master title style</a:t>
            </a:r>
            <a:endParaRPr lang="fil-PH" dirty="0"/>
          </a:p>
        </p:txBody>
      </p:sp>
      <p:sp>
        <p:nvSpPr>
          <p:cNvPr id="3" name="Subtitle 2"/>
          <p:cNvSpPr>
            <a:spLocks noGrp="1"/>
          </p:cNvSpPr>
          <p:nvPr>
            <p:ph type="subTitle" idx="1"/>
          </p:nvPr>
        </p:nvSpPr>
        <p:spPr>
          <a:xfrm>
            <a:off x="1371600" y="4648200"/>
            <a:ext cx="6400800" cy="9144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l-PH" dirty="0"/>
          </a:p>
        </p:txBody>
      </p:sp>
      <p:pic>
        <p:nvPicPr>
          <p:cNvPr id="5" name="Picture 4" descr="DepEd Seal Full 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71800" y="685800"/>
            <a:ext cx="3201546" cy="3200770"/>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0"/>
            <a:ext cx="9144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il-PH">
              <a:solidFill>
                <a:prstClr val="white"/>
              </a:solidFill>
            </a:endParaRPr>
          </a:p>
        </p:txBody>
      </p:sp>
      <p:sp>
        <p:nvSpPr>
          <p:cNvPr id="5" name="Rectangle 4"/>
          <p:cNvSpPr>
            <a:spLocks noChangeArrowheads="1"/>
          </p:cNvSpPr>
          <p:nvPr userDrawn="1"/>
        </p:nvSpPr>
        <p:spPr bwMode="auto">
          <a:xfrm>
            <a:off x="3124200" y="6553200"/>
            <a:ext cx="2895600" cy="304800"/>
          </a:xfrm>
          <a:prstGeom prst="rect">
            <a:avLst/>
          </a:prstGeom>
          <a:noFill/>
          <a:ln w="9525">
            <a:noFill/>
            <a:miter lim="800000"/>
            <a:headEnd/>
            <a:tailEnd/>
          </a:ln>
        </p:spPr>
        <p:txBody>
          <a:bodyPr anchor="ctr"/>
          <a:lstStyle/>
          <a:p>
            <a:pPr algn="ctr">
              <a:defRPr/>
            </a:pPr>
            <a:r>
              <a:rPr lang="fil-PH" sz="1200">
                <a:solidFill>
                  <a:prstClr val="white"/>
                </a:solidFill>
                <a:latin typeface="Bookman Old Style" pitchFamily="18" charset="0"/>
              </a:rPr>
              <a:t>DEPARTMENT OF EDUCATION</a:t>
            </a:r>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fil-PH"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6"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pPr>
              <a:defRPr/>
            </a:pPr>
            <a:endParaRPr lang="fil-PH"/>
          </a:p>
        </p:txBody>
      </p:sp>
      <p:sp>
        <p:nvSpPr>
          <p:cNvPr id="7"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pPr>
              <a:defRPr/>
            </a:pPr>
            <a:fld id="{455E4B73-1D19-499C-B328-7563C6914780}" type="slidenum">
              <a:rPr lang="fil-PH"/>
              <a:pPr>
                <a:defRPr/>
              </a:pPr>
              <a:t>‹#›</a:t>
            </a:fld>
            <a:endParaRPr lang="fil-PH"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Rectangle 4"/>
          <p:cNvSpPr>
            <a:spLocks noChangeArrowheads="1"/>
          </p:cNvSpPr>
          <p:nvPr userDrawn="1"/>
        </p:nvSpPr>
        <p:spPr bwMode="auto">
          <a:xfrm>
            <a:off x="3124200" y="6553200"/>
            <a:ext cx="2895600" cy="304800"/>
          </a:xfrm>
          <a:prstGeom prst="rect">
            <a:avLst/>
          </a:prstGeom>
          <a:noFill/>
          <a:ln w="9525">
            <a:noFill/>
            <a:miter lim="800000"/>
            <a:headEnd/>
            <a:tailEnd/>
          </a:ln>
        </p:spPr>
        <p:txBody>
          <a:bodyPr anchor="ctr"/>
          <a:lstStyle/>
          <a:p>
            <a:pPr algn="ctr">
              <a:defRPr/>
            </a:pPr>
            <a:r>
              <a:rPr lang="fil-PH" sz="1200">
                <a:solidFill>
                  <a:prstClr val="white"/>
                </a:solidFill>
                <a:latin typeface="Bookman Old Style" pitchFamily="18" charset="0"/>
              </a:rPr>
              <a:t>DEPARTMENT OF EDUCATION</a:t>
            </a:r>
          </a:p>
        </p:txBody>
      </p:sp>
      <p:sp>
        <p:nvSpPr>
          <p:cNvPr id="2" name="Title 1"/>
          <p:cNvSpPr>
            <a:spLocks noGrp="1"/>
          </p:cNvSpPr>
          <p:nvPr>
            <p:ph type="title"/>
          </p:nvPr>
        </p:nvSpPr>
        <p:spPr>
          <a:xfrm>
            <a:off x="722313" y="4406900"/>
            <a:ext cx="7772400" cy="1362075"/>
          </a:xfrm>
        </p:spPr>
        <p:txBody>
          <a:bodyPr anchor="t"/>
          <a:lstStyle>
            <a:lvl1pPr algn="l">
              <a:defRPr sz="4000" b="1" cap="all">
                <a:solidFill>
                  <a:schemeClr val="tx2"/>
                </a:solidFill>
              </a:defRPr>
            </a:lvl1pPr>
          </a:lstStyle>
          <a:p>
            <a:r>
              <a:rPr lang="en-US" smtClean="0"/>
              <a:t>Click to edit Master title style</a:t>
            </a:r>
            <a:endParaRPr lang="fil-PH"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pPr>
              <a:defRPr/>
            </a:pPr>
            <a:endParaRPr lang="fil-PH"/>
          </a:p>
        </p:txBody>
      </p:sp>
      <p:sp>
        <p:nvSpPr>
          <p:cNvPr id="7"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pPr>
              <a:defRPr/>
            </a:pPr>
            <a:fld id="{C31605BD-D95E-42D0-A5CC-CC183CF34469}" type="slidenum">
              <a:rPr lang="fil-PH"/>
              <a:pPr>
                <a:defRPr/>
              </a:pPr>
              <a:t>‹#›</a:t>
            </a:fld>
            <a:endParaRPr lang="fil-PH" dirty="0"/>
          </a:p>
        </p:txBody>
      </p:sp>
      <p:pic>
        <p:nvPicPr>
          <p:cNvPr id="8" name="Picture 7" descr="DepEd Seal Full 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0" y="152400"/>
            <a:ext cx="3201546" cy="3200770"/>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userDrawn="1"/>
        </p:nvSpPr>
        <p:spPr>
          <a:xfrm>
            <a:off x="0" y="0"/>
            <a:ext cx="9144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il-PH">
              <a:solidFill>
                <a:prstClr val="white"/>
              </a:solidFill>
            </a:endParaRPr>
          </a:p>
        </p:txBody>
      </p:sp>
      <p:sp>
        <p:nvSpPr>
          <p:cNvPr id="6" name="Rectangle 5"/>
          <p:cNvSpPr>
            <a:spLocks noChangeArrowheads="1"/>
          </p:cNvSpPr>
          <p:nvPr userDrawn="1"/>
        </p:nvSpPr>
        <p:spPr bwMode="auto">
          <a:xfrm>
            <a:off x="3124200" y="6553200"/>
            <a:ext cx="2895600" cy="304800"/>
          </a:xfrm>
          <a:prstGeom prst="rect">
            <a:avLst/>
          </a:prstGeom>
          <a:noFill/>
          <a:ln w="9525">
            <a:noFill/>
            <a:miter lim="800000"/>
            <a:headEnd/>
            <a:tailEnd/>
          </a:ln>
        </p:spPr>
        <p:txBody>
          <a:bodyPr anchor="ctr"/>
          <a:lstStyle/>
          <a:p>
            <a:pPr algn="ctr">
              <a:defRPr/>
            </a:pPr>
            <a:r>
              <a:rPr lang="fil-PH" sz="1200">
                <a:solidFill>
                  <a:prstClr val="white"/>
                </a:solidFill>
                <a:latin typeface="Bookman Old Style" pitchFamily="18" charset="0"/>
              </a:rPr>
              <a:t>DEPARTMENT OF EDUCATION</a:t>
            </a:r>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fil-PH" dirty="0"/>
          </a:p>
        </p:txBody>
      </p:sp>
      <p:sp>
        <p:nvSpPr>
          <p:cNvPr id="3" name="Content Placeholder 2"/>
          <p:cNvSpPr>
            <a:spLocks noGrp="1"/>
          </p:cNvSpPr>
          <p:nvPr>
            <p:ph sz="half" idx="1"/>
          </p:nvPr>
        </p:nvSpPr>
        <p:spPr>
          <a:xfrm>
            <a:off x="457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dirty="0"/>
          </a:p>
        </p:txBody>
      </p:sp>
      <p:sp>
        <p:nvSpPr>
          <p:cNvPr id="4" name="Content Placeholder 3"/>
          <p:cNvSpPr>
            <a:spLocks noGrp="1"/>
          </p:cNvSpPr>
          <p:nvPr>
            <p:ph sz="half" idx="2"/>
          </p:nvPr>
        </p:nvSpPr>
        <p:spPr>
          <a:xfrm>
            <a:off x="4648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7"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pPr>
              <a:defRPr/>
            </a:pPr>
            <a:endParaRPr lang="fil-PH"/>
          </a:p>
        </p:txBody>
      </p:sp>
      <p:sp>
        <p:nvSpPr>
          <p:cNvPr id="8"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pPr>
              <a:defRPr/>
            </a:pPr>
            <a:fld id="{8A3A34E9-DBE1-437E-8E33-F1318F557DBA}" type="slidenum">
              <a:rPr lang="fil-PH"/>
              <a:pPr>
                <a:defRPr/>
              </a:pPr>
              <a:t>‹#›</a:t>
            </a:fld>
            <a:endParaRPr lang="fil-PH"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userDrawn="1"/>
        </p:nvSpPr>
        <p:spPr>
          <a:xfrm>
            <a:off x="0" y="0"/>
            <a:ext cx="9144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il-PH">
              <a:solidFill>
                <a:prstClr val="white"/>
              </a:solidFill>
            </a:endParaRPr>
          </a:p>
        </p:txBody>
      </p:sp>
      <p:sp>
        <p:nvSpPr>
          <p:cNvPr id="8" name="Rectangle 7"/>
          <p:cNvSpPr>
            <a:spLocks noChangeArrowheads="1"/>
          </p:cNvSpPr>
          <p:nvPr userDrawn="1"/>
        </p:nvSpPr>
        <p:spPr bwMode="auto">
          <a:xfrm>
            <a:off x="3124200" y="6553200"/>
            <a:ext cx="2895600" cy="304800"/>
          </a:xfrm>
          <a:prstGeom prst="rect">
            <a:avLst/>
          </a:prstGeom>
          <a:noFill/>
          <a:ln w="9525">
            <a:noFill/>
            <a:miter lim="800000"/>
            <a:headEnd/>
            <a:tailEnd/>
          </a:ln>
        </p:spPr>
        <p:txBody>
          <a:bodyPr anchor="ctr"/>
          <a:lstStyle/>
          <a:p>
            <a:pPr algn="ctr">
              <a:defRPr/>
            </a:pPr>
            <a:r>
              <a:rPr lang="fil-PH" sz="1200">
                <a:solidFill>
                  <a:prstClr val="white"/>
                </a:solidFill>
                <a:latin typeface="Bookman Old Style" pitchFamily="18" charset="0"/>
              </a:rPr>
              <a:t>DEPARTMENT OF EDUCATION</a:t>
            </a:r>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fil-PH" dirty="0"/>
          </a:p>
        </p:txBody>
      </p:sp>
      <p:sp>
        <p:nvSpPr>
          <p:cNvPr id="3" name="Text Placeholder 2"/>
          <p:cNvSpPr>
            <a:spLocks noGrp="1"/>
          </p:cNvSpPr>
          <p:nvPr>
            <p:ph type="body" idx="1"/>
          </p:nvPr>
        </p:nvSpPr>
        <p:spPr>
          <a:xfrm>
            <a:off x="457200" y="1295400"/>
            <a:ext cx="4040188" cy="685800"/>
          </a:xfrm>
        </p:spPr>
        <p:txBody>
          <a:bodyPr anchor="b"/>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981200"/>
            <a:ext cx="4040188" cy="4144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dirty="0"/>
          </a:p>
        </p:txBody>
      </p:sp>
      <p:sp>
        <p:nvSpPr>
          <p:cNvPr id="5" name="Text Placeholder 4"/>
          <p:cNvSpPr>
            <a:spLocks noGrp="1"/>
          </p:cNvSpPr>
          <p:nvPr>
            <p:ph type="body" sz="quarter" idx="3"/>
          </p:nvPr>
        </p:nvSpPr>
        <p:spPr>
          <a:xfrm>
            <a:off x="4645025" y="1295400"/>
            <a:ext cx="4041775" cy="685800"/>
          </a:xfrm>
        </p:spPr>
        <p:txBody>
          <a:bodyPr anchor="b"/>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981200"/>
            <a:ext cx="4041775" cy="4144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9"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pPr>
              <a:defRPr/>
            </a:pPr>
            <a:endParaRPr lang="fil-PH"/>
          </a:p>
        </p:txBody>
      </p:sp>
      <p:sp>
        <p:nvSpPr>
          <p:cNvPr id="10"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pPr>
              <a:defRPr/>
            </a:pPr>
            <a:fld id="{0232340F-B4D0-43A4-ACC7-9E899FEED1BC}" type="slidenum">
              <a:rPr lang="fil-PH"/>
              <a:pPr>
                <a:defRPr/>
              </a:pPr>
              <a:t>‹#›</a:t>
            </a:fld>
            <a:endParaRPr lang="fil-PH"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userDrawn="1"/>
        </p:nvSpPr>
        <p:spPr>
          <a:xfrm>
            <a:off x="0" y="0"/>
            <a:ext cx="9144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il-PH">
              <a:solidFill>
                <a:prstClr val="white"/>
              </a:solidFill>
            </a:endParaRPr>
          </a:p>
        </p:txBody>
      </p:sp>
      <p:sp>
        <p:nvSpPr>
          <p:cNvPr id="4" name="Rectangle 3"/>
          <p:cNvSpPr>
            <a:spLocks noChangeArrowheads="1"/>
          </p:cNvSpPr>
          <p:nvPr userDrawn="1"/>
        </p:nvSpPr>
        <p:spPr bwMode="auto">
          <a:xfrm>
            <a:off x="3124200" y="6553200"/>
            <a:ext cx="2895600" cy="304800"/>
          </a:xfrm>
          <a:prstGeom prst="rect">
            <a:avLst/>
          </a:prstGeom>
          <a:noFill/>
          <a:ln w="9525">
            <a:noFill/>
            <a:miter lim="800000"/>
            <a:headEnd/>
            <a:tailEnd/>
          </a:ln>
        </p:spPr>
        <p:txBody>
          <a:bodyPr anchor="ctr"/>
          <a:lstStyle/>
          <a:p>
            <a:pPr algn="ctr">
              <a:defRPr/>
            </a:pPr>
            <a:r>
              <a:rPr lang="fil-PH" sz="1200">
                <a:solidFill>
                  <a:prstClr val="white"/>
                </a:solidFill>
                <a:latin typeface="Bookman Old Style" pitchFamily="18" charset="0"/>
              </a:rPr>
              <a:t>DEPARTMENT OF EDUCATION</a:t>
            </a:r>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fil-PH" dirty="0"/>
          </a:p>
        </p:txBody>
      </p:sp>
      <p:sp>
        <p:nvSpPr>
          <p:cNvPr id="5"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pPr>
              <a:defRPr/>
            </a:pPr>
            <a:endParaRPr lang="fil-PH"/>
          </a:p>
        </p:txBody>
      </p:sp>
      <p:sp>
        <p:nvSpPr>
          <p:cNvPr id="6"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pPr>
              <a:defRPr/>
            </a:pPr>
            <a:fld id="{4FB311EE-1746-4446-80D2-5FC822A3E6C2}" type="slidenum">
              <a:rPr lang="fil-PH"/>
              <a:pPr>
                <a:defRPr/>
              </a:pPr>
              <a:t>‹#›</a:t>
            </a:fld>
            <a:endParaRPr lang="fil-PH"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ChangeArrowheads="1"/>
          </p:cNvSpPr>
          <p:nvPr userDrawn="1"/>
        </p:nvSpPr>
        <p:spPr bwMode="auto">
          <a:xfrm>
            <a:off x="3124200" y="6553200"/>
            <a:ext cx="2895600" cy="304800"/>
          </a:xfrm>
          <a:prstGeom prst="rect">
            <a:avLst/>
          </a:prstGeom>
          <a:noFill/>
          <a:ln w="9525">
            <a:noFill/>
            <a:miter lim="800000"/>
            <a:headEnd/>
            <a:tailEnd/>
          </a:ln>
        </p:spPr>
        <p:txBody>
          <a:bodyPr anchor="ctr"/>
          <a:lstStyle/>
          <a:p>
            <a:pPr algn="ctr">
              <a:defRPr/>
            </a:pPr>
            <a:r>
              <a:rPr lang="fil-PH" sz="1200">
                <a:solidFill>
                  <a:prstClr val="white"/>
                </a:solidFill>
                <a:latin typeface="Bookman Old Style" pitchFamily="18" charset="0"/>
              </a:rPr>
              <a:t>DEPARTMENT OF EDUCATION</a:t>
            </a:r>
          </a:p>
        </p:txBody>
      </p:sp>
      <p:sp>
        <p:nvSpPr>
          <p:cNvPr id="3"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pPr>
              <a:defRPr/>
            </a:pPr>
            <a:endParaRPr lang="fil-PH"/>
          </a:p>
        </p:txBody>
      </p:sp>
      <p:sp>
        <p:nvSpPr>
          <p:cNvPr id="4"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pPr>
              <a:defRPr/>
            </a:pPr>
            <a:fld id="{7A438FD0-7D9B-4366-B01A-D1D917A32904}" type="slidenum">
              <a:rPr lang="fil-PH"/>
              <a:pPr>
                <a:defRPr/>
              </a:pPr>
              <a:t>‹#›</a:t>
            </a:fld>
            <a:endParaRPr lang="fil-PH"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userDrawn="1"/>
        </p:nvSpPr>
        <p:spPr bwMode="auto">
          <a:xfrm>
            <a:off x="3124200" y="6553200"/>
            <a:ext cx="2895600" cy="304800"/>
          </a:xfrm>
          <a:prstGeom prst="rect">
            <a:avLst/>
          </a:prstGeom>
          <a:noFill/>
          <a:ln w="9525">
            <a:noFill/>
            <a:miter lim="800000"/>
            <a:headEnd/>
            <a:tailEnd/>
          </a:ln>
        </p:spPr>
        <p:txBody>
          <a:bodyPr anchor="ctr"/>
          <a:lstStyle/>
          <a:p>
            <a:pPr algn="ctr">
              <a:defRPr/>
            </a:pPr>
            <a:r>
              <a:rPr lang="fil-PH" sz="1200">
                <a:solidFill>
                  <a:prstClr val="white"/>
                </a:solidFill>
                <a:latin typeface="Bookman Old Style" pitchFamily="18" charset="0"/>
              </a:rPr>
              <a:t>DEPARTMENT OF EDUCATION</a:t>
            </a:r>
          </a:p>
        </p:txBody>
      </p:sp>
      <p:sp>
        <p:nvSpPr>
          <p:cNvPr id="2" name="Title 1"/>
          <p:cNvSpPr>
            <a:spLocks noGrp="1"/>
          </p:cNvSpPr>
          <p:nvPr>
            <p:ph type="title"/>
          </p:nvPr>
        </p:nvSpPr>
        <p:spPr>
          <a:xfrm>
            <a:off x="457200" y="273050"/>
            <a:ext cx="3008313" cy="1162050"/>
          </a:xfrm>
        </p:spPr>
        <p:txBody>
          <a:bodyPr anchor="b"/>
          <a:lstStyle>
            <a:lvl1pPr algn="l">
              <a:defRPr sz="2000" b="1">
                <a:solidFill>
                  <a:schemeClr val="tx2"/>
                </a:solidFill>
              </a:defRPr>
            </a:lvl1pPr>
          </a:lstStyle>
          <a:p>
            <a:r>
              <a:rPr lang="en-US" smtClean="0"/>
              <a:t>Click to edit Master title style</a:t>
            </a:r>
            <a:endParaRPr lang="fil-P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pPr>
              <a:defRPr/>
            </a:pPr>
            <a:endParaRPr lang="fil-PH"/>
          </a:p>
        </p:txBody>
      </p:sp>
      <p:sp>
        <p:nvSpPr>
          <p:cNvPr id="7"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pPr>
              <a:defRPr/>
            </a:pPr>
            <a:fld id="{ECFB2C42-7C5D-43FD-8C01-F878A6E9F7A4}" type="slidenum">
              <a:rPr lang="fil-PH"/>
              <a:pPr>
                <a:defRPr/>
              </a:pPr>
              <a:t>‹#›</a:t>
            </a:fld>
            <a:endParaRPr lang="fil-PH"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0" y="0"/>
            <a:ext cx="9144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il-PH">
              <a:solidFill>
                <a:prstClr val="white"/>
              </a:solidFill>
            </a:endParaRPr>
          </a:p>
        </p:txBody>
      </p:sp>
      <p:sp>
        <p:nvSpPr>
          <p:cNvPr id="5" name="Rectangle 4"/>
          <p:cNvSpPr/>
          <p:nvPr/>
        </p:nvSpPr>
        <p:spPr>
          <a:xfrm>
            <a:off x="3124200" y="6553200"/>
            <a:ext cx="2895600" cy="304800"/>
          </a:xfrm>
          <a:prstGeom prst="rect">
            <a:avLst/>
          </a:prstGeom>
        </p:spPr>
        <p:txBody>
          <a:bodyPr anchor="ctr">
            <a:normAutofit/>
          </a:bodyPr>
          <a:lstStyle/>
          <a:p>
            <a:pPr algn="ctr" fontAlgn="auto">
              <a:spcBef>
                <a:spcPts val="0"/>
              </a:spcBef>
              <a:spcAft>
                <a:spcPts val="0"/>
              </a:spcAft>
              <a:defRPr/>
            </a:pPr>
            <a:r>
              <a:rPr lang="fil-PH" sz="1200" dirty="0">
                <a:solidFill>
                  <a:prstClr val="white"/>
                </a:solidFill>
                <a:latin typeface="Bookman Old Style"/>
                <a:cs typeface="Arial" charset="0"/>
              </a:rPr>
              <a:t>DEPARTMENT OF EDUCATION</a:t>
            </a:r>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fil-PH"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6"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fld id="{6D01CF6C-55E4-4D5E-B4B6-9FC546A0D126}" type="datetimeFigureOut">
              <a:rPr lang="fil-PH" smtClean="0"/>
              <a:pPr/>
              <a:t>11/15/2017</a:t>
            </a:fld>
            <a:endParaRPr lang="fil-PH"/>
          </a:p>
        </p:txBody>
      </p:sp>
      <p:sp>
        <p:nvSpPr>
          <p:cNvPr id="7"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fld id="{6431E171-620D-405C-B6D2-5DF614FC6E97}" type="slidenum">
              <a:rPr lang="fil-PH" smtClean="0"/>
              <a:pPr/>
              <a:t>‹#›</a:t>
            </a:fld>
            <a:endParaRPr lang="fil-PH"/>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a:spLocks noChangeArrowheads="1"/>
          </p:cNvSpPr>
          <p:nvPr userDrawn="1"/>
        </p:nvSpPr>
        <p:spPr bwMode="auto">
          <a:xfrm>
            <a:off x="3124200" y="6553200"/>
            <a:ext cx="2895600" cy="304800"/>
          </a:xfrm>
          <a:prstGeom prst="rect">
            <a:avLst/>
          </a:prstGeom>
          <a:noFill/>
          <a:ln w="9525">
            <a:noFill/>
            <a:miter lim="800000"/>
            <a:headEnd/>
            <a:tailEnd/>
          </a:ln>
        </p:spPr>
        <p:txBody>
          <a:bodyPr anchor="ctr"/>
          <a:lstStyle/>
          <a:p>
            <a:pPr algn="ctr">
              <a:defRPr/>
            </a:pPr>
            <a:r>
              <a:rPr lang="fil-PH" sz="1200">
                <a:solidFill>
                  <a:prstClr val="white"/>
                </a:solidFill>
                <a:latin typeface="Bookman Old Style" pitchFamily="18" charset="0"/>
              </a:rPr>
              <a:t>DEPARTMENT OF EDUCATION</a:t>
            </a:r>
          </a:p>
        </p:txBody>
      </p:sp>
      <p:sp>
        <p:nvSpPr>
          <p:cNvPr id="2" name="Title 1"/>
          <p:cNvSpPr>
            <a:spLocks noGrp="1"/>
          </p:cNvSpPr>
          <p:nvPr>
            <p:ph type="title"/>
          </p:nvPr>
        </p:nvSpPr>
        <p:spPr>
          <a:xfrm>
            <a:off x="1792288" y="4800600"/>
            <a:ext cx="5486400" cy="566738"/>
          </a:xfrm>
        </p:spPr>
        <p:txBody>
          <a:bodyPr anchor="b"/>
          <a:lstStyle>
            <a:lvl1pPr algn="l">
              <a:defRPr sz="2000" b="1">
                <a:solidFill>
                  <a:schemeClr val="tx2"/>
                </a:solidFill>
              </a:defRPr>
            </a:lvl1pPr>
          </a:lstStyle>
          <a:p>
            <a:r>
              <a:rPr lang="en-US" smtClean="0"/>
              <a:t>Click to edit Master title style</a:t>
            </a:r>
            <a:endParaRPr lang="fil-PH"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il-PH"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pPr>
              <a:defRPr/>
            </a:pPr>
            <a:endParaRPr lang="fil-PH"/>
          </a:p>
        </p:txBody>
      </p:sp>
      <p:sp>
        <p:nvSpPr>
          <p:cNvPr id="7"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pPr>
              <a:defRPr/>
            </a:pPr>
            <a:fld id="{ECE2191E-EF7F-42B7-9C13-59036E5AC1EC}" type="slidenum">
              <a:rPr lang="fil-PH"/>
              <a:pPr>
                <a:defRPr/>
              </a:pPr>
              <a:t>‹#›</a:t>
            </a:fld>
            <a:endParaRPr lang="fil-PH"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ctangle 3"/>
          <p:cNvSpPr/>
          <p:nvPr userDrawn="1"/>
        </p:nvSpPr>
        <p:spPr>
          <a:xfrm>
            <a:off x="0" y="0"/>
            <a:ext cx="9144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il-PH">
              <a:solidFill>
                <a:prstClr val="white"/>
              </a:solidFill>
            </a:endParaRPr>
          </a:p>
        </p:txBody>
      </p:sp>
      <p:sp>
        <p:nvSpPr>
          <p:cNvPr id="5" name="Rectangle 4"/>
          <p:cNvSpPr>
            <a:spLocks noChangeArrowheads="1"/>
          </p:cNvSpPr>
          <p:nvPr userDrawn="1"/>
        </p:nvSpPr>
        <p:spPr bwMode="auto">
          <a:xfrm>
            <a:off x="3124200" y="6553200"/>
            <a:ext cx="2895600" cy="304800"/>
          </a:xfrm>
          <a:prstGeom prst="rect">
            <a:avLst/>
          </a:prstGeom>
          <a:noFill/>
          <a:ln w="9525">
            <a:noFill/>
            <a:miter lim="800000"/>
            <a:headEnd/>
            <a:tailEnd/>
          </a:ln>
        </p:spPr>
        <p:txBody>
          <a:bodyPr anchor="ctr"/>
          <a:lstStyle/>
          <a:p>
            <a:pPr algn="ctr">
              <a:defRPr/>
            </a:pPr>
            <a:r>
              <a:rPr lang="fil-PH" sz="1200">
                <a:solidFill>
                  <a:prstClr val="white"/>
                </a:solidFill>
                <a:latin typeface="Bookman Old Style" pitchFamily="18" charset="0"/>
              </a:rPr>
              <a:t>DEPARTMENT OF EDUCATION</a:t>
            </a:r>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fil-PH"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6"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pPr>
              <a:defRPr/>
            </a:pPr>
            <a:endParaRPr lang="fil-PH"/>
          </a:p>
        </p:txBody>
      </p:sp>
      <p:sp>
        <p:nvSpPr>
          <p:cNvPr id="7"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pPr>
              <a:defRPr/>
            </a:pPr>
            <a:fld id="{1BB80DF6-F170-47E7-9F48-E7C817C44C1A}" type="slidenum">
              <a:rPr lang="fil-PH"/>
              <a:pPr>
                <a:defRPr/>
              </a:pPr>
              <a:t>‹#›</a:t>
            </a:fld>
            <a:endParaRPr lang="fil-PH"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3124200" y="6553200"/>
            <a:ext cx="2895600" cy="304800"/>
          </a:xfrm>
          <a:prstGeom prst="rect">
            <a:avLst/>
          </a:prstGeom>
          <a:noFill/>
          <a:ln w="9525">
            <a:noFill/>
            <a:miter lim="800000"/>
            <a:headEnd/>
            <a:tailEnd/>
          </a:ln>
        </p:spPr>
        <p:txBody>
          <a:bodyPr anchor="ctr"/>
          <a:lstStyle/>
          <a:p>
            <a:pPr algn="ctr">
              <a:defRPr/>
            </a:pPr>
            <a:r>
              <a:rPr lang="fil-PH" sz="1200">
                <a:solidFill>
                  <a:prstClr val="white"/>
                </a:solidFill>
                <a:latin typeface="Bookman Old Style" pitchFamily="18" charset="0"/>
              </a:rPr>
              <a:t>DEPARTMENT OF EDUCATION</a:t>
            </a:r>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il-P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5"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pPr>
              <a:defRPr/>
            </a:pPr>
            <a:endParaRPr lang="fil-PH"/>
          </a:p>
        </p:txBody>
      </p:sp>
      <p:sp>
        <p:nvSpPr>
          <p:cNvPr id="6"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pPr>
              <a:defRPr/>
            </a:pPr>
            <a:fld id="{40497E9C-E655-4F99-94EA-D734B1978105}" type="slidenum">
              <a:rPr lang="fil-PH"/>
              <a:pPr>
                <a:defRPr/>
              </a:pPr>
              <a:t>‹#›</a:t>
            </a:fld>
            <a:endParaRPr lang="fil-PH"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epEd Seal Full Colo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0" y="152400"/>
            <a:ext cx="3201546" cy="3200770"/>
          </a:xfrm>
          <a:prstGeom prst="rect">
            <a:avLst/>
          </a:prstGeom>
        </p:spPr>
      </p:pic>
      <p:sp>
        <p:nvSpPr>
          <p:cNvPr id="5" name="Rectangle 4"/>
          <p:cNvSpPr/>
          <p:nvPr/>
        </p:nvSpPr>
        <p:spPr>
          <a:xfrm>
            <a:off x="3124200" y="6553200"/>
            <a:ext cx="2895600" cy="304800"/>
          </a:xfrm>
          <a:prstGeom prst="rect">
            <a:avLst/>
          </a:prstGeom>
        </p:spPr>
        <p:txBody>
          <a:bodyPr anchor="ctr">
            <a:normAutofit/>
          </a:bodyPr>
          <a:lstStyle/>
          <a:p>
            <a:pPr algn="ctr" fontAlgn="auto">
              <a:spcBef>
                <a:spcPts val="0"/>
              </a:spcBef>
              <a:spcAft>
                <a:spcPts val="0"/>
              </a:spcAft>
              <a:defRPr/>
            </a:pPr>
            <a:r>
              <a:rPr lang="fil-PH" sz="1200" dirty="0">
                <a:solidFill>
                  <a:prstClr val="white"/>
                </a:solidFill>
                <a:latin typeface="Bookman Old Style"/>
                <a:cs typeface="Arial" charset="0"/>
              </a:rPr>
              <a:t>DEPARTMENT OF EDUCATION</a:t>
            </a:r>
          </a:p>
        </p:txBody>
      </p:sp>
      <p:sp>
        <p:nvSpPr>
          <p:cNvPr id="2" name="Title 1"/>
          <p:cNvSpPr>
            <a:spLocks noGrp="1"/>
          </p:cNvSpPr>
          <p:nvPr>
            <p:ph type="title"/>
          </p:nvPr>
        </p:nvSpPr>
        <p:spPr>
          <a:xfrm>
            <a:off x="722313" y="4406900"/>
            <a:ext cx="7772400" cy="1362075"/>
          </a:xfrm>
        </p:spPr>
        <p:txBody>
          <a:bodyPr anchor="t"/>
          <a:lstStyle>
            <a:lvl1pPr algn="l">
              <a:defRPr sz="4000" b="1" cap="all">
                <a:solidFill>
                  <a:schemeClr val="tx2"/>
                </a:solidFill>
              </a:defRPr>
            </a:lvl1pPr>
          </a:lstStyle>
          <a:p>
            <a:r>
              <a:rPr lang="en-US" smtClean="0"/>
              <a:t>Click to edit Master title style</a:t>
            </a:r>
            <a:endParaRPr lang="fil-PH"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fld id="{6D01CF6C-55E4-4D5E-B4B6-9FC546A0D126}" type="datetimeFigureOut">
              <a:rPr lang="fil-PH" smtClean="0"/>
              <a:pPr/>
              <a:t>11/15/2017</a:t>
            </a:fld>
            <a:endParaRPr lang="fil-PH"/>
          </a:p>
        </p:txBody>
      </p:sp>
      <p:sp>
        <p:nvSpPr>
          <p:cNvPr id="7"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fld id="{6431E171-620D-405C-B6D2-5DF614FC6E97}" type="slidenum">
              <a:rPr lang="fil-PH" smtClean="0"/>
              <a:pPr/>
              <a:t>‹#›</a:t>
            </a:fld>
            <a:endParaRPr lang="fil-P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0" y="0"/>
            <a:ext cx="9144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il-PH">
              <a:solidFill>
                <a:prstClr val="white"/>
              </a:solidFill>
            </a:endParaRPr>
          </a:p>
        </p:txBody>
      </p:sp>
      <p:sp>
        <p:nvSpPr>
          <p:cNvPr id="6" name="Rectangle 5"/>
          <p:cNvSpPr/>
          <p:nvPr/>
        </p:nvSpPr>
        <p:spPr>
          <a:xfrm>
            <a:off x="3124200" y="6553200"/>
            <a:ext cx="2895600" cy="304800"/>
          </a:xfrm>
          <a:prstGeom prst="rect">
            <a:avLst/>
          </a:prstGeom>
        </p:spPr>
        <p:txBody>
          <a:bodyPr anchor="ctr">
            <a:normAutofit/>
          </a:bodyPr>
          <a:lstStyle/>
          <a:p>
            <a:pPr algn="ctr" fontAlgn="auto">
              <a:spcBef>
                <a:spcPts val="0"/>
              </a:spcBef>
              <a:spcAft>
                <a:spcPts val="0"/>
              </a:spcAft>
              <a:defRPr/>
            </a:pPr>
            <a:r>
              <a:rPr lang="fil-PH" sz="1200" dirty="0">
                <a:solidFill>
                  <a:prstClr val="white"/>
                </a:solidFill>
                <a:latin typeface="Bookman Old Style"/>
                <a:cs typeface="Arial" charset="0"/>
              </a:rPr>
              <a:t>DEPARTMENT OF EDUCATION</a:t>
            </a:r>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fil-PH" dirty="0"/>
          </a:p>
        </p:txBody>
      </p:sp>
      <p:sp>
        <p:nvSpPr>
          <p:cNvPr id="3" name="Content Placeholder 2"/>
          <p:cNvSpPr>
            <a:spLocks noGrp="1"/>
          </p:cNvSpPr>
          <p:nvPr>
            <p:ph sz="half" idx="1"/>
          </p:nvPr>
        </p:nvSpPr>
        <p:spPr>
          <a:xfrm>
            <a:off x="457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dirty="0"/>
          </a:p>
        </p:txBody>
      </p:sp>
      <p:sp>
        <p:nvSpPr>
          <p:cNvPr id="4" name="Content Placeholder 3"/>
          <p:cNvSpPr>
            <a:spLocks noGrp="1"/>
          </p:cNvSpPr>
          <p:nvPr>
            <p:ph sz="half" idx="2"/>
          </p:nvPr>
        </p:nvSpPr>
        <p:spPr>
          <a:xfrm>
            <a:off x="4648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7"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fld id="{6D01CF6C-55E4-4D5E-B4B6-9FC546A0D126}" type="datetimeFigureOut">
              <a:rPr lang="fil-PH" smtClean="0"/>
              <a:pPr/>
              <a:t>11/15/2017</a:t>
            </a:fld>
            <a:endParaRPr lang="fil-PH"/>
          </a:p>
        </p:txBody>
      </p:sp>
      <p:sp>
        <p:nvSpPr>
          <p:cNvPr id="8"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fld id="{6431E171-620D-405C-B6D2-5DF614FC6E97}" type="slidenum">
              <a:rPr lang="fil-PH" smtClean="0"/>
              <a:pPr/>
              <a:t>‹#›</a:t>
            </a:fld>
            <a:endParaRPr lang="fil-P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p:nvSpPr>
        <p:spPr>
          <a:xfrm>
            <a:off x="0" y="0"/>
            <a:ext cx="9144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il-PH">
              <a:solidFill>
                <a:prstClr val="white"/>
              </a:solidFill>
            </a:endParaRPr>
          </a:p>
        </p:txBody>
      </p:sp>
      <p:sp>
        <p:nvSpPr>
          <p:cNvPr id="8" name="Rectangle 7"/>
          <p:cNvSpPr/>
          <p:nvPr/>
        </p:nvSpPr>
        <p:spPr>
          <a:xfrm>
            <a:off x="3124200" y="6553200"/>
            <a:ext cx="2895600" cy="304800"/>
          </a:xfrm>
          <a:prstGeom prst="rect">
            <a:avLst/>
          </a:prstGeom>
        </p:spPr>
        <p:txBody>
          <a:bodyPr anchor="ctr">
            <a:normAutofit/>
          </a:bodyPr>
          <a:lstStyle/>
          <a:p>
            <a:pPr algn="ctr" fontAlgn="auto">
              <a:spcBef>
                <a:spcPts val="0"/>
              </a:spcBef>
              <a:spcAft>
                <a:spcPts val="0"/>
              </a:spcAft>
              <a:defRPr/>
            </a:pPr>
            <a:r>
              <a:rPr lang="fil-PH" sz="1200" dirty="0">
                <a:solidFill>
                  <a:prstClr val="white"/>
                </a:solidFill>
                <a:latin typeface="Bookman Old Style"/>
                <a:cs typeface="Arial" charset="0"/>
              </a:rPr>
              <a:t>DEPARTMENT OF EDUCATION</a:t>
            </a:r>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fil-PH" dirty="0"/>
          </a:p>
        </p:txBody>
      </p:sp>
      <p:sp>
        <p:nvSpPr>
          <p:cNvPr id="3" name="Text Placeholder 2"/>
          <p:cNvSpPr>
            <a:spLocks noGrp="1"/>
          </p:cNvSpPr>
          <p:nvPr>
            <p:ph type="body" idx="1"/>
          </p:nvPr>
        </p:nvSpPr>
        <p:spPr>
          <a:xfrm>
            <a:off x="457200" y="1295400"/>
            <a:ext cx="4040188" cy="685800"/>
          </a:xfrm>
        </p:spPr>
        <p:txBody>
          <a:bodyPr anchor="b"/>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981200"/>
            <a:ext cx="4040188" cy="4144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dirty="0"/>
          </a:p>
        </p:txBody>
      </p:sp>
      <p:sp>
        <p:nvSpPr>
          <p:cNvPr id="5" name="Text Placeholder 4"/>
          <p:cNvSpPr>
            <a:spLocks noGrp="1"/>
          </p:cNvSpPr>
          <p:nvPr>
            <p:ph type="body" sz="quarter" idx="3"/>
          </p:nvPr>
        </p:nvSpPr>
        <p:spPr>
          <a:xfrm>
            <a:off x="4645025" y="1295400"/>
            <a:ext cx="4041775" cy="685800"/>
          </a:xfrm>
        </p:spPr>
        <p:txBody>
          <a:bodyPr anchor="b"/>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981200"/>
            <a:ext cx="4041775" cy="4144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9"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fld id="{6D01CF6C-55E4-4D5E-B4B6-9FC546A0D126}" type="datetimeFigureOut">
              <a:rPr lang="fil-PH" smtClean="0"/>
              <a:pPr/>
              <a:t>11/15/2017</a:t>
            </a:fld>
            <a:endParaRPr lang="fil-PH"/>
          </a:p>
        </p:txBody>
      </p:sp>
      <p:sp>
        <p:nvSpPr>
          <p:cNvPr id="10"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fld id="{6431E171-620D-405C-B6D2-5DF614FC6E97}" type="slidenum">
              <a:rPr lang="fil-PH" smtClean="0"/>
              <a:pPr/>
              <a:t>‹#›</a:t>
            </a:fld>
            <a:endParaRPr lang="fil-P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0" y="0"/>
            <a:ext cx="9144000"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il-PH">
              <a:solidFill>
                <a:prstClr val="white"/>
              </a:solidFill>
            </a:endParaRPr>
          </a:p>
        </p:txBody>
      </p:sp>
      <p:sp>
        <p:nvSpPr>
          <p:cNvPr id="4" name="Rectangle 3"/>
          <p:cNvSpPr/>
          <p:nvPr/>
        </p:nvSpPr>
        <p:spPr>
          <a:xfrm>
            <a:off x="3124200" y="6553200"/>
            <a:ext cx="2895600" cy="304800"/>
          </a:xfrm>
          <a:prstGeom prst="rect">
            <a:avLst/>
          </a:prstGeom>
        </p:spPr>
        <p:txBody>
          <a:bodyPr anchor="ctr">
            <a:normAutofit/>
          </a:bodyPr>
          <a:lstStyle/>
          <a:p>
            <a:pPr algn="ctr" fontAlgn="auto">
              <a:spcBef>
                <a:spcPts val="0"/>
              </a:spcBef>
              <a:spcAft>
                <a:spcPts val="0"/>
              </a:spcAft>
              <a:defRPr/>
            </a:pPr>
            <a:r>
              <a:rPr lang="fil-PH" sz="1200" dirty="0">
                <a:solidFill>
                  <a:prstClr val="white"/>
                </a:solidFill>
                <a:latin typeface="Bookman Old Style"/>
                <a:cs typeface="Arial" charset="0"/>
              </a:rPr>
              <a:t>DEPARTMENT OF EDUCATION</a:t>
            </a:r>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fil-PH" dirty="0"/>
          </a:p>
        </p:txBody>
      </p:sp>
      <p:sp>
        <p:nvSpPr>
          <p:cNvPr id="5"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fld id="{6D01CF6C-55E4-4D5E-B4B6-9FC546A0D126}" type="datetimeFigureOut">
              <a:rPr lang="fil-PH" smtClean="0"/>
              <a:pPr/>
              <a:t>11/15/2017</a:t>
            </a:fld>
            <a:endParaRPr lang="fil-PH"/>
          </a:p>
        </p:txBody>
      </p:sp>
      <p:sp>
        <p:nvSpPr>
          <p:cNvPr id="6"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fld id="{6431E171-620D-405C-B6D2-5DF614FC6E97}" type="slidenum">
              <a:rPr lang="fil-PH" smtClean="0"/>
              <a:pPr/>
              <a:t>‹#›</a:t>
            </a:fld>
            <a:endParaRPr lang="fil-P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p:nvSpPr>
        <p:spPr>
          <a:xfrm>
            <a:off x="3124200" y="6553200"/>
            <a:ext cx="2895600" cy="304800"/>
          </a:xfrm>
          <a:prstGeom prst="rect">
            <a:avLst/>
          </a:prstGeom>
        </p:spPr>
        <p:txBody>
          <a:bodyPr anchor="ctr">
            <a:normAutofit/>
          </a:bodyPr>
          <a:lstStyle/>
          <a:p>
            <a:pPr algn="ctr" fontAlgn="auto">
              <a:spcBef>
                <a:spcPts val="0"/>
              </a:spcBef>
              <a:spcAft>
                <a:spcPts val="0"/>
              </a:spcAft>
              <a:defRPr/>
            </a:pPr>
            <a:r>
              <a:rPr lang="fil-PH" sz="1200" dirty="0">
                <a:solidFill>
                  <a:prstClr val="white"/>
                </a:solidFill>
                <a:latin typeface="Bookman Old Style"/>
                <a:cs typeface="Arial" charset="0"/>
              </a:rPr>
              <a:t>DEPARTMENT OF EDUCATION</a:t>
            </a:r>
          </a:p>
        </p:txBody>
      </p:sp>
      <p:sp>
        <p:nvSpPr>
          <p:cNvPr id="3"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fld id="{6D01CF6C-55E4-4D5E-B4B6-9FC546A0D126}" type="datetimeFigureOut">
              <a:rPr lang="fil-PH" smtClean="0"/>
              <a:pPr/>
              <a:t>11/15/2017</a:t>
            </a:fld>
            <a:endParaRPr lang="fil-PH"/>
          </a:p>
        </p:txBody>
      </p:sp>
      <p:sp>
        <p:nvSpPr>
          <p:cNvPr id="4"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fld id="{6431E171-620D-405C-B6D2-5DF614FC6E97}" type="slidenum">
              <a:rPr lang="fil-PH" smtClean="0"/>
              <a:pPr/>
              <a:t>‹#›</a:t>
            </a:fld>
            <a:endParaRPr lang="fil-P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3124200" y="6553200"/>
            <a:ext cx="2895600" cy="304800"/>
          </a:xfrm>
          <a:prstGeom prst="rect">
            <a:avLst/>
          </a:prstGeom>
        </p:spPr>
        <p:txBody>
          <a:bodyPr anchor="ctr">
            <a:normAutofit/>
          </a:bodyPr>
          <a:lstStyle/>
          <a:p>
            <a:pPr algn="ctr" fontAlgn="auto">
              <a:spcBef>
                <a:spcPts val="0"/>
              </a:spcBef>
              <a:spcAft>
                <a:spcPts val="0"/>
              </a:spcAft>
              <a:defRPr/>
            </a:pPr>
            <a:r>
              <a:rPr lang="fil-PH" sz="1200" dirty="0">
                <a:solidFill>
                  <a:prstClr val="white"/>
                </a:solidFill>
                <a:latin typeface="Bookman Old Style"/>
                <a:cs typeface="Arial" charset="0"/>
              </a:rPr>
              <a:t>DEPARTMENT OF EDUCATION</a:t>
            </a:r>
          </a:p>
        </p:txBody>
      </p:sp>
      <p:sp>
        <p:nvSpPr>
          <p:cNvPr id="2" name="Title 1"/>
          <p:cNvSpPr>
            <a:spLocks noGrp="1"/>
          </p:cNvSpPr>
          <p:nvPr>
            <p:ph type="title"/>
          </p:nvPr>
        </p:nvSpPr>
        <p:spPr>
          <a:xfrm>
            <a:off x="457200" y="273050"/>
            <a:ext cx="3008313" cy="1162050"/>
          </a:xfrm>
        </p:spPr>
        <p:txBody>
          <a:bodyPr anchor="b"/>
          <a:lstStyle>
            <a:lvl1pPr algn="l">
              <a:defRPr sz="2000" b="1">
                <a:solidFill>
                  <a:schemeClr val="tx2"/>
                </a:solidFill>
              </a:defRPr>
            </a:lvl1pPr>
          </a:lstStyle>
          <a:p>
            <a:r>
              <a:rPr lang="en-US" smtClean="0"/>
              <a:t>Click to edit Master title style</a:t>
            </a:r>
            <a:endParaRPr lang="fil-P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fld id="{6D01CF6C-55E4-4D5E-B4B6-9FC546A0D126}" type="datetimeFigureOut">
              <a:rPr lang="fil-PH" smtClean="0"/>
              <a:pPr/>
              <a:t>11/15/2017</a:t>
            </a:fld>
            <a:endParaRPr lang="fil-PH"/>
          </a:p>
        </p:txBody>
      </p:sp>
      <p:sp>
        <p:nvSpPr>
          <p:cNvPr id="7"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fld id="{6431E171-620D-405C-B6D2-5DF614FC6E97}" type="slidenum">
              <a:rPr lang="fil-PH" smtClean="0"/>
              <a:pPr/>
              <a:t>‹#›</a:t>
            </a:fld>
            <a:endParaRPr lang="fil-P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3124200" y="6553200"/>
            <a:ext cx="2895600" cy="304800"/>
          </a:xfrm>
          <a:prstGeom prst="rect">
            <a:avLst/>
          </a:prstGeom>
        </p:spPr>
        <p:txBody>
          <a:bodyPr anchor="ctr">
            <a:normAutofit/>
          </a:bodyPr>
          <a:lstStyle/>
          <a:p>
            <a:pPr algn="ctr" fontAlgn="auto">
              <a:spcBef>
                <a:spcPts val="0"/>
              </a:spcBef>
              <a:spcAft>
                <a:spcPts val="0"/>
              </a:spcAft>
              <a:defRPr/>
            </a:pPr>
            <a:r>
              <a:rPr lang="fil-PH" sz="1200" dirty="0">
                <a:solidFill>
                  <a:prstClr val="white"/>
                </a:solidFill>
                <a:latin typeface="Bookman Old Style"/>
                <a:cs typeface="Arial" charset="0"/>
              </a:rPr>
              <a:t>DEPARTMENT OF EDUCATION</a:t>
            </a:r>
          </a:p>
        </p:txBody>
      </p:sp>
      <p:sp>
        <p:nvSpPr>
          <p:cNvPr id="2" name="Title 1"/>
          <p:cNvSpPr>
            <a:spLocks noGrp="1"/>
          </p:cNvSpPr>
          <p:nvPr>
            <p:ph type="title"/>
          </p:nvPr>
        </p:nvSpPr>
        <p:spPr>
          <a:xfrm>
            <a:off x="1792288" y="4800600"/>
            <a:ext cx="5486400" cy="566738"/>
          </a:xfrm>
        </p:spPr>
        <p:txBody>
          <a:bodyPr anchor="b"/>
          <a:lstStyle>
            <a:lvl1pPr algn="l">
              <a:defRPr sz="2000" b="1">
                <a:solidFill>
                  <a:schemeClr val="tx2"/>
                </a:solidFill>
              </a:defRPr>
            </a:lvl1pPr>
          </a:lstStyle>
          <a:p>
            <a:r>
              <a:rPr lang="en-US" smtClean="0"/>
              <a:t>Click to edit Master title style</a:t>
            </a:r>
            <a:endParaRPr lang="fil-PH"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il-PH"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lgn="l">
              <a:defRPr sz="1200" baseline="0">
                <a:solidFill>
                  <a:prstClr val="white"/>
                </a:solidFill>
                <a:latin typeface="Bookman Old Style" pitchFamily="18" charset="0"/>
              </a:defRPr>
            </a:lvl1pPr>
          </a:lstStyle>
          <a:p>
            <a:fld id="{6D01CF6C-55E4-4D5E-B4B6-9FC546A0D126}" type="datetimeFigureOut">
              <a:rPr lang="fil-PH" smtClean="0"/>
              <a:pPr/>
              <a:t>11/15/2017</a:t>
            </a:fld>
            <a:endParaRPr lang="fil-PH"/>
          </a:p>
        </p:txBody>
      </p:sp>
      <p:sp>
        <p:nvSpPr>
          <p:cNvPr id="7" name="Slide Number Placeholder 5"/>
          <p:cNvSpPr>
            <a:spLocks noGrp="1"/>
          </p:cNvSpPr>
          <p:nvPr>
            <p:ph type="sldNum" sz="quarter" idx="11"/>
          </p:nvPr>
        </p:nvSpPr>
        <p:spPr/>
        <p:txBody>
          <a:bodyPr/>
          <a:lstStyle>
            <a:lvl1pPr algn="r">
              <a:defRPr sz="1200" baseline="0">
                <a:solidFill>
                  <a:prstClr val="white"/>
                </a:solidFill>
                <a:latin typeface="Bookman Old Style" pitchFamily="18" charset="0"/>
              </a:defRPr>
            </a:lvl1pPr>
          </a:lstStyle>
          <a:p>
            <a:fld id="{6431E171-620D-405C-B6D2-5DF614FC6E97}" type="slidenum">
              <a:rPr lang="fil-PH" smtClean="0"/>
              <a:pPr/>
              <a:t>‹#›</a:t>
            </a:fld>
            <a:endParaRPr lang="fil-P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6553200"/>
            <a:ext cx="9144000" cy="304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il-PH">
              <a:solidFill>
                <a:prstClr val="white"/>
              </a:solidFill>
            </a:endParaRPr>
          </a:p>
        </p:txBody>
      </p:sp>
      <p:sp>
        <p:nvSpPr>
          <p:cNvPr id="3075" name="Title Placeholder 1"/>
          <p:cNvSpPr>
            <a:spLocks noGrp="1"/>
          </p:cNvSpPr>
          <p:nvPr>
            <p:ph type="title"/>
          </p:nvPr>
        </p:nvSpPr>
        <p:spPr bwMode="auto">
          <a:xfrm>
            <a:off x="457200" y="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fil-PH" smtClean="0"/>
          </a:p>
        </p:txBody>
      </p:sp>
      <p:sp>
        <p:nvSpPr>
          <p:cNvPr id="3076" name="Text Placeholder 2"/>
          <p:cNvSpPr>
            <a:spLocks noGrp="1"/>
          </p:cNvSpPr>
          <p:nvPr>
            <p:ph type="body" idx="1"/>
          </p:nvPr>
        </p:nvSpPr>
        <p:spPr bwMode="auto">
          <a:xfrm>
            <a:off x="457200" y="1295400"/>
            <a:ext cx="822960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smtClean="0"/>
          </a:p>
        </p:txBody>
      </p:sp>
      <p:sp>
        <p:nvSpPr>
          <p:cNvPr id="4" name="Date Placeholder 3"/>
          <p:cNvSpPr>
            <a:spLocks noGrp="1"/>
          </p:cNvSpPr>
          <p:nvPr>
            <p:ph type="dt" sz="half" idx="2"/>
          </p:nvPr>
        </p:nvSpPr>
        <p:spPr>
          <a:xfrm>
            <a:off x="76200" y="6553200"/>
            <a:ext cx="2133600" cy="304800"/>
          </a:xfrm>
          <a:prstGeom prst="rect">
            <a:avLst/>
          </a:prstGeom>
        </p:spPr>
        <p:txBody>
          <a:bodyPr vert="horz" lIns="91440" tIns="45720" rIns="91440" bIns="45720" rtlCol="0" anchor="ctr"/>
          <a:lstStyle>
            <a:lvl1pPr algn="l" fontAlgn="auto">
              <a:spcBef>
                <a:spcPts val="0"/>
              </a:spcBef>
              <a:spcAft>
                <a:spcPts val="0"/>
              </a:spcAft>
              <a:defRPr sz="1200" baseline="0">
                <a:solidFill>
                  <a:prstClr val="white"/>
                </a:solidFill>
                <a:latin typeface="Bookman Old Style" pitchFamily="18" charset="0"/>
                <a:cs typeface="+mn-cs"/>
              </a:defRPr>
            </a:lvl1pPr>
          </a:lstStyle>
          <a:p>
            <a:fld id="{6D01CF6C-55E4-4D5E-B4B6-9FC546A0D126}" type="datetimeFigureOut">
              <a:rPr lang="fil-PH" smtClean="0"/>
              <a:pPr/>
              <a:t>11/15/2017</a:t>
            </a:fld>
            <a:endParaRPr lang="fil-PH"/>
          </a:p>
        </p:txBody>
      </p:sp>
      <p:sp>
        <p:nvSpPr>
          <p:cNvPr id="6" name="Slide Number Placeholder 5"/>
          <p:cNvSpPr>
            <a:spLocks noGrp="1"/>
          </p:cNvSpPr>
          <p:nvPr>
            <p:ph type="sldNum" sz="quarter" idx="4"/>
          </p:nvPr>
        </p:nvSpPr>
        <p:spPr>
          <a:xfrm>
            <a:off x="6934200" y="6553200"/>
            <a:ext cx="2133600" cy="304800"/>
          </a:xfrm>
          <a:prstGeom prst="rect">
            <a:avLst/>
          </a:prstGeom>
        </p:spPr>
        <p:txBody>
          <a:bodyPr vert="horz" lIns="91440" tIns="45720" rIns="91440" bIns="45720" rtlCol="0" anchor="ctr"/>
          <a:lstStyle>
            <a:lvl1pPr algn="r" fontAlgn="auto">
              <a:spcBef>
                <a:spcPts val="0"/>
              </a:spcBef>
              <a:spcAft>
                <a:spcPts val="0"/>
              </a:spcAft>
              <a:defRPr sz="1200" baseline="0">
                <a:solidFill>
                  <a:prstClr val="white"/>
                </a:solidFill>
                <a:latin typeface="Bookman Old Style" pitchFamily="18" charset="0"/>
                <a:cs typeface="+mn-cs"/>
              </a:defRPr>
            </a:lvl1pPr>
          </a:lstStyle>
          <a:p>
            <a:fld id="{6431E171-620D-405C-B6D2-5DF614FC6E97}" type="slidenum">
              <a:rPr lang="fil-PH" smtClean="0"/>
              <a:pPr/>
              <a:t>‹#›</a:t>
            </a:fld>
            <a:endParaRPr lang="fil-PH"/>
          </a:p>
        </p:txBody>
      </p:sp>
      <p:sp>
        <p:nvSpPr>
          <p:cNvPr id="9" name="Footer Placeholder 4"/>
          <p:cNvSpPr>
            <a:spLocks noGrp="1"/>
          </p:cNvSpPr>
          <p:nvPr>
            <p:ph type="ftr" sz="quarter" idx="3"/>
          </p:nvPr>
        </p:nvSpPr>
        <p:spPr>
          <a:xfrm>
            <a:off x="3124200" y="6553200"/>
            <a:ext cx="2895600" cy="304800"/>
          </a:xfrm>
          <a:prstGeom prst="rect">
            <a:avLst/>
          </a:prstGeom>
        </p:spPr>
        <p:txBody>
          <a:bodyPr vert="horz" lIns="91440" tIns="45720" rIns="91440" bIns="45720" rtlCol="0" anchor="ctr"/>
          <a:lstStyle>
            <a:lvl1pPr algn="ctr" fontAlgn="auto">
              <a:spcBef>
                <a:spcPts val="0"/>
              </a:spcBef>
              <a:spcAft>
                <a:spcPts val="0"/>
              </a:spcAft>
              <a:defRPr sz="1200" baseline="0">
                <a:solidFill>
                  <a:prstClr val="white"/>
                </a:solidFill>
                <a:latin typeface="Bookman Old Style" pitchFamily="18" charset="0"/>
                <a:cs typeface="+mn-cs"/>
              </a:defRPr>
            </a:lvl1pPr>
          </a:lstStyle>
          <a:p>
            <a:endParaRPr lang="fil-PH"/>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Bookman Old Style" pitchFamily="18" charset="0"/>
        </a:defRPr>
      </a:lvl2pPr>
      <a:lvl3pPr algn="ctr" rtl="0" eaLnBrk="1" fontAlgn="base" hangingPunct="1">
        <a:spcBef>
          <a:spcPct val="0"/>
        </a:spcBef>
        <a:spcAft>
          <a:spcPct val="0"/>
        </a:spcAft>
        <a:defRPr sz="4400">
          <a:solidFill>
            <a:schemeClr val="tx1"/>
          </a:solidFill>
          <a:latin typeface="Bookman Old Style" pitchFamily="18" charset="0"/>
        </a:defRPr>
      </a:lvl3pPr>
      <a:lvl4pPr algn="ctr" rtl="0" eaLnBrk="1" fontAlgn="base" hangingPunct="1">
        <a:spcBef>
          <a:spcPct val="0"/>
        </a:spcBef>
        <a:spcAft>
          <a:spcPct val="0"/>
        </a:spcAft>
        <a:defRPr sz="4400">
          <a:solidFill>
            <a:schemeClr val="tx1"/>
          </a:solidFill>
          <a:latin typeface="Bookman Old Style" pitchFamily="18" charset="0"/>
        </a:defRPr>
      </a:lvl4pPr>
      <a:lvl5pPr algn="ctr" rtl="0" eaLnBrk="1" fontAlgn="base" hangingPunct="1">
        <a:spcBef>
          <a:spcPct val="0"/>
        </a:spcBef>
        <a:spcAft>
          <a:spcPct val="0"/>
        </a:spcAft>
        <a:defRPr sz="4400">
          <a:solidFill>
            <a:schemeClr val="tx1"/>
          </a:solidFill>
          <a:latin typeface="Bookman Old Style" pitchFamily="18" charset="0"/>
        </a:defRPr>
      </a:lvl5pPr>
      <a:lvl6pPr marL="457200" algn="ctr" rtl="0" eaLnBrk="1" fontAlgn="base" hangingPunct="1">
        <a:spcBef>
          <a:spcPct val="0"/>
        </a:spcBef>
        <a:spcAft>
          <a:spcPct val="0"/>
        </a:spcAft>
        <a:defRPr sz="4400">
          <a:solidFill>
            <a:schemeClr val="tx1"/>
          </a:solidFill>
          <a:latin typeface="Bookman Old Style" pitchFamily="18" charset="0"/>
        </a:defRPr>
      </a:lvl6pPr>
      <a:lvl7pPr marL="914400" algn="ctr" rtl="0" eaLnBrk="1" fontAlgn="base" hangingPunct="1">
        <a:spcBef>
          <a:spcPct val="0"/>
        </a:spcBef>
        <a:spcAft>
          <a:spcPct val="0"/>
        </a:spcAft>
        <a:defRPr sz="4400">
          <a:solidFill>
            <a:schemeClr val="tx1"/>
          </a:solidFill>
          <a:latin typeface="Bookman Old Style" pitchFamily="18" charset="0"/>
        </a:defRPr>
      </a:lvl7pPr>
      <a:lvl8pPr marL="1371600" algn="ctr" rtl="0" eaLnBrk="1" fontAlgn="base" hangingPunct="1">
        <a:spcBef>
          <a:spcPct val="0"/>
        </a:spcBef>
        <a:spcAft>
          <a:spcPct val="0"/>
        </a:spcAft>
        <a:defRPr sz="4400">
          <a:solidFill>
            <a:schemeClr val="tx1"/>
          </a:solidFill>
          <a:latin typeface="Bookman Old Style" pitchFamily="18" charset="0"/>
        </a:defRPr>
      </a:lvl8pPr>
      <a:lvl9pPr marL="1828800" algn="ctr" rtl="0" eaLnBrk="1" fontAlgn="base" hangingPunct="1">
        <a:spcBef>
          <a:spcPct val="0"/>
        </a:spcBef>
        <a:spcAft>
          <a:spcPct val="0"/>
        </a:spcAft>
        <a:defRPr sz="4400">
          <a:solidFill>
            <a:schemeClr val="tx1"/>
          </a:solidFill>
          <a:latin typeface="Bookman Old Style" pitchFamily="18"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l-P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6553200"/>
            <a:ext cx="9144000" cy="304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il-PH">
              <a:solidFill>
                <a:prstClr val="white"/>
              </a:solidFill>
            </a:endParaRPr>
          </a:p>
        </p:txBody>
      </p:sp>
      <p:sp>
        <p:nvSpPr>
          <p:cNvPr id="4099" name="Title Placeholder 1"/>
          <p:cNvSpPr>
            <a:spLocks noGrp="1"/>
          </p:cNvSpPr>
          <p:nvPr>
            <p:ph type="title"/>
          </p:nvPr>
        </p:nvSpPr>
        <p:spPr bwMode="auto">
          <a:xfrm>
            <a:off x="457200" y="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fil-PH" altLang="en-US" smtClean="0"/>
          </a:p>
        </p:txBody>
      </p:sp>
      <p:sp>
        <p:nvSpPr>
          <p:cNvPr id="4100" name="Text Placeholder 2"/>
          <p:cNvSpPr>
            <a:spLocks noGrp="1"/>
          </p:cNvSpPr>
          <p:nvPr>
            <p:ph type="body" idx="1"/>
          </p:nvPr>
        </p:nvSpPr>
        <p:spPr bwMode="auto">
          <a:xfrm>
            <a:off x="457200" y="1295400"/>
            <a:ext cx="822960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fil-PH" altLang="en-US" smtClean="0"/>
          </a:p>
        </p:txBody>
      </p:sp>
      <p:sp>
        <p:nvSpPr>
          <p:cNvPr id="4" name="Date Placeholder 3"/>
          <p:cNvSpPr>
            <a:spLocks noGrp="1"/>
          </p:cNvSpPr>
          <p:nvPr>
            <p:ph type="dt" sz="half" idx="2"/>
          </p:nvPr>
        </p:nvSpPr>
        <p:spPr>
          <a:xfrm>
            <a:off x="76200" y="6553200"/>
            <a:ext cx="2133600" cy="304800"/>
          </a:xfrm>
          <a:prstGeom prst="rect">
            <a:avLst/>
          </a:prstGeom>
        </p:spPr>
        <p:txBody>
          <a:bodyPr vert="horz" lIns="91440" tIns="45720" rIns="91440" bIns="45720" rtlCol="0" anchor="ctr"/>
          <a:lstStyle>
            <a:lvl1pPr algn="l" fontAlgn="auto">
              <a:spcBef>
                <a:spcPts val="0"/>
              </a:spcBef>
              <a:spcAft>
                <a:spcPts val="0"/>
              </a:spcAft>
              <a:defRPr sz="1200" baseline="0">
                <a:solidFill>
                  <a:prstClr val="white"/>
                </a:solidFill>
                <a:latin typeface="Bookman Old Style" pitchFamily="18" charset="0"/>
                <a:cs typeface="+mn-cs"/>
              </a:defRPr>
            </a:lvl1pPr>
          </a:lstStyle>
          <a:p>
            <a:pPr>
              <a:defRPr/>
            </a:pPr>
            <a:endParaRPr lang="fil-PH"/>
          </a:p>
        </p:txBody>
      </p:sp>
      <p:sp>
        <p:nvSpPr>
          <p:cNvPr id="6" name="Slide Number Placeholder 5"/>
          <p:cNvSpPr>
            <a:spLocks noGrp="1"/>
          </p:cNvSpPr>
          <p:nvPr>
            <p:ph type="sldNum" sz="quarter" idx="4"/>
          </p:nvPr>
        </p:nvSpPr>
        <p:spPr>
          <a:xfrm>
            <a:off x="6934200" y="6553200"/>
            <a:ext cx="2133600" cy="304800"/>
          </a:xfrm>
          <a:prstGeom prst="rect">
            <a:avLst/>
          </a:prstGeom>
        </p:spPr>
        <p:txBody>
          <a:bodyPr vert="horz" lIns="91440" tIns="45720" rIns="91440" bIns="45720" rtlCol="0" anchor="ctr"/>
          <a:lstStyle>
            <a:lvl1pPr algn="r" fontAlgn="auto">
              <a:spcBef>
                <a:spcPts val="0"/>
              </a:spcBef>
              <a:spcAft>
                <a:spcPts val="0"/>
              </a:spcAft>
              <a:defRPr sz="1200" baseline="0">
                <a:solidFill>
                  <a:prstClr val="white"/>
                </a:solidFill>
                <a:latin typeface="Bookman Old Style" pitchFamily="18" charset="0"/>
                <a:cs typeface="+mn-cs"/>
              </a:defRPr>
            </a:lvl1pPr>
          </a:lstStyle>
          <a:p>
            <a:pPr>
              <a:defRPr/>
            </a:pPr>
            <a:fld id="{CF846567-C86A-479E-BB86-0CDFE137AA0C}" type="slidenum">
              <a:rPr lang="fil-PH"/>
              <a:pPr>
                <a:defRPr/>
              </a:pPr>
              <a:t>‹#›</a:t>
            </a:fld>
            <a:endParaRPr lang="fil-PH" dirty="0"/>
          </a:p>
        </p:txBody>
      </p:sp>
      <p:sp>
        <p:nvSpPr>
          <p:cNvPr id="9" name="Footer Placeholder 4"/>
          <p:cNvSpPr>
            <a:spLocks noGrp="1"/>
          </p:cNvSpPr>
          <p:nvPr>
            <p:ph type="ftr" sz="quarter" idx="3"/>
          </p:nvPr>
        </p:nvSpPr>
        <p:spPr>
          <a:xfrm>
            <a:off x="3124200" y="6553200"/>
            <a:ext cx="2895600" cy="304800"/>
          </a:xfrm>
          <a:prstGeom prst="rect">
            <a:avLst/>
          </a:prstGeom>
        </p:spPr>
        <p:txBody>
          <a:bodyPr vert="horz" lIns="91440" tIns="45720" rIns="91440" bIns="45720" rtlCol="0" anchor="ctr"/>
          <a:lstStyle>
            <a:lvl1pPr algn="ctr" fontAlgn="auto">
              <a:spcBef>
                <a:spcPts val="0"/>
              </a:spcBef>
              <a:spcAft>
                <a:spcPts val="0"/>
              </a:spcAft>
              <a:defRPr sz="1200" baseline="0">
                <a:solidFill>
                  <a:prstClr val="white"/>
                </a:solidFill>
                <a:latin typeface="Bookman Old Style" pitchFamily="18" charset="0"/>
                <a:cs typeface="+mn-cs"/>
              </a:defRPr>
            </a:lvl1pPr>
          </a:lstStyle>
          <a:p>
            <a:pPr>
              <a:defRPr/>
            </a:pPr>
            <a:r>
              <a:rPr lang="fil-PH"/>
              <a:t>DEPARTMENT OF EDUCATION</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Bookman Old Style" pitchFamily="18" charset="0"/>
        </a:defRPr>
      </a:lvl2pPr>
      <a:lvl3pPr algn="ctr" rtl="0" eaLnBrk="1" fontAlgn="base" hangingPunct="1">
        <a:spcBef>
          <a:spcPct val="0"/>
        </a:spcBef>
        <a:spcAft>
          <a:spcPct val="0"/>
        </a:spcAft>
        <a:defRPr sz="4400">
          <a:solidFill>
            <a:schemeClr val="tx1"/>
          </a:solidFill>
          <a:latin typeface="Bookman Old Style" pitchFamily="18" charset="0"/>
        </a:defRPr>
      </a:lvl3pPr>
      <a:lvl4pPr algn="ctr" rtl="0" eaLnBrk="1" fontAlgn="base" hangingPunct="1">
        <a:spcBef>
          <a:spcPct val="0"/>
        </a:spcBef>
        <a:spcAft>
          <a:spcPct val="0"/>
        </a:spcAft>
        <a:defRPr sz="4400">
          <a:solidFill>
            <a:schemeClr val="tx1"/>
          </a:solidFill>
          <a:latin typeface="Bookman Old Style" pitchFamily="18" charset="0"/>
        </a:defRPr>
      </a:lvl4pPr>
      <a:lvl5pPr algn="ctr" rtl="0" eaLnBrk="1" fontAlgn="base" hangingPunct="1">
        <a:spcBef>
          <a:spcPct val="0"/>
        </a:spcBef>
        <a:spcAft>
          <a:spcPct val="0"/>
        </a:spcAft>
        <a:defRPr sz="4400">
          <a:solidFill>
            <a:schemeClr val="tx1"/>
          </a:solidFill>
          <a:latin typeface="Bookman Old Style" pitchFamily="18" charset="0"/>
        </a:defRPr>
      </a:lvl5pPr>
      <a:lvl6pPr marL="457200" algn="ctr" rtl="0" eaLnBrk="1" fontAlgn="base" hangingPunct="1">
        <a:spcBef>
          <a:spcPct val="0"/>
        </a:spcBef>
        <a:spcAft>
          <a:spcPct val="0"/>
        </a:spcAft>
        <a:defRPr sz="4400">
          <a:solidFill>
            <a:schemeClr val="tx1"/>
          </a:solidFill>
          <a:latin typeface="Bookman Old Style" pitchFamily="18" charset="0"/>
        </a:defRPr>
      </a:lvl6pPr>
      <a:lvl7pPr marL="914400" algn="ctr" rtl="0" eaLnBrk="1" fontAlgn="base" hangingPunct="1">
        <a:spcBef>
          <a:spcPct val="0"/>
        </a:spcBef>
        <a:spcAft>
          <a:spcPct val="0"/>
        </a:spcAft>
        <a:defRPr sz="4400">
          <a:solidFill>
            <a:schemeClr val="tx1"/>
          </a:solidFill>
          <a:latin typeface="Bookman Old Style" pitchFamily="18" charset="0"/>
        </a:defRPr>
      </a:lvl7pPr>
      <a:lvl8pPr marL="1371600" algn="ctr" rtl="0" eaLnBrk="1" fontAlgn="base" hangingPunct="1">
        <a:spcBef>
          <a:spcPct val="0"/>
        </a:spcBef>
        <a:spcAft>
          <a:spcPct val="0"/>
        </a:spcAft>
        <a:defRPr sz="4400">
          <a:solidFill>
            <a:schemeClr val="tx1"/>
          </a:solidFill>
          <a:latin typeface="Bookman Old Style" pitchFamily="18" charset="0"/>
        </a:defRPr>
      </a:lvl8pPr>
      <a:lvl9pPr marL="1828800" algn="ctr" rtl="0" eaLnBrk="1" fontAlgn="base" hangingPunct="1">
        <a:spcBef>
          <a:spcPct val="0"/>
        </a:spcBef>
        <a:spcAft>
          <a:spcPct val="0"/>
        </a:spcAft>
        <a:defRPr sz="4400">
          <a:solidFill>
            <a:schemeClr val="tx1"/>
          </a:solidFill>
          <a:latin typeface="Bookman Old Style" pitchFamily="18"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l-P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ctrTitle"/>
          </p:nvPr>
        </p:nvSpPr>
        <p:spPr>
          <a:xfrm>
            <a:off x="685800" y="3810000"/>
            <a:ext cx="7772400" cy="914400"/>
          </a:xfrm>
        </p:spPr>
        <p:txBody>
          <a:bodyPr/>
          <a:lstStyle/>
          <a:p>
            <a:pPr fontAlgn="auto">
              <a:spcAft>
                <a:spcPts val="0"/>
              </a:spcAft>
              <a:defRPr/>
            </a:pPr>
            <a:r>
              <a:rPr lang="en-US" sz="4000" dirty="0" err="1" smtClean="0"/>
              <a:t>DepEd</a:t>
            </a:r>
            <a:r>
              <a:rPr lang="en-US" sz="4000" dirty="0" smtClean="0"/>
              <a:t> Financial Management Objective and Framework</a:t>
            </a:r>
            <a:endParaRPr lang="fil-PH" sz="4000" dirty="0" smtClean="0"/>
          </a:p>
        </p:txBody>
      </p:sp>
      <p:sp>
        <p:nvSpPr>
          <p:cNvPr id="5" name="TextBox 4"/>
          <p:cNvSpPr txBox="1"/>
          <p:nvPr/>
        </p:nvSpPr>
        <p:spPr>
          <a:xfrm>
            <a:off x="1143000" y="5115580"/>
            <a:ext cx="6657474" cy="707886"/>
          </a:xfrm>
          <a:prstGeom prst="rect">
            <a:avLst/>
          </a:prstGeom>
          <a:noFill/>
        </p:spPr>
        <p:txBody>
          <a:bodyPr wrap="square" rtlCol="0">
            <a:spAutoFit/>
          </a:bodyPr>
          <a:lstStyle/>
          <a:p>
            <a:pPr algn="ctr"/>
            <a:r>
              <a:rPr lang="en-PH" altLang="en-US" sz="2000" dirty="0" smtClean="0">
                <a:solidFill>
                  <a:schemeClr val="bg1"/>
                </a:solidFill>
              </a:rPr>
              <a:t>CARLO P. DIVEDOR</a:t>
            </a:r>
          </a:p>
          <a:p>
            <a:pPr algn="ctr"/>
            <a:r>
              <a:rPr lang="en-PH" altLang="en-US" sz="2000" dirty="0" smtClean="0">
                <a:solidFill>
                  <a:schemeClr val="bg1"/>
                </a:solidFill>
              </a:rPr>
              <a:t>November 15-17, 2017</a:t>
            </a:r>
            <a:endParaRPr lang="en-PH" altLang="en-US" sz="2000" dirty="0" smtClean="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advTm="3087">
        <p14:ripple/>
      </p:transition>
    </mc:Choice>
    <mc:Fallback xmlns="">
      <p:transition spd="slow" advTm="3087">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bwMode="auto">
          <a:xfrm>
            <a:off x="457200" y="1034137"/>
            <a:ext cx="8229600" cy="62048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en-US" dirty="0" smtClean="0"/>
              <a:t>Regional Office</a:t>
            </a:r>
            <a:endParaRPr lang="en-PH"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654623"/>
            <a:ext cx="8229600" cy="4800606"/>
          </a:xfrm>
        </p:spPr>
      </p:pic>
      <p:sp>
        <p:nvSpPr>
          <p:cNvPr id="7" name="Title 1"/>
          <p:cNvSpPr>
            <a:spLocks noGrp="1"/>
          </p:cNvSpPr>
          <p:nvPr>
            <p:ph type="title"/>
          </p:nvPr>
        </p:nvSpPr>
        <p:spPr>
          <a:xfrm>
            <a:off x="457200" y="0"/>
            <a:ext cx="8229600" cy="914400"/>
          </a:xfrm>
        </p:spPr>
        <p:txBody>
          <a:bodyPr/>
          <a:lstStyle/>
          <a:p>
            <a:r>
              <a:rPr lang="en-PH" sz="3500" dirty="0"/>
              <a:t>Financial Management Structure</a:t>
            </a:r>
          </a:p>
        </p:txBody>
      </p:sp>
    </p:spTree>
    <p:extLst>
      <p:ext uri="{BB962C8B-B14F-4D97-AF65-F5344CB8AC3E}">
        <p14:creationId xmlns:p14="http://schemas.microsoft.com/office/powerpoint/2010/main" val="3017949157"/>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bwMode="auto">
          <a:xfrm>
            <a:off x="457200" y="1034137"/>
            <a:ext cx="8229600" cy="62048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en-US" dirty="0" smtClean="0"/>
              <a:t>Division Office</a:t>
            </a:r>
            <a:endParaRPr lang="en-PH" dirty="0"/>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t="8559"/>
          <a:stretch/>
        </p:blipFill>
        <p:spPr>
          <a:xfrm>
            <a:off x="457200" y="1556657"/>
            <a:ext cx="8229600" cy="4931229"/>
          </a:xfrm>
        </p:spPr>
      </p:pic>
      <p:sp>
        <p:nvSpPr>
          <p:cNvPr id="7" name="Title 1"/>
          <p:cNvSpPr>
            <a:spLocks noGrp="1"/>
          </p:cNvSpPr>
          <p:nvPr>
            <p:ph type="title"/>
          </p:nvPr>
        </p:nvSpPr>
        <p:spPr>
          <a:xfrm>
            <a:off x="457200" y="0"/>
            <a:ext cx="8229600" cy="914400"/>
          </a:xfrm>
        </p:spPr>
        <p:txBody>
          <a:bodyPr/>
          <a:lstStyle/>
          <a:p>
            <a:r>
              <a:rPr lang="en-PH" sz="3500" dirty="0"/>
              <a:t>Financial Management Structure</a:t>
            </a:r>
          </a:p>
        </p:txBody>
      </p:sp>
    </p:spTree>
    <p:extLst>
      <p:ext uri="{BB962C8B-B14F-4D97-AF65-F5344CB8AC3E}">
        <p14:creationId xmlns:p14="http://schemas.microsoft.com/office/powerpoint/2010/main" val="1832010970"/>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914400"/>
          </a:xfrm>
        </p:spPr>
        <p:txBody>
          <a:bodyPr/>
          <a:lstStyle/>
          <a:p>
            <a:r>
              <a:rPr lang="en-PH" sz="3500" dirty="0"/>
              <a:t>Financial Management Structure</a:t>
            </a: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1429" b="34603"/>
          <a:stretch/>
        </p:blipFill>
        <p:spPr>
          <a:xfrm>
            <a:off x="134468" y="968835"/>
            <a:ext cx="8875059" cy="5584366"/>
          </a:xfrm>
          <a:prstGeom prst="rect">
            <a:avLst/>
          </a:prstGeom>
        </p:spPr>
      </p:pic>
      <p:sp>
        <p:nvSpPr>
          <p:cNvPr id="8" name="Content Placeholder 2"/>
          <p:cNvSpPr txBox="1">
            <a:spLocks/>
          </p:cNvSpPr>
          <p:nvPr/>
        </p:nvSpPr>
        <p:spPr bwMode="auto">
          <a:xfrm>
            <a:off x="457200" y="1034137"/>
            <a:ext cx="8229600" cy="62048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en-US" dirty="0" smtClean="0"/>
              <a:t>Division Office Accounting Unit</a:t>
            </a:r>
          </a:p>
        </p:txBody>
      </p:sp>
    </p:spTree>
    <p:extLst>
      <p:ext uri="{BB962C8B-B14F-4D97-AF65-F5344CB8AC3E}">
        <p14:creationId xmlns:p14="http://schemas.microsoft.com/office/powerpoint/2010/main" val="2614677270"/>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914400"/>
          </a:xfrm>
        </p:spPr>
        <p:txBody>
          <a:bodyPr/>
          <a:lstStyle/>
          <a:p>
            <a:r>
              <a:rPr lang="en-PH" sz="3500" dirty="0"/>
              <a:t>Financial Management Structure</a:t>
            </a:r>
          </a:p>
        </p:txBody>
      </p:sp>
      <p:sp>
        <p:nvSpPr>
          <p:cNvPr id="5" name="Content Placeholder 2"/>
          <p:cNvSpPr>
            <a:spLocks noGrp="1"/>
          </p:cNvSpPr>
          <p:nvPr>
            <p:ph idx="1"/>
          </p:nvPr>
        </p:nvSpPr>
        <p:spPr>
          <a:xfrm>
            <a:off x="457200" y="1295400"/>
            <a:ext cx="8229600" cy="4830763"/>
          </a:xfrm>
        </p:spPr>
        <p:txBody>
          <a:bodyPr/>
          <a:lstStyle/>
          <a:p>
            <a:pPr marL="0" indent="0" algn="just">
              <a:buNone/>
            </a:pPr>
            <a:r>
              <a:rPr lang="en-US" dirty="0" smtClean="0"/>
              <a:t>	</a:t>
            </a:r>
            <a:r>
              <a:rPr lang="en-US" dirty="0"/>
              <a:t>The Secretary exercises overall supervision and control over the entire department. Notwithstanding the primary authority of </a:t>
            </a:r>
            <a:r>
              <a:rPr lang="en-US" dirty="0" smtClean="0"/>
              <a:t>the</a:t>
            </a:r>
            <a:r>
              <a:rPr lang="en-PH" dirty="0" smtClean="0"/>
              <a:t> </a:t>
            </a:r>
            <a:r>
              <a:rPr lang="en-US" dirty="0" smtClean="0"/>
              <a:t>Secretary </a:t>
            </a:r>
            <a:r>
              <a:rPr lang="en-US" dirty="0"/>
              <a:t>over all financial transactions, delegation of financial signing authority down to the lowest unit of the organization is properly laid down in </a:t>
            </a:r>
            <a:r>
              <a:rPr lang="en-US" u="sng" dirty="0" err="1"/>
              <a:t>DepEd</a:t>
            </a:r>
            <a:r>
              <a:rPr lang="en-US" u="sng" dirty="0"/>
              <a:t> Order No. 67, 2016.</a:t>
            </a:r>
            <a:endParaRPr lang="en-PH" dirty="0"/>
          </a:p>
        </p:txBody>
      </p:sp>
    </p:spTree>
    <p:extLst>
      <p:ext uri="{BB962C8B-B14F-4D97-AF65-F5344CB8AC3E}">
        <p14:creationId xmlns:p14="http://schemas.microsoft.com/office/powerpoint/2010/main" val="3152996042"/>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0371" y="119743"/>
            <a:ext cx="8556171" cy="6411686"/>
          </a:xfrm>
        </p:spPr>
      </p:pic>
    </p:spTree>
    <p:extLst>
      <p:ext uri="{BB962C8B-B14F-4D97-AF65-F5344CB8AC3E}">
        <p14:creationId xmlns:p14="http://schemas.microsoft.com/office/powerpoint/2010/main" val="1161365964"/>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sz="3500" dirty="0" smtClean="0"/>
              <a:t>Simplified Accounting Manual</a:t>
            </a:r>
            <a:endParaRPr lang="en-PH" sz="3500" dirty="0"/>
          </a:p>
        </p:txBody>
      </p:sp>
      <p:sp>
        <p:nvSpPr>
          <p:cNvPr id="3" name="Content Placeholder 2"/>
          <p:cNvSpPr>
            <a:spLocks noGrp="1"/>
          </p:cNvSpPr>
          <p:nvPr>
            <p:ph idx="1"/>
          </p:nvPr>
        </p:nvSpPr>
        <p:spPr>
          <a:xfrm>
            <a:off x="457200" y="1295401"/>
            <a:ext cx="8229600" cy="903513"/>
          </a:xfrm>
        </p:spPr>
        <p:txBody>
          <a:bodyPr/>
          <a:lstStyle/>
          <a:p>
            <a:pPr marL="0" indent="0">
              <a:buNone/>
            </a:pPr>
            <a:r>
              <a:rPr lang="en-PH" sz="2800" dirty="0" err="1" smtClean="0"/>
              <a:t>DepEd</a:t>
            </a:r>
            <a:r>
              <a:rPr lang="en-PH" sz="2800" dirty="0" smtClean="0"/>
              <a:t> Order No. 72 s. 2008 Manual on Simplified Accounting Procedures for Non Implementing Unit</a:t>
            </a:r>
          </a:p>
          <a:p>
            <a:endParaRPr lang="en-PH" dirty="0"/>
          </a:p>
        </p:txBody>
      </p:sp>
      <p:sp>
        <p:nvSpPr>
          <p:cNvPr id="4" name="Content Placeholder 2"/>
          <p:cNvSpPr txBox="1">
            <a:spLocks/>
          </p:cNvSpPr>
          <p:nvPr/>
        </p:nvSpPr>
        <p:spPr bwMode="auto">
          <a:xfrm>
            <a:off x="489856" y="2362204"/>
            <a:ext cx="8316686" cy="256902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sz="2800" dirty="0" smtClean="0"/>
              <a:t>	</a:t>
            </a:r>
            <a:r>
              <a:rPr lang="en-US" sz="2500" dirty="0" smtClean="0"/>
              <a:t>As </a:t>
            </a:r>
            <a:r>
              <a:rPr lang="en-US" sz="2500" dirty="0"/>
              <a:t>part of Financial Reform of the Department on School-Based Management (SBM) under the Basic Education Sector Reform Agenda (BESRA), a Manual on Simplified Accounting Procedures for Non-Implementing Units was developed and approved by the Commission on Audit (COA), Central Office o</a:t>
            </a:r>
            <a:r>
              <a:rPr lang="en-US" sz="2500" dirty="0" smtClean="0"/>
              <a:t>n December 2, 2008.</a:t>
            </a:r>
            <a:endParaRPr lang="en-PH" sz="2500" dirty="0"/>
          </a:p>
        </p:txBody>
      </p:sp>
    </p:spTree>
    <p:extLst>
      <p:ext uri="{BB962C8B-B14F-4D97-AF65-F5344CB8AC3E}">
        <p14:creationId xmlns:p14="http://schemas.microsoft.com/office/powerpoint/2010/main" val="2539950215"/>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sz="3500" dirty="0" smtClean="0"/>
              <a:t>Simplified Accounting Manual</a:t>
            </a:r>
            <a:endParaRPr lang="en-PH" sz="3500" dirty="0"/>
          </a:p>
        </p:txBody>
      </p:sp>
      <p:sp>
        <p:nvSpPr>
          <p:cNvPr id="3" name="Content Placeholder 2"/>
          <p:cNvSpPr>
            <a:spLocks noGrp="1"/>
          </p:cNvSpPr>
          <p:nvPr>
            <p:ph idx="1"/>
          </p:nvPr>
        </p:nvSpPr>
        <p:spPr>
          <a:xfrm>
            <a:off x="457200" y="1295401"/>
            <a:ext cx="8229600" cy="903513"/>
          </a:xfrm>
        </p:spPr>
        <p:txBody>
          <a:bodyPr/>
          <a:lstStyle/>
          <a:p>
            <a:pPr marL="0" indent="0">
              <a:buNone/>
            </a:pPr>
            <a:r>
              <a:rPr lang="en-PH" sz="2800" dirty="0" err="1" smtClean="0"/>
              <a:t>DepEd</a:t>
            </a:r>
            <a:r>
              <a:rPr lang="en-PH" sz="2800" dirty="0" smtClean="0"/>
              <a:t> Order No. 72 s. 2008 Manual on Simplified Accounting Procedures for Non Implementing Unit</a:t>
            </a:r>
          </a:p>
          <a:p>
            <a:endParaRPr lang="en-PH" dirty="0"/>
          </a:p>
        </p:txBody>
      </p:sp>
      <p:sp>
        <p:nvSpPr>
          <p:cNvPr id="4" name="Content Placeholder 2"/>
          <p:cNvSpPr txBox="1">
            <a:spLocks/>
          </p:cNvSpPr>
          <p:nvPr/>
        </p:nvSpPr>
        <p:spPr bwMode="auto">
          <a:xfrm>
            <a:off x="489856" y="2318660"/>
            <a:ext cx="8316686" cy="41583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sz="2800" dirty="0"/>
              <a:t>	</a:t>
            </a:r>
            <a:r>
              <a:rPr lang="en-PH" sz="2500" dirty="0" smtClean="0"/>
              <a:t>This </a:t>
            </a:r>
            <a:r>
              <a:rPr lang="en-PH" sz="2500" dirty="0"/>
              <a:t>Manual shall serve as the implementing guidelines of the Memorandum from Undersecretary Ramon C. </a:t>
            </a:r>
            <a:r>
              <a:rPr lang="en-PH" sz="2500" dirty="0" err="1"/>
              <a:t>Bacani</a:t>
            </a:r>
            <a:r>
              <a:rPr lang="en-PH" sz="2500" dirty="0"/>
              <a:t> dated May 14, 2008 and Unnumbered Memorandum from Undersecretary </a:t>
            </a:r>
            <a:r>
              <a:rPr lang="en-PH" sz="2500" dirty="0" err="1"/>
              <a:t>Teodosio</a:t>
            </a:r>
            <a:r>
              <a:rPr lang="en-PH" sz="2500" dirty="0"/>
              <a:t> C. </a:t>
            </a:r>
            <a:r>
              <a:rPr lang="en-PH" sz="2500" dirty="0" err="1"/>
              <a:t>Sangil</a:t>
            </a:r>
            <a:r>
              <a:rPr lang="en-PH" sz="2500" dirty="0"/>
              <a:t>, Jr. dated June 4, 2008 (copies enclosed) regarding the receipt, utilization and liquidation of cash advances received by School Heads of Non-IUs from Division Offices for Schools’ Maintenance and Other Operating Expenses (MOOE), SBM Grants, etc.</a:t>
            </a:r>
          </a:p>
        </p:txBody>
      </p:sp>
    </p:spTree>
    <p:extLst>
      <p:ext uri="{BB962C8B-B14F-4D97-AF65-F5344CB8AC3E}">
        <p14:creationId xmlns:p14="http://schemas.microsoft.com/office/powerpoint/2010/main" val="3153425"/>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sz="3500" dirty="0" smtClean="0"/>
              <a:t>Legal Basis</a:t>
            </a:r>
            <a:endParaRPr lang="en-PH" sz="3500" dirty="0"/>
          </a:p>
        </p:txBody>
      </p:sp>
      <p:sp>
        <p:nvSpPr>
          <p:cNvPr id="3" name="Content Placeholder 2"/>
          <p:cNvSpPr>
            <a:spLocks noGrp="1"/>
          </p:cNvSpPr>
          <p:nvPr>
            <p:ph idx="1"/>
          </p:nvPr>
        </p:nvSpPr>
        <p:spPr>
          <a:xfrm>
            <a:off x="457200" y="1295401"/>
            <a:ext cx="8229600" cy="1352265"/>
          </a:xfrm>
        </p:spPr>
        <p:txBody>
          <a:bodyPr/>
          <a:lstStyle/>
          <a:p>
            <a:pPr marL="0" indent="0" algn="just">
              <a:buNone/>
            </a:pPr>
            <a:r>
              <a:rPr lang="en-PH" sz="2000" dirty="0" err="1" smtClean="0"/>
              <a:t>DepEd</a:t>
            </a:r>
            <a:r>
              <a:rPr lang="en-PH" sz="2000" dirty="0" smtClean="0"/>
              <a:t> Order No. 13 2. 2016 </a:t>
            </a:r>
            <a:r>
              <a:rPr lang="en-US" sz="2000" dirty="0"/>
              <a:t>IMPLEMENTING GUIDELINES ON THE DIRECT RELEASE AND USE </a:t>
            </a:r>
            <a:r>
              <a:rPr lang="en-US" sz="2000" dirty="0" smtClean="0"/>
              <a:t>OF MAINTENANCE AND </a:t>
            </a:r>
            <a:r>
              <a:rPr lang="en-US" sz="2000" dirty="0"/>
              <a:t>OTHER OPERATING EXPENSES (MOOE) ALLOCATIONS OF </a:t>
            </a:r>
            <a:r>
              <a:rPr lang="en-US" sz="2000" dirty="0" smtClean="0"/>
              <a:t>SCHOOLS, INCLUDING </a:t>
            </a:r>
            <a:r>
              <a:rPr lang="en-US" sz="2000" dirty="0"/>
              <a:t>OTHER FUNDS MANAGED BY </a:t>
            </a:r>
            <a:r>
              <a:rPr lang="en-US" sz="2000" dirty="0" smtClean="0"/>
              <a:t>SCHOOLS</a:t>
            </a:r>
            <a:endParaRPr lang="en-PH" dirty="0"/>
          </a:p>
        </p:txBody>
      </p:sp>
      <p:sp>
        <p:nvSpPr>
          <p:cNvPr id="4" name="Content Placeholder 2"/>
          <p:cNvSpPr txBox="1">
            <a:spLocks/>
          </p:cNvSpPr>
          <p:nvPr/>
        </p:nvSpPr>
        <p:spPr bwMode="auto">
          <a:xfrm>
            <a:off x="398057" y="2687155"/>
            <a:ext cx="8316686" cy="35908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sz="2200" dirty="0"/>
              <a:t>	</a:t>
            </a:r>
            <a:r>
              <a:rPr lang="en-PH" sz="2200" dirty="0" smtClean="0"/>
              <a:t>It </a:t>
            </a:r>
            <a:r>
              <a:rPr lang="en-PH" sz="2200" dirty="0"/>
              <a:t>is based on the following legal bases; i) Department of Budget and Management (DBM) and </a:t>
            </a:r>
            <a:r>
              <a:rPr lang="en-PH" sz="2200" dirty="0" err="1"/>
              <a:t>DepEd</a:t>
            </a:r>
            <a:r>
              <a:rPr lang="en-PH" sz="2200" dirty="0"/>
              <a:t> Joint Circular No 2004-1 dated January 01, 2004, entitled “Guidelines on the Direct Release of Funds to </a:t>
            </a:r>
            <a:r>
              <a:rPr lang="en-PH" sz="2200" dirty="0" err="1"/>
              <a:t>DepEd</a:t>
            </a:r>
            <a:r>
              <a:rPr lang="en-PH" sz="2200" dirty="0"/>
              <a:t>-Regional Offices and Implementing Units”, and ii) Section 10, Republic Act No. 9155 (Governance of Basic Education Act of 2001), which provides that the appropriations intended for the regional and field offices (elementary/secondary schools and Schools Division Offices [SDOs]) are to be allocated directly and released immediately by DBM to the said offices.</a:t>
            </a:r>
          </a:p>
        </p:txBody>
      </p:sp>
    </p:spTree>
    <p:extLst>
      <p:ext uri="{BB962C8B-B14F-4D97-AF65-F5344CB8AC3E}">
        <p14:creationId xmlns:p14="http://schemas.microsoft.com/office/powerpoint/2010/main" val="606325048"/>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sz="3500" dirty="0" smtClean="0"/>
              <a:t>Legal Basis</a:t>
            </a:r>
            <a:endParaRPr lang="en-PH" sz="3500" dirty="0"/>
          </a:p>
        </p:txBody>
      </p:sp>
      <p:sp>
        <p:nvSpPr>
          <p:cNvPr id="3" name="Content Placeholder 2"/>
          <p:cNvSpPr>
            <a:spLocks noGrp="1"/>
          </p:cNvSpPr>
          <p:nvPr>
            <p:ph idx="1"/>
          </p:nvPr>
        </p:nvSpPr>
        <p:spPr>
          <a:xfrm>
            <a:off x="457200" y="1295401"/>
            <a:ext cx="8229600" cy="1352265"/>
          </a:xfrm>
        </p:spPr>
        <p:txBody>
          <a:bodyPr/>
          <a:lstStyle/>
          <a:p>
            <a:pPr marL="0" indent="0" algn="just">
              <a:buNone/>
            </a:pPr>
            <a:r>
              <a:rPr lang="en-PH" sz="2000" dirty="0" err="1" smtClean="0"/>
              <a:t>DepEd</a:t>
            </a:r>
            <a:r>
              <a:rPr lang="en-PH" sz="2000" dirty="0" smtClean="0"/>
              <a:t> Order No. 13 2. 2016 </a:t>
            </a:r>
            <a:r>
              <a:rPr lang="en-US" sz="2000" dirty="0"/>
              <a:t>IMPLEMENTING GUIDELINES ON THE DIRECT RELEASE AND USE </a:t>
            </a:r>
            <a:r>
              <a:rPr lang="en-US" sz="2000" dirty="0" smtClean="0"/>
              <a:t>OF MAINTENANCE AND </a:t>
            </a:r>
            <a:r>
              <a:rPr lang="en-US" sz="2000" dirty="0"/>
              <a:t>OTHER OPERATING EXPENSES (MOOE) ALLOCATIONS OF </a:t>
            </a:r>
            <a:r>
              <a:rPr lang="en-US" sz="2000" dirty="0" smtClean="0"/>
              <a:t>SCHOOLS, INCLUDING </a:t>
            </a:r>
            <a:r>
              <a:rPr lang="en-US" sz="2000" dirty="0"/>
              <a:t>OTHER FUNDS MANAGED BY </a:t>
            </a:r>
            <a:r>
              <a:rPr lang="en-US" sz="2000" dirty="0" smtClean="0"/>
              <a:t>SCHOOLS</a:t>
            </a:r>
            <a:endParaRPr lang="en-PH" dirty="0"/>
          </a:p>
        </p:txBody>
      </p:sp>
      <p:sp>
        <p:nvSpPr>
          <p:cNvPr id="4" name="Content Placeholder 2"/>
          <p:cNvSpPr txBox="1">
            <a:spLocks/>
          </p:cNvSpPr>
          <p:nvPr/>
        </p:nvSpPr>
        <p:spPr bwMode="auto">
          <a:xfrm>
            <a:off x="398057" y="2687155"/>
            <a:ext cx="8316686" cy="359081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sz="2200" dirty="0"/>
              <a:t>	</a:t>
            </a:r>
            <a:r>
              <a:rPr lang="en-PH" sz="2100" dirty="0" smtClean="0"/>
              <a:t>This </a:t>
            </a:r>
            <a:r>
              <a:rPr lang="en-PH" sz="2100" dirty="0" err="1"/>
              <a:t>DepEd</a:t>
            </a:r>
            <a:r>
              <a:rPr lang="en-PH" sz="2100" dirty="0"/>
              <a:t> Order aims: i) to provide guidance to all public schools on the derivation, release and the utilization of school MOOE; ii) to ensure timely and optimal use of school resources, and iii) to institute mechanisms for transparency and accountability</a:t>
            </a:r>
            <a:r>
              <a:rPr lang="en-PH" sz="2100" dirty="0" smtClean="0"/>
              <a:t>.</a:t>
            </a:r>
          </a:p>
          <a:p>
            <a:pPr marL="0" indent="0" algn="just">
              <a:buNone/>
            </a:pPr>
            <a:endParaRPr lang="en-PH" sz="2100" dirty="0" smtClean="0"/>
          </a:p>
          <a:p>
            <a:pPr marL="0" indent="0" algn="just">
              <a:buNone/>
            </a:pPr>
            <a:r>
              <a:rPr lang="en-PH" sz="2100" dirty="0" smtClean="0"/>
              <a:t>	This </a:t>
            </a:r>
            <a:r>
              <a:rPr lang="en-PH" sz="2100" dirty="0" err="1"/>
              <a:t>DepEd</a:t>
            </a:r>
            <a:r>
              <a:rPr lang="en-PH" sz="2100" dirty="0"/>
              <a:t> Order provides the mechanisms, procedures, and standards for the release, utilization and liquidation of School MOOE of all public elementary schools, junior and senior high schools nationwide. This also defines the roles and responsibilities of each level of governance in managing school MOOE. </a:t>
            </a:r>
          </a:p>
        </p:txBody>
      </p:sp>
    </p:spTree>
    <p:extLst>
      <p:ext uri="{BB962C8B-B14F-4D97-AF65-F5344CB8AC3E}">
        <p14:creationId xmlns:p14="http://schemas.microsoft.com/office/powerpoint/2010/main" val="948292477"/>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sz="3500" dirty="0" smtClean="0"/>
              <a:t>Legal Basis</a:t>
            </a:r>
            <a:endParaRPr lang="en-PH" sz="3500" dirty="0"/>
          </a:p>
        </p:txBody>
      </p:sp>
      <p:sp>
        <p:nvSpPr>
          <p:cNvPr id="3" name="Content Placeholder 2"/>
          <p:cNvSpPr>
            <a:spLocks noGrp="1"/>
          </p:cNvSpPr>
          <p:nvPr>
            <p:ph idx="1"/>
          </p:nvPr>
        </p:nvSpPr>
        <p:spPr>
          <a:xfrm>
            <a:off x="457200" y="1295401"/>
            <a:ext cx="8229600" cy="1352265"/>
          </a:xfrm>
        </p:spPr>
        <p:txBody>
          <a:bodyPr/>
          <a:lstStyle/>
          <a:p>
            <a:pPr marL="0" indent="0" algn="just">
              <a:buNone/>
            </a:pPr>
            <a:r>
              <a:rPr lang="en-PH" sz="2000" dirty="0" err="1" smtClean="0"/>
              <a:t>DepEd</a:t>
            </a:r>
            <a:r>
              <a:rPr lang="en-PH" sz="2000" dirty="0" smtClean="0"/>
              <a:t> Order No. 13 2. 2016 </a:t>
            </a:r>
            <a:r>
              <a:rPr lang="en-US" sz="2000" dirty="0"/>
              <a:t>IMPLEMENTING GUIDELINES ON THE DIRECT RELEASE AND USE </a:t>
            </a:r>
            <a:r>
              <a:rPr lang="en-US" sz="2000" dirty="0" smtClean="0"/>
              <a:t>OF MAINTENANCE AND </a:t>
            </a:r>
            <a:r>
              <a:rPr lang="en-US" sz="2000" dirty="0"/>
              <a:t>OTHER OPERATING EXPENSES (MOOE) ALLOCATIONS OF </a:t>
            </a:r>
            <a:r>
              <a:rPr lang="en-US" sz="2000" dirty="0" smtClean="0"/>
              <a:t>SCHOOLS, INCLUDING </a:t>
            </a:r>
            <a:r>
              <a:rPr lang="en-US" sz="2000" dirty="0"/>
              <a:t>OTHER FUNDS MANAGED BY </a:t>
            </a:r>
            <a:r>
              <a:rPr lang="en-US" sz="2000" dirty="0" smtClean="0"/>
              <a:t>SCHOOLS</a:t>
            </a:r>
            <a:endParaRPr lang="en-PH" dirty="0"/>
          </a:p>
        </p:txBody>
      </p:sp>
      <p:sp>
        <p:nvSpPr>
          <p:cNvPr id="4" name="Content Placeholder 2"/>
          <p:cNvSpPr txBox="1">
            <a:spLocks/>
          </p:cNvSpPr>
          <p:nvPr/>
        </p:nvSpPr>
        <p:spPr bwMode="auto">
          <a:xfrm>
            <a:off x="398057" y="2700803"/>
            <a:ext cx="8316686" cy="19940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sz="2200" dirty="0"/>
              <a:t>	</a:t>
            </a:r>
            <a:r>
              <a:rPr lang="en-PH" sz="2200" dirty="0" smtClean="0"/>
              <a:t>The </a:t>
            </a:r>
            <a:r>
              <a:rPr lang="en-PH" sz="2200" dirty="0" err="1"/>
              <a:t>DepEd</a:t>
            </a:r>
            <a:r>
              <a:rPr lang="en-PH" sz="2200" dirty="0"/>
              <a:t> hereby establishes the mechanisms, procedures and standards in the utilization of school MOOE that shall be followed strictly by all public elementary, junior and senior high schools in the country. This policy also promotes equity, transparency and accountability.</a:t>
            </a:r>
          </a:p>
        </p:txBody>
      </p:sp>
    </p:spTree>
    <p:extLst>
      <p:ext uri="{BB962C8B-B14F-4D97-AF65-F5344CB8AC3E}">
        <p14:creationId xmlns:p14="http://schemas.microsoft.com/office/powerpoint/2010/main" val="2475817824"/>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PH" dirty="0" smtClean="0">
                <a:solidFill>
                  <a:schemeClr val="tx2"/>
                </a:solidFill>
              </a:rPr>
              <a:t>FMOM as implementation guide</a:t>
            </a:r>
          </a:p>
          <a:p>
            <a:pPr marL="0" indent="0">
              <a:buNone/>
            </a:pPr>
            <a:r>
              <a:rPr lang="en-PH" sz="2000" dirty="0">
                <a:solidFill>
                  <a:schemeClr val="tx2"/>
                </a:solidFill>
                <a:latin typeface="Verdana"/>
              </a:rPr>
              <a:t>	</a:t>
            </a:r>
            <a:endParaRPr lang="en-PH" sz="2000" dirty="0" smtClean="0">
              <a:solidFill>
                <a:schemeClr val="tx2"/>
              </a:solidFill>
              <a:latin typeface="Verdana"/>
            </a:endParaRPr>
          </a:p>
          <a:p>
            <a:pPr marL="0" indent="0" algn="just">
              <a:buNone/>
            </a:pPr>
            <a:r>
              <a:rPr lang="en-PH" sz="2000" dirty="0">
                <a:solidFill>
                  <a:schemeClr val="tx2"/>
                </a:solidFill>
                <a:latin typeface="Verdana"/>
              </a:rPr>
              <a:t>	</a:t>
            </a:r>
            <a:r>
              <a:rPr lang="en-PH" sz="2400" dirty="0" smtClean="0">
                <a:solidFill>
                  <a:srgbClr val="000000"/>
                </a:solidFill>
                <a:latin typeface="Verdana"/>
              </a:rPr>
              <a:t>This </a:t>
            </a:r>
            <a:r>
              <a:rPr lang="en-PH" sz="2400" dirty="0">
                <a:solidFill>
                  <a:srgbClr val="000000"/>
                </a:solidFill>
                <a:latin typeface="Verdana"/>
              </a:rPr>
              <a:t>FMOM serves as a reference material for Officials, Employees, and other interested public and private stakeholders of the </a:t>
            </a:r>
            <a:r>
              <a:rPr lang="en-PH" sz="2400" dirty="0" err="1">
                <a:solidFill>
                  <a:srgbClr val="000000"/>
                </a:solidFill>
                <a:latin typeface="Verdana"/>
              </a:rPr>
              <a:t>DepEd</a:t>
            </a:r>
            <a:r>
              <a:rPr lang="en-PH" sz="2400" dirty="0">
                <a:solidFill>
                  <a:srgbClr val="000000"/>
                </a:solidFill>
                <a:latin typeface="Verdana"/>
              </a:rPr>
              <a:t>. This is a big leap towards the eventual integration and automation of government financial systems. This intention was expressed with the issuance of Executive Order (E.O.) No. 55 dated 06 September 2011 (presently on temporary suspension). The E. O. promotes reform towards improving the system of safeguarding assets for optimum </a:t>
            </a:r>
            <a:r>
              <a:rPr lang="en-PH" sz="2400" dirty="0" smtClean="0">
                <a:solidFill>
                  <a:srgbClr val="000000"/>
                </a:solidFill>
                <a:latin typeface="Verdana"/>
              </a:rPr>
              <a:t>utilization.</a:t>
            </a:r>
            <a:endParaRPr lang="en-PH" sz="2400" dirty="0"/>
          </a:p>
        </p:txBody>
      </p:sp>
      <p:sp>
        <p:nvSpPr>
          <p:cNvPr id="4" name="Title 1"/>
          <p:cNvSpPr>
            <a:spLocks noGrp="1"/>
          </p:cNvSpPr>
          <p:nvPr>
            <p:ph type="title"/>
          </p:nvPr>
        </p:nvSpPr>
        <p:spPr>
          <a:xfrm>
            <a:off x="457200" y="0"/>
            <a:ext cx="8229600" cy="914400"/>
          </a:xfrm>
        </p:spPr>
        <p:txBody>
          <a:bodyPr/>
          <a:lstStyle/>
          <a:p>
            <a:r>
              <a:rPr lang="en-PH" sz="3500" dirty="0"/>
              <a:t>Financial Management </a:t>
            </a:r>
            <a:r>
              <a:rPr lang="en-PH" sz="3500" dirty="0" smtClean="0"/>
              <a:t>Objective</a:t>
            </a:r>
            <a:endParaRPr lang="en-PH" sz="3500" dirty="0"/>
          </a:p>
        </p:txBody>
      </p:sp>
    </p:spTree>
    <p:extLst>
      <p:ext uri="{BB962C8B-B14F-4D97-AF65-F5344CB8AC3E}">
        <p14:creationId xmlns:p14="http://schemas.microsoft.com/office/powerpoint/2010/main" val="3137446944"/>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sz="3500" dirty="0" smtClean="0"/>
              <a:t>Legal Basis</a:t>
            </a:r>
            <a:endParaRPr lang="en-PH" sz="3500" dirty="0"/>
          </a:p>
        </p:txBody>
      </p:sp>
      <p:sp>
        <p:nvSpPr>
          <p:cNvPr id="3" name="Content Placeholder 2"/>
          <p:cNvSpPr>
            <a:spLocks noGrp="1"/>
          </p:cNvSpPr>
          <p:nvPr>
            <p:ph idx="1"/>
          </p:nvPr>
        </p:nvSpPr>
        <p:spPr>
          <a:xfrm>
            <a:off x="457200" y="1295401"/>
            <a:ext cx="8229600" cy="1352265"/>
          </a:xfrm>
        </p:spPr>
        <p:txBody>
          <a:bodyPr/>
          <a:lstStyle/>
          <a:p>
            <a:pPr marL="0" indent="0" algn="just">
              <a:buNone/>
            </a:pPr>
            <a:r>
              <a:rPr lang="en-PH" sz="2000" dirty="0" err="1" smtClean="0"/>
              <a:t>DepEd</a:t>
            </a:r>
            <a:r>
              <a:rPr lang="en-PH" sz="2000" dirty="0" smtClean="0"/>
              <a:t> Order No. 31 2. </a:t>
            </a:r>
            <a:r>
              <a:rPr lang="en-PH" sz="2000" dirty="0"/>
              <a:t>2016 Implementing Guidelines on the Release of Maintenance and Other </a:t>
            </a:r>
            <a:r>
              <a:rPr lang="en-PH" sz="2000" dirty="0" smtClean="0"/>
              <a:t>Operating Expenses </a:t>
            </a:r>
            <a:r>
              <a:rPr lang="en-PH" sz="2000" dirty="0"/>
              <a:t>(MOOE) Allocations of Senior High Schools</a:t>
            </a:r>
          </a:p>
        </p:txBody>
      </p:sp>
      <p:sp>
        <p:nvSpPr>
          <p:cNvPr id="4" name="Content Placeholder 2"/>
          <p:cNvSpPr txBox="1">
            <a:spLocks/>
          </p:cNvSpPr>
          <p:nvPr/>
        </p:nvSpPr>
        <p:spPr bwMode="auto">
          <a:xfrm>
            <a:off x="398057" y="2468787"/>
            <a:ext cx="8316686" cy="386377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sz="2000" dirty="0"/>
              <a:t>	</a:t>
            </a:r>
            <a:r>
              <a:rPr lang="en-PH" sz="2000" dirty="0" smtClean="0"/>
              <a:t>It </a:t>
            </a:r>
            <a:r>
              <a:rPr lang="en-PH" sz="2000" dirty="0"/>
              <a:t>is based on the following legal bases: (i) Department of Budget and Management (DBM) and </a:t>
            </a:r>
            <a:r>
              <a:rPr lang="en-PH" sz="2000" dirty="0" err="1"/>
              <a:t>DepEd</a:t>
            </a:r>
            <a:r>
              <a:rPr lang="en-PH" sz="2000" dirty="0"/>
              <a:t> Joint Circular No 2004-1 dated January 01, 2004, entitled “Guidelines on the Direct Release of Funds to </a:t>
            </a:r>
            <a:r>
              <a:rPr lang="en-PH" sz="2000" dirty="0" err="1"/>
              <a:t>DepEd</a:t>
            </a:r>
            <a:r>
              <a:rPr lang="en-PH" sz="2000" dirty="0"/>
              <a:t>-Regional Offices and Implementing Units”, (ii) Section 10, Republic Act No. 9155 (Governance of Basic Education Act of 2001), which provides that the appropriations intended for the regional and field offices (elementary/secondary schools and Schools Division Offices [SDOs]) are to be allocated directly and released immediately by DBM to the said offices, and (iii) Section 11, Republic Act No. 10533 (Enhanced Basic Education Act of 2013), which provides that appropriations for the operationalization of the enhanced basic education be included in the Department’s budget.</a:t>
            </a:r>
          </a:p>
        </p:txBody>
      </p:sp>
    </p:spTree>
    <p:extLst>
      <p:ext uri="{BB962C8B-B14F-4D97-AF65-F5344CB8AC3E}">
        <p14:creationId xmlns:p14="http://schemas.microsoft.com/office/powerpoint/2010/main" val="2943041839"/>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sz="3500" dirty="0" smtClean="0"/>
              <a:t>Legal Basis</a:t>
            </a:r>
            <a:endParaRPr lang="en-PH" sz="3500" dirty="0"/>
          </a:p>
        </p:txBody>
      </p:sp>
      <p:sp>
        <p:nvSpPr>
          <p:cNvPr id="3" name="Content Placeholder 2"/>
          <p:cNvSpPr>
            <a:spLocks noGrp="1"/>
          </p:cNvSpPr>
          <p:nvPr>
            <p:ph idx="1"/>
          </p:nvPr>
        </p:nvSpPr>
        <p:spPr>
          <a:xfrm>
            <a:off x="457200" y="1295401"/>
            <a:ext cx="8229600" cy="1352265"/>
          </a:xfrm>
        </p:spPr>
        <p:txBody>
          <a:bodyPr/>
          <a:lstStyle/>
          <a:p>
            <a:pPr marL="0" indent="0" algn="just">
              <a:buNone/>
            </a:pPr>
            <a:r>
              <a:rPr lang="en-PH" sz="2000" dirty="0" err="1" smtClean="0"/>
              <a:t>DepEd</a:t>
            </a:r>
            <a:r>
              <a:rPr lang="en-PH" sz="2000" dirty="0" smtClean="0"/>
              <a:t> Order No. 31 2. </a:t>
            </a:r>
            <a:r>
              <a:rPr lang="en-PH" sz="2000" dirty="0"/>
              <a:t>2016 Implementing Guidelines on the Release of Maintenance and Other </a:t>
            </a:r>
            <a:r>
              <a:rPr lang="en-PH" sz="2000" dirty="0" smtClean="0"/>
              <a:t>Operating Expenses </a:t>
            </a:r>
            <a:r>
              <a:rPr lang="en-PH" sz="2000" dirty="0"/>
              <a:t>(MOOE) Allocations of Senior High Schools</a:t>
            </a:r>
          </a:p>
        </p:txBody>
      </p:sp>
      <p:sp>
        <p:nvSpPr>
          <p:cNvPr id="4" name="Content Placeholder 2"/>
          <p:cNvSpPr txBox="1">
            <a:spLocks/>
          </p:cNvSpPr>
          <p:nvPr/>
        </p:nvSpPr>
        <p:spPr bwMode="auto">
          <a:xfrm>
            <a:off x="398057" y="2305011"/>
            <a:ext cx="8316686" cy="41913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sz="2200" dirty="0"/>
              <a:t>	</a:t>
            </a:r>
            <a:r>
              <a:rPr lang="en-PH" sz="2000" dirty="0" smtClean="0"/>
              <a:t>The </a:t>
            </a:r>
            <a:r>
              <a:rPr lang="en-PH" sz="2000" dirty="0"/>
              <a:t>budget for SHS school MOOE was computed based on: (i) a per capita cost derived from the rationalized formula for school MOOE applied to Junior High Schools in 2016, and (ii) on the projected enrolments contained in the Schools Division SHS Implementation Plans as of September </a:t>
            </a:r>
            <a:r>
              <a:rPr lang="en-PH" sz="2000" dirty="0" smtClean="0"/>
              <a:t>2015.</a:t>
            </a:r>
          </a:p>
          <a:p>
            <a:pPr marL="0" indent="0" algn="just">
              <a:buNone/>
            </a:pPr>
            <a:r>
              <a:rPr lang="en-PH" sz="1000" dirty="0"/>
              <a:t>	</a:t>
            </a:r>
            <a:endParaRPr lang="en-PH" sz="1000" dirty="0" smtClean="0"/>
          </a:p>
          <a:p>
            <a:pPr marL="0" indent="0" algn="just">
              <a:buNone/>
            </a:pPr>
            <a:r>
              <a:rPr lang="en-PH" sz="2000" dirty="0"/>
              <a:t>	</a:t>
            </a:r>
            <a:r>
              <a:rPr lang="en-PH" sz="2000" dirty="0" smtClean="0"/>
              <a:t>Considering </a:t>
            </a:r>
            <a:r>
              <a:rPr lang="en-PH" sz="2000" dirty="0"/>
              <a:t>that schools will need to mobilize and prepare for the opening of classes in June and that data on actual enrolment will be available in July, the </a:t>
            </a:r>
            <a:r>
              <a:rPr lang="en-PH" sz="2000" dirty="0" err="1"/>
              <a:t>DepEd</a:t>
            </a:r>
            <a:r>
              <a:rPr lang="en-PH" sz="2000" dirty="0"/>
              <a:t> shall release an initial tranche of funds in May 2016. This amount corresponds to the estimated funding requirements of schools for three (3) months or from June to August 2016. The list of schools and their first tranche allocations are detailed in Annex A and shall be available on the </a:t>
            </a:r>
            <a:r>
              <a:rPr lang="en-PH" sz="2000" dirty="0" err="1"/>
              <a:t>DepEd</a:t>
            </a:r>
            <a:r>
              <a:rPr lang="en-PH" sz="2000" dirty="0"/>
              <a:t> website.</a:t>
            </a:r>
          </a:p>
        </p:txBody>
      </p:sp>
    </p:spTree>
    <p:extLst>
      <p:ext uri="{BB962C8B-B14F-4D97-AF65-F5344CB8AC3E}">
        <p14:creationId xmlns:p14="http://schemas.microsoft.com/office/powerpoint/2010/main" val="3345875878"/>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sz="3500" dirty="0" smtClean="0"/>
              <a:t>Legal Basis</a:t>
            </a:r>
            <a:endParaRPr lang="en-PH" sz="3500" dirty="0"/>
          </a:p>
        </p:txBody>
      </p:sp>
      <p:sp>
        <p:nvSpPr>
          <p:cNvPr id="3" name="Content Placeholder 2"/>
          <p:cNvSpPr>
            <a:spLocks noGrp="1"/>
          </p:cNvSpPr>
          <p:nvPr>
            <p:ph idx="1"/>
          </p:nvPr>
        </p:nvSpPr>
        <p:spPr>
          <a:xfrm>
            <a:off x="457200" y="1295401"/>
            <a:ext cx="8229600" cy="1352265"/>
          </a:xfrm>
        </p:spPr>
        <p:txBody>
          <a:bodyPr/>
          <a:lstStyle/>
          <a:p>
            <a:pPr marL="0" indent="0" algn="just">
              <a:buNone/>
            </a:pPr>
            <a:r>
              <a:rPr lang="en-PH" sz="2000" dirty="0" err="1" smtClean="0"/>
              <a:t>DepEd</a:t>
            </a:r>
            <a:r>
              <a:rPr lang="en-PH" sz="2000" dirty="0" smtClean="0"/>
              <a:t> Order No. 31 2. </a:t>
            </a:r>
            <a:r>
              <a:rPr lang="en-PH" sz="2000" dirty="0"/>
              <a:t>2016 Implementing Guidelines on the Release of Maintenance and Other </a:t>
            </a:r>
            <a:r>
              <a:rPr lang="en-PH" sz="2000" dirty="0" smtClean="0"/>
              <a:t>Operating Expenses </a:t>
            </a:r>
            <a:r>
              <a:rPr lang="en-PH" sz="2000" dirty="0"/>
              <a:t>(MOOE) Allocations of Senior High Schools</a:t>
            </a:r>
          </a:p>
        </p:txBody>
      </p:sp>
      <p:sp>
        <p:nvSpPr>
          <p:cNvPr id="4" name="Content Placeholder 2"/>
          <p:cNvSpPr txBox="1">
            <a:spLocks/>
          </p:cNvSpPr>
          <p:nvPr/>
        </p:nvSpPr>
        <p:spPr bwMode="auto">
          <a:xfrm>
            <a:off x="398057" y="2305011"/>
            <a:ext cx="8316686" cy="41913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sz="2200" dirty="0"/>
              <a:t>	</a:t>
            </a:r>
            <a:r>
              <a:rPr lang="en-PH" sz="2000" dirty="0" smtClean="0"/>
              <a:t>School </a:t>
            </a:r>
            <a:r>
              <a:rPr lang="en-PH" sz="2000" dirty="0"/>
              <a:t>MOOE allocations of all public SHS, such as SHS in existing junior high schools, SHS within elementary schools and stand-alone SHS in new sites, regardless if they are implementing units  or non-implementing units , shall be released through sub-allotment release order (sub-ARO) to the Schools Division Offices (SDOs</a:t>
            </a:r>
            <a:r>
              <a:rPr lang="en-PH" sz="2000" dirty="0" smtClean="0"/>
              <a:t>).</a:t>
            </a:r>
          </a:p>
          <a:p>
            <a:pPr marL="0" indent="0" algn="just">
              <a:buNone/>
            </a:pPr>
            <a:endParaRPr lang="en-PH" sz="1000" dirty="0"/>
          </a:p>
          <a:p>
            <a:pPr marL="0" indent="0" algn="just">
              <a:buNone/>
            </a:pPr>
            <a:r>
              <a:rPr lang="en-PH" sz="2000" dirty="0"/>
              <a:t>	</a:t>
            </a:r>
            <a:r>
              <a:rPr lang="en-PH" sz="2000" dirty="0" smtClean="0"/>
              <a:t>The </a:t>
            </a:r>
            <a:r>
              <a:rPr lang="en-PH" sz="2000" dirty="0"/>
              <a:t>Central Office shall calibrate and make adjustments on the second downloading of funds once data on actual </a:t>
            </a:r>
            <a:r>
              <a:rPr lang="en-PH" sz="2000" dirty="0" err="1"/>
              <a:t>enrollment</a:t>
            </a:r>
            <a:r>
              <a:rPr lang="en-PH" sz="2000" dirty="0"/>
              <a:t> for School Year 2016- 2017 is available on the Learner Information System (LIS). If actual </a:t>
            </a:r>
            <a:r>
              <a:rPr lang="en-PH" sz="2000" dirty="0" err="1"/>
              <a:t>enrollment</a:t>
            </a:r>
            <a:r>
              <a:rPr lang="en-PH" sz="2000" dirty="0"/>
              <a:t> in the SHS is higher than estimated, additional funds will be released. If actual </a:t>
            </a:r>
            <a:r>
              <a:rPr lang="en-PH" sz="2000" dirty="0" err="1"/>
              <a:t>enrollment</a:t>
            </a:r>
            <a:r>
              <a:rPr lang="en-PH" sz="2000" dirty="0"/>
              <a:t> is less than estimated, the next tranche of funds shall be adjusted downward accordingly.</a:t>
            </a:r>
          </a:p>
          <a:p>
            <a:pPr marL="0" indent="0" algn="just">
              <a:buNone/>
            </a:pPr>
            <a:endParaRPr lang="en-PH" sz="2000" dirty="0"/>
          </a:p>
        </p:txBody>
      </p:sp>
    </p:spTree>
    <p:extLst>
      <p:ext uri="{BB962C8B-B14F-4D97-AF65-F5344CB8AC3E}">
        <p14:creationId xmlns:p14="http://schemas.microsoft.com/office/powerpoint/2010/main" val="2045453707"/>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73848"/>
            <a:ext cx="8229600" cy="1188493"/>
          </a:xfrm>
        </p:spPr>
        <p:txBody>
          <a:bodyPr/>
          <a:lstStyle/>
          <a:p>
            <a:pPr marL="400050" lvl="1" indent="0" algn="ctr">
              <a:buNone/>
            </a:pPr>
            <a:r>
              <a:rPr lang="en-PH" sz="6000" dirty="0" smtClean="0"/>
              <a:t>THANK YOU</a:t>
            </a:r>
            <a:endParaRPr lang="en-PH" sz="6000" dirty="0"/>
          </a:p>
        </p:txBody>
      </p:sp>
    </p:spTree>
    <p:extLst>
      <p:ext uri="{BB962C8B-B14F-4D97-AF65-F5344CB8AC3E}">
        <p14:creationId xmlns:p14="http://schemas.microsoft.com/office/powerpoint/2010/main" val="13514545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36172"/>
            <a:ext cx="8229600" cy="5551714"/>
          </a:xfrm>
        </p:spPr>
        <p:txBody>
          <a:bodyPr/>
          <a:lstStyle/>
          <a:p>
            <a:r>
              <a:rPr lang="en-PH" dirty="0">
                <a:solidFill>
                  <a:schemeClr val="tx2"/>
                </a:solidFill>
              </a:rPr>
              <a:t>FMOM as support for </a:t>
            </a:r>
            <a:r>
              <a:rPr lang="en-PH" dirty="0" smtClean="0">
                <a:solidFill>
                  <a:schemeClr val="tx2"/>
                </a:solidFill>
              </a:rPr>
              <a:t>process effectiveness </a:t>
            </a:r>
            <a:r>
              <a:rPr lang="en-PH" dirty="0">
                <a:solidFill>
                  <a:schemeClr val="tx2"/>
                </a:solidFill>
              </a:rPr>
              <a:t>and efficiency</a:t>
            </a:r>
            <a:endParaRPr lang="en-PH" dirty="0" smtClean="0">
              <a:solidFill>
                <a:schemeClr val="tx2"/>
              </a:solidFill>
            </a:endParaRPr>
          </a:p>
          <a:p>
            <a:pPr marL="0" indent="0">
              <a:buNone/>
            </a:pPr>
            <a:r>
              <a:rPr lang="en-PH" sz="2000" dirty="0">
                <a:solidFill>
                  <a:schemeClr val="tx2"/>
                </a:solidFill>
                <a:latin typeface="Verdana"/>
              </a:rPr>
              <a:t>	</a:t>
            </a:r>
            <a:endParaRPr lang="en-PH" sz="2000" dirty="0" smtClean="0">
              <a:solidFill>
                <a:schemeClr val="tx2"/>
              </a:solidFill>
              <a:latin typeface="Verdana"/>
            </a:endParaRPr>
          </a:p>
          <a:p>
            <a:pPr marL="0" indent="0" algn="just">
              <a:buNone/>
            </a:pPr>
            <a:r>
              <a:rPr lang="en-PH" sz="2000" dirty="0">
                <a:solidFill>
                  <a:schemeClr val="tx2"/>
                </a:solidFill>
                <a:latin typeface="Verdana"/>
              </a:rPr>
              <a:t>	</a:t>
            </a:r>
            <a:r>
              <a:rPr lang="en-PH" sz="2400" dirty="0">
                <a:solidFill>
                  <a:srgbClr val="000000"/>
                </a:solidFill>
                <a:latin typeface="Verdana"/>
              </a:rPr>
              <a:t>Maintaining a solid and operative Public Financial Management system requires support for its continued effectiveness and efficiency. </a:t>
            </a:r>
            <a:r>
              <a:rPr lang="en-PH" sz="2400" dirty="0" err="1">
                <a:solidFill>
                  <a:srgbClr val="000000"/>
                </a:solidFill>
                <a:latin typeface="Verdana"/>
              </a:rPr>
              <a:t>DepEd</a:t>
            </a:r>
            <a:r>
              <a:rPr lang="en-PH" sz="2400" dirty="0">
                <a:solidFill>
                  <a:srgbClr val="000000"/>
                </a:solidFill>
                <a:latin typeface="Verdana"/>
              </a:rPr>
              <a:t> has embarked on creating this FMOM as a guide for their officers, employees, particularly its financial managers and staff, and other interested parties.</a:t>
            </a:r>
            <a:endParaRPr lang="en-PH" sz="2400" dirty="0"/>
          </a:p>
        </p:txBody>
      </p:sp>
      <p:sp>
        <p:nvSpPr>
          <p:cNvPr id="4" name="Title 1"/>
          <p:cNvSpPr>
            <a:spLocks noGrp="1"/>
          </p:cNvSpPr>
          <p:nvPr>
            <p:ph type="title"/>
          </p:nvPr>
        </p:nvSpPr>
        <p:spPr>
          <a:xfrm>
            <a:off x="457200" y="0"/>
            <a:ext cx="8229600" cy="914400"/>
          </a:xfrm>
        </p:spPr>
        <p:txBody>
          <a:bodyPr/>
          <a:lstStyle/>
          <a:p>
            <a:r>
              <a:rPr lang="en-PH" sz="3500" dirty="0"/>
              <a:t>Financial Management </a:t>
            </a:r>
            <a:r>
              <a:rPr lang="en-PH" sz="3500" dirty="0" smtClean="0"/>
              <a:t>Objective</a:t>
            </a:r>
            <a:endParaRPr lang="en-PH" sz="3500" dirty="0"/>
          </a:p>
        </p:txBody>
      </p:sp>
    </p:spTree>
    <p:extLst>
      <p:ext uri="{BB962C8B-B14F-4D97-AF65-F5344CB8AC3E}">
        <p14:creationId xmlns:p14="http://schemas.microsoft.com/office/powerpoint/2010/main" val="2376390145"/>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36172"/>
            <a:ext cx="8229600" cy="5551714"/>
          </a:xfrm>
        </p:spPr>
        <p:txBody>
          <a:bodyPr/>
          <a:lstStyle/>
          <a:p>
            <a:r>
              <a:rPr lang="en-PH" dirty="0">
                <a:solidFill>
                  <a:schemeClr val="tx2"/>
                </a:solidFill>
              </a:rPr>
              <a:t>FMOM as a tool for good </a:t>
            </a:r>
            <a:r>
              <a:rPr lang="en-PH" dirty="0" smtClean="0">
                <a:solidFill>
                  <a:schemeClr val="tx2"/>
                </a:solidFill>
              </a:rPr>
              <a:t>governance</a:t>
            </a:r>
          </a:p>
          <a:p>
            <a:pPr marL="0" indent="0">
              <a:buNone/>
            </a:pPr>
            <a:r>
              <a:rPr lang="en-PH" sz="2000" dirty="0">
                <a:solidFill>
                  <a:schemeClr val="tx2"/>
                </a:solidFill>
                <a:latin typeface="Verdana"/>
              </a:rPr>
              <a:t>	</a:t>
            </a:r>
            <a:endParaRPr lang="en-PH" sz="2000" dirty="0" smtClean="0">
              <a:solidFill>
                <a:schemeClr val="tx2"/>
              </a:solidFill>
              <a:latin typeface="Verdana"/>
            </a:endParaRPr>
          </a:p>
          <a:p>
            <a:pPr marL="0" indent="0" algn="just">
              <a:buNone/>
            </a:pPr>
            <a:r>
              <a:rPr lang="en-PH" sz="2000" dirty="0">
                <a:solidFill>
                  <a:schemeClr val="tx2"/>
                </a:solidFill>
                <a:latin typeface="Verdana"/>
              </a:rPr>
              <a:t>	</a:t>
            </a:r>
            <a:r>
              <a:rPr lang="en-PH" sz="2400" dirty="0">
                <a:solidFill>
                  <a:srgbClr val="000000"/>
                </a:solidFill>
                <a:latin typeface="Verdana"/>
              </a:rPr>
              <a:t>Good governance entails proper fiscal discipline. There is an increasing realization that PFM, as a measure for the government's overall fiscal discipline, should ensure that the allocation of resources to priority needs is optimal</a:t>
            </a:r>
            <a:r>
              <a:rPr lang="en-PH" sz="2400" dirty="0" smtClean="0">
                <a:solidFill>
                  <a:srgbClr val="000000"/>
                </a:solidFill>
                <a:latin typeface="Verdana"/>
              </a:rPr>
              <a:t>.</a:t>
            </a:r>
          </a:p>
          <a:p>
            <a:pPr marL="0" indent="0" algn="just">
              <a:buNone/>
            </a:pPr>
            <a:endParaRPr lang="en-PH" sz="2400" dirty="0">
              <a:solidFill>
                <a:srgbClr val="000000"/>
              </a:solidFill>
              <a:latin typeface="Verdana"/>
            </a:endParaRPr>
          </a:p>
          <a:p>
            <a:pPr marL="0" indent="0" algn="just">
              <a:buNone/>
            </a:pPr>
            <a:r>
              <a:rPr lang="en-PH" sz="2400" dirty="0" smtClean="0">
                <a:solidFill>
                  <a:srgbClr val="000000"/>
                </a:solidFill>
                <a:latin typeface="Verdana"/>
              </a:rPr>
              <a:t>	The </a:t>
            </a:r>
            <a:r>
              <a:rPr lang="en-PH" sz="2400" dirty="0">
                <a:solidFill>
                  <a:srgbClr val="000000"/>
                </a:solidFill>
                <a:latin typeface="Verdana"/>
              </a:rPr>
              <a:t>FMOM clearly defines the appropriate financial systems and procedures, ensuring sound control mechanisms are in place.</a:t>
            </a:r>
          </a:p>
          <a:p>
            <a:pPr marL="0" indent="0" algn="just">
              <a:buNone/>
            </a:pPr>
            <a:endParaRPr lang="en-PH" sz="2400" dirty="0"/>
          </a:p>
        </p:txBody>
      </p:sp>
      <p:sp>
        <p:nvSpPr>
          <p:cNvPr id="4" name="Title 1"/>
          <p:cNvSpPr>
            <a:spLocks noGrp="1"/>
          </p:cNvSpPr>
          <p:nvPr>
            <p:ph type="title"/>
          </p:nvPr>
        </p:nvSpPr>
        <p:spPr>
          <a:xfrm>
            <a:off x="457200" y="0"/>
            <a:ext cx="8229600" cy="914400"/>
          </a:xfrm>
        </p:spPr>
        <p:txBody>
          <a:bodyPr/>
          <a:lstStyle/>
          <a:p>
            <a:r>
              <a:rPr lang="en-PH" sz="3500" dirty="0"/>
              <a:t>Financial Management </a:t>
            </a:r>
            <a:r>
              <a:rPr lang="en-PH" sz="3500" dirty="0" smtClean="0"/>
              <a:t>Objective</a:t>
            </a:r>
            <a:endParaRPr lang="en-PH" sz="3500" dirty="0"/>
          </a:p>
        </p:txBody>
      </p:sp>
    </p:spTree>
    <p:extLst>
      <p:ext uri="{BB962C8B-B14F-4D97-AF65-F5344CB8AC3E}">
        <p14:creationId xmlns:p14="http://schemas.microsoft.com/office/powerpoint/2010/main" val="3678924340"/>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36172"/>
            <a:ext cx="8229600" cy="5551714"/>
          </a:xfrm>
        </p:spPr>
        <p:txBody>
          <a:bodyPr/>
          <a:lstStyle/>
          <a:p>
            <a:r>
              <a:rPr lang="en-PH" dirty="0">
                <a:solidFill>
                  <a:schemeClr val="tx2"/>
                </a:solidFill>
              </a:rPr>
              <a:t>FMOM as an Instrument for Transparency and Accountability</a:t>
            </a:r>
            <a:endParaRPr lang="en-PH" dirty="0" smtClean="0">
              <a:solidFill>
                <a:schemeClr val="tx2"/>
              </a:solidFill>
            </a:endParaRPr>
          </a:p>
          <a:p>
            <a:pPr marL="0" indent="0">
              <a:buNone/>
            </a:pPr>
            <a:r>
              <a:rPr lang="en-PH" sz="2000" dirty="0">
                <a:solidFill>
                  <a:schemeClr val="tx2"/>
                </a:solidFill>
                <a:latin typeface="Verdana"/>
              </a:rPr>
              <a:t>	</a:t>
            </a:r>
            <a:endParaRPr lang="en-PH" sz="2000" dirty="0" smtClean="0">
              <a:solidFill>
                <a:schemeClr val="tx2"/>
              </a:solidFill>
              <a:latin typeface="Verdana"/>
            </a:endParaRPr>
          </a:p>
          <a:p>
            <a:pPr marL="0" indent="0" algn="just">
              <a:buNone/>
            </a:pPr>
            <a:r>
              <a:rPr lang="en-PH" sz="2000" dirty="0">
                <a:solidFill>
                  <a:schemeClr val="tx2"/>
                </a:solidFill>
                <a:latin typeface="Verdana"/>
              </a:rPr>
              <a:t>	</a:t>
            </a:r>
            <a:r>
              <a:rPr lang="en-PH" sz="2400" dirty="0">
                <a:solidFill>
                  <a:srgbClr val="000000"/>
                </a:solidFill>
                <a:latin typeface="Verdana"/>
              </a:rPr>
              <a:t>The quality of decisions made for the use of public funds must adhere to the precepts of Transparency and Accountability that are interdependent variables in quality decision-making</a:t>
            </a:r>
            <a:r>
              <a:rPr lang="en-PH" sz="2400" dirty="0" smtClean="0">
                <a:solidFill>
                  <a:srgbClr val="000000"/>
                </a:solidFill>
                <a:latin typeface="Verdana"/>
              </a:rPr>
              <a:t>.</a:t>
            </a:r>
          </a:p>
          <a:p>
            <a:pPr marL="0" indent="0" algn="just">
              <a:buNone/>
            </a:pPr>
            <a:endParaRPr lang="en-PH" sz="2400" dirty="0">
              <a:solidFill>
                <a:srgbClr val="000000"/>
              </a:solidFill>
              <a:latin typeface="Verdana"/>
            </a:endParaRPr>
          </a:p>
          <a:p>
            <a:pPr marL="0" indent="0" algn="just">
              <a:buNone/>
            </a:pPr>
            <a:r>
              <a:rPr lang="en-PH" sz="2400" dirty="0" smtClean="0">
                <a:solidFill>
                  <a:srgbClr val="000000"/>
                </a:solidFill>
                <a:latin typeface="Verdana"/>
              </a:rPr>
              <a:t>	The </a:t>
            </a:r>
            <a:r>
              <a:rPr lang="en-PH" sz="2400" dirty="0">
                <a:solidFill>
                  <a:srgbClr val="000000"/>
                </a:solidFill>
                <a:latin typeface="Verdana"/>
              </a:rPr>
              <a:t>FMOM is </a:t>
            </a:r>
            <a:r>
              <a:rPr lang="en-PH" sz="2400" dirty="0" err="1">
                <a:solidFill>
                  <a:srgbClr val="000000"/>
                </a:solidFill>
                <a:latin typeface="Verdana"/>
              </a:rPr>
              <a:t>DepEd's</a:t>
            </a:r>
            <a:r>
              <a:rPr lang="en-PH" sz="2400" dirty="0">
                <a:solidFill>
                  <a:srgbClr val="000000"/>
                </a:solidFill>
                <a:latin typeface="Verdana"/>
              </a:rPr>
              <a:t> leverage in its commitment for transparency and accountability to ensure the effective use of public internal and external resources.</a:t>
            </a:r>
            <a:endParaRPr lang="en-PH" sz="2400" dirty="0"/>
          </a:p>
        </p:txBody>
      </p:sp>
      <p:sp>
        <p:nvSpPr>
          <p:cNvPr id="4" name="Title 1"/>
          <p:cNvSpPr>
            <a:spLocks noGrp="1"/>
          </p:cNvSpPr>
          <p:nvPr>
            <p:ph type="title"/>
          </p:nvPr>
        </p:nvSpPr>
        <p:spPr>
          <a:xfrm>
            <a:off x="457200" y="0"/>
            <a:ext cx="8229600" cy="914400"/>
          </a:xfrm>
        </p:spPr>
        <p:txBody>
          <a:bodyPr/>
          <a:lstStyle/>
          <a:p>
            <a:r>
              <a:rPr lang="en-PH" sz="3500" dirty="0"/>
              <a:t>Financial Management </a:t>
            </a:r>
            <a:r>
              <a:rPr lang="en-PH" sz="3500" dirty="0" smtClean="0"/>
              <a:t>Objective</a:t>
            </a:r>
            <a:endParaRPr lang="en-PH" sz="3500" dirty="0"/>
          </a:p>
        </p:txBody>
      </p:sp>
    </p:spTree>
    <p:extLst>
      <p:ext uri="{BB962C8B-B14F-4D97-AF65-F5344CB8AC3E}">
        <p14:creationId xmlns:p14="http://schemas.microsoft.com/office/powerpoint/2010/main" val="1522196119"/>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36172"/>
            <a:ext cx="8229600" cy="5551714"/>
          </a:xfrm>
        </p:spPr>
        <p:txBody>
          <a:bodyPr/>
          <a:lstStyle/>
          <a:p>
            <a:pPr algn="just"/>
            <a:r>
              <a:rPr lang="en-PH" sz="2200" dirty="0" err="1">
                <a:solidFill>
                  <a:schemeClr val="tx2"/>
                </a:solidFill>
              </a:rPr>
              <a:t>DepEd's</a:t>
            </a:r>
            <a:r>
              <a:rPr lang="en-PH" sz="2200" dirty="0">
                <a:solidFill>
                  <a:schemeClr val="tx2"/>
                </a:solidFill>
              </a:rPr>
              <a:t> Organizational structure based on RA 9155 (Governance of Basic Education Act of 2001) and revised by EO 366 (Rationalization Plan of 2004</a:t>
            </a:r>
            <a:r>
              <a:rPr lang="en-PH" sz="2200" dirty="0" smtClean="0">
                <a:solidFill>
                  <a:schemeClr val="tx2"/>
                </a:solidFill>
              </a:rPr>
              <a:t>)</a:t>
            </a:r>
          </a:p>
          <a:p>
            <a:pPr marL="0" indent="0" algn="just">
              <a:buNone/>
            </a:pPr>
            <a:r>
              <a:rPr lang="en-PH" sz="1000" dirty="0">
                <a:solidFill>
                  <a:schemeClr val="tx2"/>
                </a:solidFill>
                <a:latin typeface="Verdana"/>
              </a:rPr>
              <a:t>	</a:t>
            </a:r>
            <a:endParaRPr lang="en-PH" sz="1000" dirty="0" smtClean="0">
              <a:solidFill>
                <a:schemeClr val="tx2"/>
              </a:solidFill>
              <a:latin typeface="Verdana"/>
            </a:endParaRPr>
          </a:p>
          <a:p>
            <a:pPr marL="0" indent="0" algn="just">
              <a:buNone/>
            </a:pPr>
            <a:r>
              <a:rPr lang="en-PH" sz="2200" dirty="0">
                <a:solidFill>
                  <a:schemeClr val="tx2"/>
                </a:solidFill>
                <a:latin typeface="Verdana"/>
              </a:rPr>
              <a:t>	</a:t>
            </a:r>
            <a:r>
              <a:rPr lang="en-PH" sz="2200" dirty="0">
                <a:solidFill>
                  <a:srgbClr val="000000"/>
                </a:solidFill>
                <a:latin typeface="Verdana"/>
              </a:rPr>
              <a:t>To operationalize decentralization as provided under RA 9155, the hierarchical structure and functions of </a:t>
            </a:r>
            <a:r>
              <a:rPr lang="en-PH" sz="2200" dirty="0" err="1">
                <a:solidFill>
                  <a:srgbClr val="000000"/>
                </a:solidFill>
                <a:latin typeface="Verdana"/>
              </a:rPr>
              <a:t>DepEd</a:t>
            </a:r>
            <a:r>
              <a:rPr lang="en-PH" sz="2200" dirty="0">
                <a:solidFill>
                  <a:srgbClr val="000000"/>
                </a:solidFill>
                <a:latin typeface="Verdana"/>
              </a:rPr>
              <a:t> across all services and covering all levels is distinctly defined. The structure depicts the line of authority and span of control that identifies the responsibilities of its personnel. It provides guidance and clarity on the deployment and utilization of education resources. As specified in the law, it also "defines the roles and responsibilities of and provides resources to the field offices which shall implement educational programs, projects and services in communities they serve</a:t>
            </a:r>
            <a:endParaRPr lang="en-PH" sz="2200" dirty="0"/>
          </a:p>
        </p:txBody>
      </p:sp>
      <p:sp>
        <p:nvSpPr>
          <p:cNvPr id="4" name="Title 1"/>
          <p:cNvSpPr>
            <a:spLocks noGrp="1"/>
          </p:cNvSpPr>
          <p:nvPr>
            <p:ph type="title"/>
          </p:nvPr>
        </p:nvSpPr>
        <p:spPr>
          <a:xfrm>
            <a:off x="457200" y="0"/>
            <a:ext cx="8229600" cy="914400"/>
          </a:xfrm>
        </p:spPr>
        <p:txBody>
          <a:bodyPr/>
          <a:lstStyle/>
          <a:p>
            <a:r>
              <a:rPr lang="en-PH" sz="3500" dirty="0"/>
              <a:t>Financial Management </a:t>
            </a:r>
            <a:r>
              <a:rPr lang="en-PH" sz="3500" dirty="0" smtClean="0"/>
              <a:t>Objective</a:t>
            </a:r>
            <a:endParaRPr lang="en-PH" sz="3500" dirty="0"/>
          </a:p>
        </p:txBody>
      </p:sp>
    </p:spTree>
    <p:extLst>
      <p:ext uri="{BB962C8B-B14F-4D97-AF65-F5344CB8AC3E}">
        <p14:creationId xmlns:p14="http://schemas.microsoft.com/office/powerpoint/2010/main" val="1592631449"/>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36172"/>
            <a:ext cx="8229600" cy="5551714"/>
          </a:xfrm>
        </p:spPr>
        <p:txBody>
          <a:bodyPr/>
          <a:lstStyle/>
          <a:p>
            <a:pPr algn="just"/>
            <a:r>
              <a:rPr lang="en-PH" sz="2200" dirty="0" err="1">
                <a:solidFill>
                  <a:schemeClr val="tx2"/>
                </a:solidFill>
              </a:rPr>
              <a:t>DepEd's</a:t>
            </a:r>
            <a:r>
              <a:rPr lang="en-PH" sz="2200" dirty="0">
                <a:solidFill>
                  <a:schemeClr val="tx2"/>
                </a:solidFill>
              </a:rPr>
              <a:t> Organizational structure based on RA 9155 (Governance of Basic Education Act of 2001) and revised by EO 366 (Rationalization Plan of 2004</a:t>
            </a:r>
            <a:r>
              <a:rPr lang="en-PH" sz="2200" dirty="0" smtClean="0">
                <a:solidFill>
                  <a:schemeClr val="tx2"/>
                </a:solidFill>
              </a:rPr>
              <a:t>)</a:t>
            </a:r>
          </a:p>
          <a:p>
            <a:pPr marL="0" indent="0" algn="just">
              <a:buNone/>
            </a:pPr>
            <a:r>
              <a:rPr lang="en-PH" sz="1000" dirty="0">
                <a:solidFill>
                  <a:schemeClr val="tx2"/>
                </a:solidFill>
                <a:latin typeface="Verdana"/>
              </a:rPr>
              <a:t>	</a:t>
            </a:r>
            <a:endParaRPr lang="en-PH" sz="1000" dirty="0" smtClean="0">
              <a:solidFill>
                <a:schemeClr val="tx2"/>
              </a:solidFill>
              <a:latin typeface="Verdana"/>
            </a:endParaRPr>
          </a:p>
          <a:p>
            <a:pPr marL="0" indent="0" algn="just">
              <a:buNone/>
            </a:pPr>
            <a:r>
              <a:rPr lang="en-PH" sz="2200" dirty="0">
                <a:solidFill>
                  <a:schemeClr val="tx2"/>
                </a:solidFill>
                <a:latin typeface="Verdana"/>
              </a:rPr>
              <a:t>	</a:t>
            </a:r>
            <a:r>
              <a:rPr lang="en-PH" sz="2200" dirty="0">
                <a:solidFill>
                  <a:srgbClr val="000000"/>
                </a:solidFill>
                <a:latin typeface="Verdana"/>
              </a:rPr>
              <a:t>A review of the operations and organizational structure of government brought about the 'Rationalization Plan' as directed in E.O. No. 366 s</a:t>
            </a:r>
            <a:r>
              <a:rPr lang="en-PH" sz="2200" dirty="0" smtClean="0">
                <a:solidFill>
                  <a:srgbClr val="000000"/>
                </a:solidFill>
                <a:latin typeface="Verdana"/>
              </a:rPr>
              <a:t>. 2004</a:t>
            </a:r>
            <a:r>
              <a:rPr lang="en-PH" sz="2200" dirty="0">
                <a:solidFill>
                  <a:srgbClr val="000000"/>
                </a:solidFill>
                <a:latin typeface="Verdana"/>
              </a:rPr>
              <a:t>. To give more alignment throughout the organization, further review and revision of </a:t>
            </a:r>
            <a:r>
              <a:rPr lang="en-PH" sz="2200" dirty="0" err="1">
                <a:solidFill>
                  <a:srgbClr val="000000"/>
                </a:solidFill>
                <a:latin typeface="Verdana"/>
              </a:rPr>
              <a:t>DepEd's</a:t>
            </a:r>
            <a:r>
              <a:rPr lang="en-PH" sz="2200" dirty="0">
                <a:solidFill>
                  <a:srgbClr val="000000"/>
                </a:solidFill>
                <a:latin typeface="Verdana"/>
              </a:rPr>
              <a:t> </a:t>
            </a:r>
            <a:r>
              <a:rPr lang="en-PH" sz="2200" dirty="0" smtClean="0">
                <a:solidFill>
                  <a:srgbClr val="000000"/>
                </a:solidFill>
                <a:latin typeface="Verdana"/>
              </a:rPr>
              <a:t>Rationalization Plan </a:t>
            </a:r>
            <a:r>
              <a:rPr lang="en-PH" sz="2200" dirty="0">
                <a:solidFill>
                  <a:srgbClr val="000000"/>
                </a:solidFill>
                <a:latin typeface="Verdana"/>
              </a:rPr>
              <a:t>was continued in CY 2011 until its approval on 15 November 2013 by DBM. </a:t>
            </a:r>
            <a:r>
              <a:rPr lang="en-PH" sz="2200" dirty="0" err="1">
                <a:solidFill>
                  <a:srgbClr val="000000"/>
                </a:solidFill>
                <a:latin typeface="Verdana"/>
              </a:rPr>
              <a:t>DepEd</a:t>
            </a:r>
            <a:r>
              <a:rPr lang="en-PH" sz="2200" dirty="0">
                <a:solidFill>
                  <a:srgbClr val="000000"/>
                </a:solidFill>
                <a:latin typeface="Verdana"/>
              </a:rPr>
              <a:t> Order No. 52 s. 2015 dated October 30, 2015 prescribed the new organizational structures </a:t>
            </a:r>
            <a:r>
              <a:rPr lang="en-PH" sz="2200" dirty="0" smtClean="0">
                <a:solidFill>
                  <a:srgbClr val="000000"/>
                </a:solidFill>
                <a:latin typeface="Verdana"/>
              </a:rPr>
              <a:t>of </a:t>
            </a:r>
            <a:r>
              <a:rPr lang="en-PH" sz="2200" dirty="0">
                <a:solidFill>
                  <a:srgbClr val="000000"/>
                </a:solidFill>
                <a:latin typeface="Verdana"/>
              </a:rPr>
              <a:t>the </a:t>
            </a:r>
            <a:r>
              <a:rPr lang="en-PH" sz="2200" dirty="0" err="1">
                <a:solidFill>
                  <a:srgbClr val="000000"/>
                </a:solidFill>
                <a:latin typeface="Verdana"/>
              </a:rPr>
              <a:t>DepEd</a:t>
            </a:r>
            <a:r>
              <a:rPr lang="en-PH" sz="2200" dirty="0">
                <a:solidFill>
                  <a:srgbClr val="000000"/>
                </a:solidFill>
                <a:latin typeface="Verdana"/>
              </a:rPr>
              <a:t> Central, Regional, and Schools Division offices.</a:t>
            </a:r>
            <a:endParaRPr lang="en-PH" sz="2200" dirty="0"/>
          </a:p>
        </p:txBody>
      </p:sp>
      <p:sp>
        <p:nvSpPr>
          <p:cNvPr id="4" name="Title 1"/>
          <p:cNvSpPr>
            <a:spLocks noGrp="1"/>
          </p:cNvSpPr>
          <p:nvPr>
            <p:ph type="title"/>
          </p:nvPr>
        </p:nvSpPr>
        <p:spPr>
          <a:xfrm>
            <a:off x="457200" y="0"/>
            <a:ext cx="8229600" cy="914400"/>
          </a:xfrm>
        </p:spPr>
        <p:txBody>
          <a:bodyPr/>
          <a:lstStyle/>
          <a:p>
            <a:r>
              <a:rPr lang="en-PH" sz="3500" dirty="0"/>
              <a:t>Financial Management </a:t>
            </a:r>
            <a:r>
              <a:rPr lang="en-PH" sz="3500" dirty="0" smtClean="0"/>
              <a:t>Objective</a:t>
            </a:r>
            <a:endParaRPr lang="en-PH" sz="3500" dirty="0"/>
          </a:p>
        </p:txBody>
      </p:sp>
    </p:spTree>
    <p:extLst>
      <p:ext uri="{BB962C8B-B14F-4D97-AF65-F5344CB8AC3E}">
        <p14:creationId xmlns:p14="http://schemas.microsoft.com/office/powerpoint/2010/main" val="762082864"/>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sz="3500" dirty="0" smtClean="0"/>
              <a:t>Financial Management Structure</a:t>
            </a:r>
            <a:endParaRPr lang="en-PH" sz="3500" dirty="0"/>
          </a:p>
        </p:txBody>
      </p:sp>
      <p:sp>
        <p:nvSpPr>
          <p:cNvPr id="3" name="Content Placeholder 2"/>
          <p:cNvSpPr>
            <a:spLocks noGrp="1"/>
          </p:cNvSpPr>
          <p:nvPr>
            <p:ph idx="1"/>
          </p:nvPr>
        </p:nvSpPr>
        <p:spPr/>
        <p:txBody>
          <a:bodyPr/>
          <a:lstStyle/>
          <a:p>
            <a:pPr marL="0" indent="0" algn="just">
              <a:buNone/>
            </a:pPr>
            <a:r>
              <a:rPr lang="en-US" dirty="0" smtClean="0"/>
              <a:t>	</a:t>
            </a:r>
            <a:r>
              <a:rPr lang="en-US" dirty="0" err="1" smtClean="0"/>
              <a:t>DepEd's</a:t>
            </a:r>
            <a:r>
              <a:rPr lang="en-US" dirty="0" smtClean="0"/>
              <a:t> </a:t>
            </a:r>
            <a:r>
              <a:rPr lang="en-US" dirty="0"/>
              <a:t>financial management structure covers all of the </a:t>
            </a:r>
            <a:r>
              <a:rPr lang="en-US" dirty="0" smtClean="0"/>
              <a:t>Offices (Central</a:t>
            </a:r>
            <a:r>
              <a:rPr lang="en-US" dirty="0"/>
              <a:t>, Regions, Divisions and Schools). Authority, </a:t>
            </a:r>
            <a:r>
              <a:rPr lang="en-US" dirty="0" smtClean="0"/>
              <a:t>responsibility </a:t>
            </a:r>
            <a:r>
              <a:rPr lang="en-US" dirty="0"/>
              <a:t>and accountability are inherent in the key positions created to discharge specific duties and tasks related to financial management </a:t>
            </a:r>
            <a:endParaRPr lang="en-PH" dirty="0"/>
          </a:p>
        </p:txBody>
      </p:sp>
    </p:spTree>
    <p:extLst>
      <p:ext uri="{BB962C8B-B14F-4D97-AF65-F5344CB8AC3E}">
        <p14:creationId xmlns:p14="http://schemas.microsoft.com/office/powerpoint/2010/main" val="3597405347"/>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sz="3500" dirty="0"/>
              <a:t>Financial Management Structure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697595"/>
            <a:ext cx="8229600" cy="4757634"/>
          </a:xfrm>
        </p:spPr>
      </p:pic>
      <p:sp>
        <p:nvSpPr>
          <p:cNvPr id="5" name="Content Placeholder 2"/>
          <p:cNvSpPr txBox="1">
            <a:spLocks/>
          </p:cNvSpPr>
          <p:nvPr/>
        </p:nvSpPr>
        <p:spPr bwMode="auto">
          <a:xfrm>
            <a:off x="457200" y="1034137"/>
            <a:ext cx="8229600" cy="62048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en-US" dirty="0" smtClean="0"/>
              <a:t>Central Office</a:t>
            </a:r>
            <a:endParaRPr lang="en-PH" dirty="0"/>
          </a:p>
        </p:txBody>
      </p:sp>
    </p:spTree>
    <p:extLst>
      <p:ext uri="{BB962C8B-B14F-4D97-AF65-F5344CB8AC3E}">
        <p14:creationId xmlns:p14="http://schemas.microsoft.com/office/powerpoint/2010/main" val="2631643192"/>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1_DepEd PowerPoint Presentation Templat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pEd Font theme">
      <a:majorFont>
        <a:latin typeface="Bookman Old Style"/>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DepEd PowerPoint Presentation Templat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pEd Font theme">
      <a:majorFont>
        <a:latin typeface="Bookman Old Style"/>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FEHardCeiling.ver7</Template>
  <TotalTime>15296</TotalTime>
  <Words>382</Words>
  <Application>Microsoft Office PowerPoint</Application>
  <PresentationFormat>On-screen Show (4:3)</PresentationFormat>
  <Paragraphs>75</Paragraphs>
  <Slides>23</Slides>
  <Notes>1</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1_DepEd PowerPoint Presentation Template (1)</vt:lpstr>
      <vt:lpstr>2_DepEd PowerPoint Presentation Template (1)</vt:lpstr>
      <vt:lpstr>DepEd Financial Management Objective and Framework</vt:lpstr>
      <vt:lpstr>Financial Management Objective</vt:lpstr>
      <vt:lpstr>Financial Management Objective</vt:lpstr>
      <vt:lpstr>Financial Management Objective</vt:lpstr>
      <vt:lpstr>Financial Management Objective</vt:lpstr>
      <vt:lpstr>Financial Management Objective</vt:lpstr>
      <vt:lpstr>Financial Management Objective</vt:lpstr>
      <vt:lpstr>Financial Management Structure</vt:lpstr>
      <vt:lpstr>Financial Management Structure</vt:lpstr>
      <vt:lpstr>Financial Management Structure</vt:lpstr>
      <vt:lpstr>Financial Management Structure</vt:lpstr>
      <vt:lpstr>Financial Management Structure</vt:lpstr>
      <vt:lpstr>Financial Management Structure</vt:lpstr>
      <vt:lpstr>PowerPoint Presentation</vt:lpstr>
      <vt:lpstr>Simplified Accounting Manual</vt:lpstr>
      <vt:lpstr>Simplified Accounting Manual</vt:lpstr>
      <vt:lpstr>Legal Basis</vt:lpstr>
      <vt:lpstr>Legal Basis</vt:lpstr>
      <vt:lpstr>Legal Basis</vt:lpstr>
      <vt:lpstr>Legal Basis</vt:lpstr>
      <vt:lpstr>Legal Basis</vt:lpstr>
      <vt:lpstr>Legal Basis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mwbautista</dc:creator>
  <cp:lastModifiedBy>carlo</cp:lastModifiedBy>
  <cp:revision>1109</cp:revision>
  <cp:lastPrinted>2015-09-14T01:48:16Z</cp:lastPrinted>
  <dcterms:created xsi:type="dcterms:W3CDTF">2015-06-01T13:15:14Z</dcterms:created>
  <dcterms:modified xsi:type="dcterms:W3CDTF">2017-11-15T07:45:12Z</dcterms:modified>
</cp:coreProperties>
</file>