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661" r:id="rId2"/>
    <p:sldId id="704" r:id="rId3"/>
    <p:sldId id="718" r:id="rId4"/>
    <p:sldId id="695" r:id="rId5"/>
    <p:sldId id="714" r:id="rId6"/>
    <p:sldId id="712" r:id="rId7"/>
    <p:sldId id="713" r:id="rId8"/>
    <p:sldId id="715" r:id="rId9"/>
    <p:sldId id="716" r:id="rId10"/>
    <p:sldId id="717" r:id="rId11"/>
    <p:sldId id="692" r:id="rId12"/>
    <p:sldId id="694" r:id="rId13"/>
    <p:sldId id="693" r:id="rId14"/>
    <p:sldId id="702" r:id="rId15"/>
    <p:sldId id="753" r:id="rId16"/>
    <p:sldId id="697" r:id="rId17"/>
    <p:sldId id="698" r:id="rId18"/>
    <p:sldId id="708" r:id="rId19"/>
    <p:sldId id="709" r:id="rId20"/>
    <p:sldId id="710" r:id="rId21"/>
    <p:sldId id="754" r:id="rId22"/>
    <p:sldId id="705" r:id="rId23"/>
    <p:sldId id="706" r:id="rId24"/>
    <p:sldId id="707" r:id="rId25"/>
    <p:sldId id="755" r:id="rId26"/>
    <p:sldId id="719" r:id="rId27"/>
    <p:sldId id="721" r:id="rId28"/>
    <p:sldId id="722" r:id="rId29"/>
    <p:sldId id="723" r:id="rId30"/>
    <p:sldId id="724" r:id="rId31"/>
    <p:sldId id="725" r:id="rId32"/>
    <p:sldId id="726" r:id="rId33"/>
    <p:sldId id="727" r:id="rId34"/>
    <p:sldId id="728" r:id="rId35"/>
    <p:sldId id="729" r:id="rId36"/>
    <p:sldId id="730" r:id="rId37"/>
    <p:sldId id="731" r:id="rId38"/>
    <p:sldId id="732" r:id="rId39"/>
    <p:sldId id="736" r:id="rId40"/>
    <p:sldId id="752" r:id="rId41"/>
    <p:sldId id="737" r:id="rId42"/>
    <p:sldId id="738" r:id="rId43"/>
    <p:sldId id="739" r:id="rId44"/>
    <p:sldId id="743" r:id="rId45"/>
    <p:sldId id="744" r:id="rId46"/>
    <p:sldId id="745" r:id="rId47"/>
    <p:sldId id="747" r:id="rId48"/>
    <p:sldId id="748" r:id="rId49"/>
    <p:sldId id="749" r:id="rId50"/>
    <p:sldId id="750" r:id="rId51"/>
    <p:sldId id="734" r:id="rId52"/>
    <p:sldId id="735" r:id="rId53"/>
    <p:sldId id="703" r:id="rId54"/>
  </p:sldIdLst>
  <p:sldSz cx="9144000" cy="6858000" type="screen4x3"/>
  <p:notesSz cx="6858000" cy="9144000"/>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9">
          <p15:clr>
            <a:srgbClr val="A4A3A4"/>
          </p15:clr>
        </p15:guide>
        <p15:guide id="2" pos="5087">
          <p15:clr>
            <a:srgbClr val="A4A3A4"/>
          </p15:clr>
        </p15:guide>
        <p15:guide id="3" pos="2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lie" initials="r" lastIdx="1" clrIdx="11"/>
  <p:cmAuthor id="1" name="Kristian Paolo Torres" initials="KPT" lastIdx="20" clrIdx="0">
    <p:extLst/>
  </p:cmAuthor>
  <p:cmAuthor id="2" name="Kristian Paolo Torres" initials="KPT [2]" lastIdx="0" clrIdx="1">
    <p:extLst/>
  </p:cmAuthor>
  <p:cmAuthor id="3" name="Kristian Paolo Torres" initials="KPT [3]" lastIdx="1" clrIdx="2">
    <p:extLst/>
  </p:cmAuthor>
  <p:cmAuthor id="4" name="Kristian Paolo Torres" initials="KPT [4]" lastIdx="3" clrIdx="3">
    <p:extLst/>
  </p:cmAuthor>
  <p:cmAuthor id="5" name="Kristian Paolo Torres" initials="KPT [5]" lastIdx="1" clrIdx="4">
    <p:extLst/>
  </p:cmAuthor>
  <p:cmAuthor id="6" name="Kristian Paolo Torres" initials="KPT [6]" lastIdx="1" clrIdx="5">
    <p:extLst/>
  </p:cmAuthor>
  <p:cmAuthor id="7" name="Kristian Paolo Torres" initials="KPT [7]" lastIdx="1" clrIdx="6">
    <p:extLst/>
  </p:cmAuthor>
  <p:cmAuthor id="8" name="Kristian Paolo Torres" initials="KPT [8]" lastIdx="3" clrIdx="7">
    <p:extLst/>
  </p:cmAuthor>
  <p:cmAuthor id="9" name="Kristian Paolo Torres" initials="KPT [9]" lastIdx="1" clrIdx="8">
    <p:extLst/>
  </p:cmAuthor>
  <p:cmAuthor id="10" name="Sarah" initials="S" lastIdx="15" clrIdx="9"/>
  <p:cmAuthor id="11" name="Christine Fua" initials="CF" lastIdx="1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8232"/>
    <a:srgbClr val="408000"/>
    <a:srgbClr val="008080"/>
    <a:srgbClr val="4CB39D"/>
    <a:srgbClr val="F4BF3B"/>
    <a:srgbClr val="E35078"/>
    <a:srgbClr val="D24069"/>
    <a:srgbClr val="93B72D"/>
    <a:srgbClr val="C42A55"/>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32" autoAdjust="0"/>
    <p:restoredTop sz="63882" autoAdjust="0"/>
  </p:normalViewPr>
  <p:slideViewPr>
    <p:cSldViewPr>
      <p:cViewPr varScale="1">
        <p:scale>
          <a:sx n="57" d="100"/>
          <a:sy n="57" d="100"/>
        </p:scale>
        <p:origin x="-1734" y="-84"/>
      </p:cViewPr>
      <p:guideLst>
        <p:guide orient="horz" pos="4319"/>
        <p:guide pos="5087"/>
        <p:guide pos="239"/>
      </p:guideLst>
    </p:cSldViewPr>
  </p:slideViewPr>
  <p:outlineViewPr>
    <p:cViewPr>
      <p:scale>
        <a:sx n="33" d="100"/>
        <a:sy n="33" d="100"/>
      </p:scale>
      <p:origin x="0" y="2682"/>
    </p:cViewPr>
  </p:outlineViewPr>
  <p:notesTextViewPr>
    <p:cViewPr>
      <p:scale>
        <a:sx n="3" d="2"/>
        <a:sy n="3" d="2"/>
      </p:scale>
      <p:origin x="0" y="0"/>
    </p:cViewPr>
  </p:notesTextViewPr>
  <p:sorterViewPr>
    <p:cViewPr varScale="1">
      <p:scale>
        <a:sx n="1" d="1"/>
        <a:sy n="1" d="1"/>
      </p:scale>
      <p:origin x="0" y="-11501"/>
    </p:cViewPr>
  </p:sorterViewPr>
  <p:notesViewPr>
    <p:cSldViewPr>
      <p:cViewPr varScale="1">
        <p:scale>
          <a:sx n="37" d="100"/>
          <a:sy n="37" d="100"/>
        </p:scale>
        <p:origin x="1482" y="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2800" b="1" i="0" u="none" strike="noStrike" kern="1200" baseline="0">
                <a:solidFill>
                  <a:schemeClr val="tx1">
                    <a:lumMod val="65000"/>
                    <a:lumOff val="35000"/>
                  </a:schemeClr>
                </a:solidFill>
                <a:latin typeface="+mn-lt"/>
                <a:ea typeface="+mn-ea"/>
                <a:cs typeface="+mn-cs"/>
              </a:defRPr>
            </a:pPr>
            <a:r>
              <a:rPr lang="en-PH" sz="2800"/>
              <a:t>Enrollment Rate</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tx>
            <c:strRef>
              <c:f>Sheet1!$B$1</c:f>
              <c:strCache>
                <c:ptCount val="1"/>
                <c:pt idx="0">
                  <c:v>Male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2013-2014</c:v>
                </c:pt>
                <c:pt idx="1">
                  <c:v>2014-2015</c:v>
                </c:pt>
                <c:pt idx="2">
                  <c:v>2015-2016</c:v>
                </c:pt>
              </c:strCache>
            </c:strRef>
          </c:cat>
          <c:val>
            <c:numRef>
              <c:f>Sheet1!$B$2:$B$4</c:f>
              <c:numCache>
                <c:formatCode>General</c:formatCode>
                <c:ptCount val="3"/>
                <c:pt idx="0">
                  <c:v>1771</c:v>
                </c:pt>
                <c:pt idx="1">
                  <c:v>1915</c:v>
                </c:pt>
                <c:pt idx="2">
                  <c:v>1803</c:v>
                </c:pt>
              </c:numCache>
            </c:numRef>
          </c:val>
          <c:extLst xmlns:c16r2="http://schemas.microsoft.com/office/drawing/2015/06/chart">
            <c:ext xmlns:c16="http://schemas.microsoft.com/office/drawing/2014/chart" uri="{C3380CC4-5D6E-409C-BE32-E72D297353CC}">
              <c16:uniqueId val="{00000000-6705-4E7A-BEC5-9FB89BA9CB37}"/>
            </c:ext>
          </c:extLst>
        </c:ser>
        <c:ser>
          <c:idx val="1"/>
          <c:order val="1"/>
          <c:tx>
            <c:strRef>
              <c:f>Sheet1!$C$1</c:f>
              <c:strCache>
                <c:ptCount val="1"/>
                <c:pt idx="0">
                  <c:v>Female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2013-2014</c:v>
                </c:pt>
                <c:pt idx="1">
                  <c:v>2014-2015</c:v>
                </c:pt>
                <c:pt idx="2">
                  <c:v>2015-2016</c:v>
                </c:pt>
              </c:strCache>
            </c:strRef>
          </c:cat>
          <c:val>
            <c:numRef>
              <c:f>Sheet1!$C$2:$C$4</c:f>
              <c:numCache>
                <c:formatCode>General</c:formatCode>
                <c:ptCount val="3"/>
                <c:pt idx="0">
                  <c:v>1807</c:v>
                </c:pt>
                <c:pt idx="1">
                  <c:v>1824</c:v>
                </c:pt>
                <c:pt idx="2">
                  <c:v>1800</c:v>
                </c:pt>
              </c:numCache>
            </c:numRef>
          </c:val>
          <c:extLst xmlns:c16r2="http://schemas.microsoft.com/office/drawing/2015/06/chart">
            <c:ext xmlns:c16="http://schemas.microsoft.com/office/drawing/2014/chart" uri="{C3380CC4-5D6E-409C-BE32-E72D297353CC}">
              <c16:uniqueId val="{00000001-6705-4E7A-BEC5-9FB89BA9CB37}"/>
            </c:ext>
          </c:extLst>
        </c:ser>
        <c:dLbls>
          <c:showVal val="1"/>
        </c:dLbls>
        <c:gapWidth val="95"/>
        <c:gapDepth val="95"/>
        <c:shape val="box"/>
        <c:axId val="92370432"/>
        <c:axId val="92371968"/>
        <c:axId val="0"/>
      </c:bar3DChart>
      <c:catAx>
        <c:axId val="92370432"/>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1" u="none" strike="noStrike" kern="1200" baseline="0">
                <a:solidFill>
                  <a:schemeClr val="tx1">
                    <a:lumMod val="65000"/>
                    <a:lumOff val="35000"/>
                  </a:schemeClr>
                </a:solidFill>
                <a:latin typeface="+mn-lt"/>
                <a:ea typeface="+mn-ea"/>
                <a:cs typeface="+mn-cs"/>
              </a:defRPr>
            </a:pPr>
            <a:endParaRPr lang="fil-PH"/>
          </a:p>
        </c:txPr>
        <c:crossAx val="92371968"/>
        <c:crosses val="autoZero"/>
        <c:auto val="1"/>
        <c:lblAlgn val="ctr"/>
        <c:lblOffset val="100"/>
      </c:catAx>
      <c:valAx>
        <c:axId val="92371968"/>
        <c:scaling>
          <c:orientation val="minMax"/>
        </c:scaling>
        <c:delete val="1"/>
        <c:axPos val="l"/>
        <c:numFmt formatCode="General" sourceLinked="1"/>
        <c:majorTickMark val="none"/>
        <c:tickLblPos val="none"/>
        <c:crossAx val="92370432"/>
        <c:crosses val="autoZero"/>
        <c:crossBetween val="between"/>
      </c:valAx>
      <c:spPr>
        <a:noFill/>
        <a:ln>
          <a:noFill/>
        </a:ln>
        <a:effectLst/>
      </c:spPr>
    </c:plotArea>
    <c:legend>
      <c:legendPos val="t"/>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il-PH"/>
        </a:p>
      </c:txPr>
    </c:legend>
    <c:plotVisOnly val="1"/>
    <c:dispBlanksAs val="gap"/>
  </c:chart>
  <c:spPr>
    <a:noFill/>
    <a:ln>
      <a:noFill/>
    </a:ln>
    <a:effectLst/>
  </c:spPr>
  <c:txPr>
    <a:bodyPr/>
    <a:lstStyle/>
    <a:p>
      <a:pPr>
        <a:defRPr/>
      </a:pPr>
      <a:endParaRPr lang="fil-PH"/>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3200" b="1" i="0" u="none" strike="noStrike" kern="1200" spc="0" baseline="0">
                <a:solidFill>
                  <a:schemeClr val="tx1">
                    <a:lumMod val="65000"/>
                    <a:lumOff val="35000"/>
                  </a:schemeClr>
                </a:solidFill>
                <a:latin typeface="+mn-lt"/>
                <a:ea typeface="+mn-ea"/>
                <a:cs typeface="+mn-cs"/>
              </a:defRPr>
            </a:pPr>
            <a:r>
              <a:rPr lang="en-PH" sz="3200" b="1" dirty="0"/>
              <a:t>Malnourished Children (SY 2015-2016)</a:t>
            </a:r>
          </a:p>
        </c:rich>
      </c:tx>
      <c:spPr>
        <a:noFill/>
        <a:ln>
          <a:noFill/>
        </a:ln>
        <a:effectLst/>
      </c:spPr>
    </c:title>
    <c:plotArea>
      <c:layout/>
      <c:pieChart>
        <c:varyColors val="1"/>
        <c:ser>
          <c:idx val="0"/>
          <c:order val="0"/>
          <c:tx>
            <c:strRef>
              <c:f>Sheet1!$B$1</c:f>
              <c:strCache>
                <c:ptCount val="1"/>
                <c:pt idx="0">
                  <c:v>Sales</c:v>
                </c:pt>
              </c:strCache>
            </c:strRef>
          </c:tx>
          <c:dPt>
            <c:idx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0-A35E-4293-A4D2-56BB373496EB}"/>
              </c:ext>
            </c:extLst>
          </c:dPt>
          <c:dPt>
            <c:idx val="1"/>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A35E-4293-A4D2-56BB373496EB}"/>
              </c:ext>
            </c:extLst>
          </c:dPt>
          <c:dPt>
            <c:idx val="2"/>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2-A35E-4293-A4D2-56BB373496EB}"/>
              </c:ext>
            </c:extLst>
          </c:dPt>
          <c:dLbls>
            <c:spPr>
              <a:noFill/>
              <a:ln>
                <a:noFill/>
              </a:ln>
              <a:effectLst/>
            </c:spPr>
            <c:txPr>
              <a:bodyPr rot="0" spcFirstLastPara="1" vertOverflow="ellipsis" vert="horz" wrap="square" lIns="38100" tIns="19050" rIns="38100" bIns="19050" anchor="ctr" anchorCtr="1">
                <a:spAutoFit/>
              </a:bodyPr>
              <a:lstStyle/>
              <a:p>
                <a:pPr>
                  <a:defRPr lang="en-US" sz="1800" b="0" i="0" u="none" strike="noStrike" kern="1200" baseline="0">
                    <a:solidFill>
                      <a:schemeClr val="tx1">
                        <a:lumMod val="75000"/>
                        <a:lumOff val="25000"/>
                      </a:schemeClr>
                    </a:solidFill>
                    <a:latin typeface="+mn-lt"/>
                    <a:ea typeface="+mn-ea"/>
                    <a:cs typeface="+mn-cs"/>
                  </a:defRPr>
                </a:pPr>
                <a:endParaRPr lang="fil-PH"/>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Wasted</c:v>
                </c:pt>
                <c:pt idx="1">
                  <c:v>Severly Wasted</c:v>
                </c:pt>
                <c:pt idx="2">
                  <c:v>Normal</c:v>
                </c:pt>
              </c:strCache>
            </c:strRef>
          </c:cat>
          <c:val>
            <c:numRef>
              <c:f>Sheet1!$B$2:$B$4</c:f>
              <c:numCache>
                <c:formatCode>General</c:formatCode>
                <c:ptCount val="3"/>
                <c:pt idx="0">
                  <c:v>114</c:v>
                </c:pt>
                <c:pt idx="1">
                  <c:v>60</c:v>
                </c:pt>
                <c:pt idx="2">
                  <c:v>3329</c:v>
                </c:pt>
              </c:numCache>
            </c:numRef>
          </c:val>
          <c:extLst xmlns:c16r2="http://schemas.microsoft.com/office/drawing/2015/06/chart">
            <c:ext xmlns:c16="http://schemas.microsoft.com/office/drawing/2014/chart" uri="{C3380CC4-5D6E-409C-BE32-E72D297353CC}">
              <c16:uniqueId val="{00000000-DF71-4584-9309-D27D1AB4B34D}"/>
            </c:ext>
          </c:extLst>
        </c:ser>
        <c:dLbls>
          <c:showPercent val="1"/>
        </c:dLbls>
        <c:firstSliceAng val="0"/>
      </c:pieChart>
      <c:spPr>
        <a:noFill/>
        <a:ln>
          <a:noFill/>
        </a:ln>
        <a:effectLst/>
      </c:spPr>
    </c:plotArea>
    <c:legend>
      <c:legendPos val="r"/>
      <c:spPr>
        <a:noFill/>
        <a:ln>
          <a:noFill/>
        </a:ln>
        <a:effectLst/>
      </c:spPr>
      <c:txPr>
        <a:bodyPr rot="0" spcFirstLastPara="1" vertOverflow="ellipsis" vert="horz" wrap="square" anchor="ctr" anchorCtr="1"/>
        <a:lstStyle/>
        <a:p>
          <a:pPr>
            <a:defRPr lang="en-US" sz="2400" b="0" i="0" u="none" strike="noStrike" kern="1200" baseline="0">
              <a:solidFill>
                <a:schemeClr val="tx1">
                  <a:lumMod val="65000"/>
                  <a:lumOff val="35000"/>
                </a:schemeClr>
              </a:solidFill>
              <a:latin typeface="+mn-lt"/>
              <a:ea typeface="+mn-ea"/>
              <a:cs typeface="+mn-cs"/>
            </a:defRPr>
          </a:pPr>
          <a:endParaRPr lang="fil-PH"/>
        </a:p>
      </c:txPr>
    </c:legend>
    <c:plotVisOnly val="1"/>
    <c:dispBlanksAs val="zero"/>
  </c:chart>
  <c:spPr>
    <a:noFill/>
    <a:ln>
      <a:noFill/>
    </a:ln>
    <a:effectLst/>
  </c:spPr>
  <c:txPr>
    <a:bodyPr/>
    <a:lstStyle/>
    <a:p>
      <a:pPr>
        <a:defRPr/>
      </a:pPr>
      <a:endParaRPr lang="fil-PH"/>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2400" b="0" i="0" u="none" strike="noStrike" kern="1200" spc="0" baseline="0">
                <a:solidFill>
                  <a:schemeClr val="tx1">
                    <a:lumMod val="65000"/>
                    <a:lumOff val="35000"/>
                  </a:schemeClr>
                </a:solidFill>
                <a:latin typeface="+mn-lt"/>
                <a:ea typeface="+mn-ea"/>
                <a:cs typeface="+mn-cs"/>
              </a:defRPr>
            </a:pPr>
            <a:r>
              <a:rPr lang="en-PH" sz="2400" dirty="0"/>
              <a:t>Number of Drop Outs per Gender (2014-2015)</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tx>
            <c:strRef>
              <c:f>Sheet1!$B$1</c:f>
              <c:strCache>
                <c:ptCount val="1"/>
                <c:pt idx="0">
                  <c:v>Male</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7</c:v>
                </c:pt>
                <c:pt idx="1">
                  <c:v>Grade 8</c:v>
                </c:pt>
                <c:pt idx="2">
                  <c:v>Grade 9</c:v>
                </c:pt>
                <c:pt idx="3">
                  <c:v>Grade 10</c:v>
                </c:pt>
              </c:strCache>
            </c:strRef>
          </c:cat>
          <c:val>
            <c:numRef>
              <c:f>Sheet1!$B$2:$B$5</c:f>
              <c:numCache>
                <c:formatCode>General</c:formatCode>
                <c:ptCount val="4"/>
                <c:pt idx="0">
                  <c:v>37</c:v>
                </c:pt>
                <c:pt idx="1">
                  <c:v>10</c:v>
                </c:pt>
                <c:pt idx="2">
                  <c:v>28</c:v>
                </c:pt>
                <c:pt idx="3">
                  <c:v>1</c:v>
                </c:pt>
              </c:numCache>
            </c:numRef>
          </c:val>
          <c:extLst xmlns:c16r2="http://schemas.microsoft.com/office/drawing/2015/06/chart">
            <c:ext xmlns:c16="http://schemas.microsoft.com/office/drawing/2014/chart" uri="{C3380CC4-5D6E-409C-BE32-E72D297353CC}">
              <c16:uniqueId val="{00000000-A505-433E-B849-5C9C5A5A70C1}"/>
            </c:ext>
          </c:extLst>
        </c:ser>
        <c:ser>
          <c:idx val="1"/>
          <c:order val="1"/>
          <c:tx>
            <c:strRef>
              <c:f>Sheet1!$C$1</c:f>
              <c:strCache>
                <c:ptCount val="1"/>
                <c:pt idx="0">
                  <c:v>Female</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Grade 7</c:v>
                </c:pt>
                <c:pt idx="1">
                  <c:v>Grade 8</c:v>
                </c:pt>
                <c:pt idx="2">
                  <c:v>Grade 9</c:v>
                </c:pt>
                <c:pt idx="3">
                  <c:v>Grade 10</c:v>
                </c:pt>
              </c:strCache>
            </c:strRef>
          </c:cat>
          <c:val>
            <c:numRef>
              <c:f>Sheet1!$C$2:$C$5</c:f>
              <c:numCache>
                <c:formatCode>General</c:formatCode>
                <c:ptCount val="4"/>
                <c:pt idx="0">
                  <c:v>12</c:v>
                </c:pt>
                <c:pt idx="1">
                  <c:v>6</c:v>
                </c:pt>
                <c:pt idx="2">
                  <c:v>11</c:v>
                </c:pt>
                <c:pt idx="3">
                  <c:v>1</c:v>
                </c:pt>
              </c:numCache>
            </c:numRef>
          </c:val>
          <c:extLst xmlns:c16r2="http://schemas.microsoft.com/office/drawing/2015/06/chart">
            <c:ext xmlns:c16="http://schemas.microsoft.com/office/drawing/2014/chart" uri="{C3380CC4-5D6E-409C-BE32-E72D297353CC}">
              <c16:uniqueId val="{00000001-A505-433E-B849-5C9C5A5A70C1}"/>
            </c:ext>
          </c:extLst>
        </c:ser>
        <c:dLbls/>
        <c:shape val="box"/>
        <c:axId val="92924544"/>
        <c:axId val="99361152"/>
        <c:axId val="0"/>
      </c:bar3DChart>
      <c:catAx>
        <c:axId val="9292454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361152"/>
        <c:crosses val="autoZero"/>
        <c:auto val="1"/>
        <c:lblAlgn val="ctr"/>
        <c:lblOffset val="100"/>
      </c:catAx>
      <c:valAx>
        <c:axId val="993611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29245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fil-PH"/>
        </a:p>
      </c:txPr>
    </c:legend>
    <c:plotVisOnly val="1"/>
    <c:dispBlanksAs val="gap"/>
  </c:chart>
  <c:spPr>
    <a:noFill/>
    <a:ln>
      <a:noFill/>
    </a:ln>
    <a:effectLst/>
  </c:spPr>
  <c:txPr>
    <a:bodyPr/>
    <a:lstStyle/>
    <a:p>
      <a:pPr>
        <a:defRPr/>
      </a:pPr>
      <a:endParaRPr lang="fil-PH"/>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2400" b="0" i="0" u="none" strike="noStrike" kern="1200" spc="0" baseline="0">
                <a:solidFill>
                  <a:schemeClr val="tx1">
                    <a:lumMod val="65000"/>
                    <a:lumOff val="35000"/>
                  </a:schemeClr>
                </a:solidFill>
                <a:latin typeface="+mn-lt"/>
                <a:ea typeface="+mn-ea"/>
                <a:cs typeface="+mn-cs"/>
              </a:defRPr>
            </a:pPr>
            <a:r>
              <a:rPr lang="en-PH" sz="2400" dirty="0"/>
              <a:t>Drop</a:t>
            </a:r>
            <a:r>
              <a:rPr lang="en-PH" sz="2400" baseline="0" dirty="0"/>
              <a:t> Out Rate Per Gender</a:t>
            </a:r>
            <a:br>
              <a:rPr lang="en-PH" sz="2400" baseline="0" dirty="0"/>
            </a:br>
            <a:r>
              <a:rPr lang="en-PH" sz="2400" baseline="0" dirty="0"/>
              <a:t>(2014-2015)</a:t>
            </a:r>
            <a:endParaRPr lang="en-PH" sz="2400" dirty="0"/>
          </a:p>
        </c:rich>
      </c:tx>
      <c:spPr>
        <a:noFill/>
        <a:ln>
          <a:noFill/>
        </a:ln>
        <a:effectLst/>
      </c:spPr>
    </c:title>
    <c:view3D>
      <c:perspective val="30"/>
    </c:view3D>
    <c:floor>
      <c:spPr>
        <a:noFill/>
        <a:ln>
          <a:noFill/>
        </a:ln>
        <a:effectLst/>
        <a:sp3d/>
      </c:spPr>
    </c:floor>
    <c:sideWall>
      <c:spPr>
        <a:noFill/>
        <a:ln>
          <a:noFill/>
        </a:ln>
        <a:effectLst/>
        <a:sp3d/>
      </c:spPr>
    </c:sideWall>
    <c:backWall>
      <c:spPr>
        <a:noFill/>
        <a:ln>
          <a:noFill/>
        </a:ln>
        <a:effectLst/>
        <a:sp3d/>
      </c:spPr>
    </c:backWall>
    <c:plotArea>
      <c:layout/>
      <c:line3DChart>
        <c:grouping val="standard"/>
        <c:ser>
          <c:idx val="0"/>
          <c:order val="0"/>
          <c:tx>
            <c:strRef>
              <c:f>Sheet1!$B$1</c:f>
              <c:strCache>
                <c:ptCount val="1"/>
                <c:pt idx="0">
                  <c:v>Male</c:v>
                </c:pt>
              </c:strCache>
            </c:strRef>
          </c:tx>
          <c:spPr>
            <a:solidFill>
              <a:schemeClr val="accent1"/>
            </a:solidFill>
            <a:ln>
              <a:noFill/>
            </a:ln>
            <a:effectLst/>
            <a:sp3d/>
          </c:spPr>
          <c:dLbls>
            <c:dLbl>
              <c:idx val="1"/>
              <c:layout>
                <c:manualLayout>
                  <c:x val="-0.20588235294117646"/>
                  <c:y val="4.3859649122806939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en-US" sz="1197" b="0" i="0" u="none" strike="noStrike" kern="1200" baseline="0">
                      <a:solidFill>
                        <a:schemeClr val="dk1">
                          <a:lumMod val="65000"/>
                          <a:lumOff val="35000"/>
                        </a:schemeClr>
                      </a:solidFill>
                      <a:latin typeface="+mn-lt"/>
                      <a:ea typeface="+mn-ea"/>
                      <a:cs typeface="+mn-cs"/>
                    </a:defRPr>
                  </a:pPr>
                  <a:endParaRPr lang="fil-PH"/>
                </a:p>
              </c:txPr>
              <c:showVal val="1"/>
              <c:showCatName val="1"/>
              <c:extLst xmlns:c16r2="http://schemas.microsoft.com/office/drawing/2015/06/chart">
                <c:ext xmlns:c16="http://schemas.microsoft.com/office/drawing/2014/chart" uri="{C3380CC4-5D6E-409C-BE32-E72D297353CC}">
                  <c16:uniqueId val="{00000003-2589-4514-92C3-B0500F44623E}"/>
                </c:ext>
                <c:ext xmlns:c15="http://schemas.microsoft.com/office/drawing/2012/chart" uri="{CE6537A1-D6FC-4f65-9D91-7224C49458BB}">
                  <c15:spPr xmlns:c15="http://schemas.microsoft.com/office/drawing/2012/chart">
                    <a:prstGeom prst="wedgeRectCallout">
                      <a:avLst>
                        <a:gd name="adj1" fmla="val 46827"/>
                        <a:gd name="adj2" fmla="val -115748"/>
                      </a:avLst>
                    </a:prstGeom>
                    <a:noFill/>
                    <a:ln>
                      <a:noFill/>
                    </a:ln>
                  </c15:spPr>
                  <c15:layout/>
                </c:ext>
              </c:extLst>
            </c:dLbl>
            <c:dLbl>
              <c:idx val="3"/>
              <c:layout>
                <c:manualLayout>
                  <c:x val="-0.17156862745098039"/>
                  <c:y val="-1.7543859649122924E-2"/>
                </c:manualLayout>
              </c:layout>
              <c:showVal val="1"/>
              <c:showCatName val="1"/>
              <c:extLst xmlns:c16r2="http://schemas.microsoft.com/office/drawing/2015/06/chart">
                <c:ext xmlns:c16="http://schemas.microsoft.com/office/drawing/2014/chart" uri="{C3380CC4-5D6E-409C-BE32-E72D297353CC}">
                  <c16:uniqueId val="{00000004-2589-4514-92C3-B0500F44623E}"/>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en-US" sz="1197" b="0" i="0" u="none" strike="noStrike" kern="1200" baseline="0">
                    <a:solidFill>
                      <a:schemeClr val="dk1">
                        <a:lumMod val="65000"/>
                        <a:lumOff val="35000"/>
                      </a:schemeClr>
                    </a:solidFill>
                    <a:latin typeface="+mn-lt"/>
                    <a:ea typeface="+mn-ea"/>
                    <a:cs typeface="+mn-cs"/>
                  </a:defRPr>
                </a:pPr>
                <a:endParaRPr lang="fil-PH"/>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Grade 7</c:v>
                </c:pt>
                <c:pt idx="1">
                  <c:v>Grade 8</c:v>
                </c:pt>
                <c:pt idx="2">
                  <c:v>Grade 9</c:v>
                </c:pt>
                <c:pt idx="3">
                  <c:v>Grade 10</c:v>
                </c:pt>
              </c:strCache>
            </c:strRef>
          </c:cat>
          <c:val>
            <c:numRef>
              <c:f>Sheet1!$B$2:$B$5</c:f>
              <c:numCache>
                <c:formatCode>0.00%</c:formatCode>
                <c:ptCount val="4"/>
                <c:pt idx="0">
                  <c:v>7.1199999999999999E-2</c:v>
                </c:pt>
                <c:pt idx="1">
                  <c:v>2.1600000000000012E-2</c:v>
                </c:pt>
                <c:pt idx="2">
                  <c:v>6.1699999999999998E-2</c:v>
                </c:pt>
                <c:pt idx="3">
                  <c:v>2.2000000000000032E-3</c:v>
                </c:pt>
              </c:numCache>
            </c:numRef>
          </c:val>
          <c:extLst xmlns:c16r2="http://schemas.microsoft.com/office/drawing/2015/06/chart">
            <c:ext xmlns:c16="http://schemas.microsoft.com/office/drawing/2014/chart" uri="{C3380CC4-5D6E-409C-BE32-E72D297353CC}">
              <c16:uniqueId val="{00000000-2589-4514-92C3-B0500F44623E}"/>
            </c:ext>
          </c:extLst>
        </c:ser>
        <c:ser>
          <c:idx val="1"/>
          <c:order val="1"/>
          <c:tx>
            <c:strRef>
              <c:f>Sheet1!$C$1</c:f>
              <c:strCache>
                <c:ptCount val="1"/>
                <c:pt idx="0">
                  <c:v>Female</c:v>
                </c:pt>
              </c:strCache>
            </c:strRef>
          </c:tx>
          <c:spPr>
            <a:solidFill>
              <a:schemeClr val="accent2"/>
            </a:solidFill>
            <a:ln>
              <a:noFill/>
            </a:ln>
            <a:effectLst/>
            <a:sp3d/>
          </c:spPr>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en-US" sz="1197" b="0" i="0" u="none" strike="noStrike" kern="1200" baseline="0">
                    <a:solidFill>
                      <a:schemeClr val="dk1">
                        <a:lumMod val="65000"/>
                        <a:lumOff val="35000"/>
                      </a:schemeClr>
                    </a:solidFill>
                    <a:latin typeface="+mn-lt"/>
                    <a:ea typeface="+mn-ea"/>
                    <a:cs typeface="+mn-cs"/>
                  </a:defRPr>
                </a:pPr>
                <a:endParaRPr lang="fil-PH"/>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Sheet1!$A$2:$A$5</c:f>
              <c:strCache>
                <c:ptCount val="4"/>
                <c:pt idx="0">
                  <c:v>Grade 7</c:v>
                </c:pt>
                <c:pt idx="1">
                  <c:v>Grade 8</c:v>
                </c:pt>
                <c:pt idx="2">
                  <c:v>Grade 9</c:v>
                </c:pt>
                <c:pt idx="3">
                  <c:v>Grade 10</c:v>
                </c:pt>
              </c:strCache>
            </c:strRef>
          </c:cat>
          <c:val>
            <c:numRef>
              <c:f>Sheet1!$C$2:$C$5</c:f>
              <c:numCache>
                <c:formatCode>0.00%</c:formatCode>
                <c:ptCount val="4"/>
                <c:pt idx="0">
                  <c:v>2.5200000000000011E-2</c:v>
                </c:pt>
                <c:pt idx="1">
                  <c:v>1.2999999999999998E-2</c:v>
                </c:pt>
                <c:pt idx="2">
                  <c:v>2.4199999999999989E-2</c:v>
                </c:pt>
                <c:pt idx="3">
                  <c:v>2.5999999999999999E-3</c:v>
                </c:pt>
              </c:numCache>
            </c:numRef>
          </c:val>
          <c:extLst xmlns:c16r2="http://schemas.microsoft.com/office/drawing/2015/06/chart">
            <c:ext xmlns:c16="http://schemas.microsoft.com/office/drawing/2014/chart" uri="{C3380CC4-5D6E-409C-BE32-E72D297353CC}">
              <c16:uniqueId val="{00000001-2589-4514-92C3-B0500F44623E}"/>
            </c:ext>
          </c:extLst>
        </c:ser>
        <c:dLbls/>
        <c:axId val="99454976"/>
        <c:axId val="99456512"/>
        <c:axId val="92877248"/>
      </c:line3DChart>
      <c:catAx>
        <c:axId val="99454976"/>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456512"/>
        <c:crosses val="autoZero"/>
        <c:auto val="1"/>
        <c:lblAlgn val="ctr"/>
        <c:lblOffset val="100"/>
      </c:catAx>
      <c:valAx>
        <c:axId val="9945651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454976"/>
        <c:crosses val="autoZero"/>
        <c:crossBetween val="between"/>
      </c:valAx>
      <c:serAx>
        <c:axId val="92877248"/>
        <c:scaling>
          <c:orientation val="minMax"/>
        </c:scaling>
        <c:axPos val="b"/>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456512"/>
        <c:crosses val="autoZero"/>
      </c:serAx>
      <c:spPr>
        <a:noFill/>
        <a:ln>
          <a:noFill/>
        </a:ln>
        <a:effectLst/>
      </c:spPr>
    </c:plotArea>
    <c:legend>
      <c:legendPos val="b"/>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fil-PH"/>
        </a:p>
      </c:txPr>
    </c:legend>
    <c:plotVisOnly val="1"/>
    <c:dispBlanksAs val="gap"/>
  </c:chart>
  <c:spPr>
    <a:noFill/>
    <a:ln>
      <a:noFill/>
    </a:ln>
    <a:effectLst/>
  </c:spPr>
  <c:txPr>
    <a:bodyPr/>
    <a:lstStyle/>
    <a:p>
      <a:pPr>
        <a:defRPr/>
      </a:pPr>
      <a:endParaRPr lang="fil-PH"/>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PH" sz="3200" b="1" dirty="0">
                <a:effectLst>
                  <a:outerShdw blurRad="38100" dist="38100" dir="2700000" algn="tl">
                    <a:srgbClr val="000000">
                      <a:alpha val="43137"/>
                    </a:srgbClr>
                  </a:outerShdw>
                </a:effectLst>
              </a:rPr>
              <a:t>NAT-MPS for 2 Years</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Sheet1!$B$1</c:f>
              <c:strCache>
                <c:ptCount val="1"/>
                <c:pt idx="0">
                  <c:v>2013-2014</c:v>
                </c:pt>
              </c:strCache>
            </c:strRef>
          </c:tx>
          <c:spPr>
            <a:solidFill>
              <a:schemeClr val="accent1"/>
            </a:solidFill>
            <a:ln>
              <a:noFill/>
            </a:ln>
            <a:effectLst/>
            <a:sp3d/>
          </c:spPr>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en-US" sz="1600" b="0" i="0" u="none" strike="noStrike" kern="1200" baseline="0">
                    <a:solidFill>
                      <a:schemeClr val="dk1">
                        <a:lumMod val="65000"/>
                        <a:lumOff val="35000"/>
                      </a:schemeClr>
                    </a:solidFill>
                    <a:latin typeface="+mn-lt"/>
                    <a:ea typeface="+mn-ea"/>
                    <a:cs typeface="+mn-cs"/>
                  </a:defRPr>
                </a:pPr>
                <a:endParaRPr lang="fil-PH"/>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Sheet1!$A$2:$A$6</c:f>
              <c:strCache>
                <c:ptCount val="5"/>
                <c:pt idx="0">
                  <c:v>English</c:v>
                </c:pt>
                <c:pt idx="1">
                  <c:v>Filipino</c:v>
                </c:pt>
                <c:pt idx="2">
                  <c:v>Mathematics</c:v>
                </c:pt>
                <c:pt idx="3">
                  <c:v>Science</c:v>
                </c:pt>
                <c:pt idx="4">
                  <c:v>AP</c:v>
                </c:pt>
              </c:strCache>
            </c:strRef>
          </c:cat>
          <c:val>
            <c:numRef>
              <c:f>Sheet1!$B$2:$B$6</c:f>
              <c:numCache>
                <c:formatCode>General</c:formatCode>
                <c:ptCount val="5"/>
                <c:pt idx="0">
                  <c:v>55.720000000000013</c:v>
                </c:pt>
                <c:pt idx="1">
                  <c:v>60.68</c:v>
                </c:pt>
                <c:pt idx="2">
                  <c:v>54</c:v>
                </c:pt>
                <c:pt idx="3">
                  <c:v>50.57</c:v>
                </c:pt>
                <c:pt idx="4">
                  <c:v>67.179999999999978</c:v>
                </c:pt>
              </c:numCache>
            </c:numRef>
          </c:val>
          <c:shape val="cylinder"/>
          <c:extLst xmlns:c16r2="http://schemas.microsoft.com/office/drawing/2015/06/chart">
            <c:ext xmlns:c16="http://schemas.microsoft.com/office/drawing/2014/chart" uri="{C3380CC4-5D6E-409C-BE32-E72D297353CC}">
              <c16:uniqueId val="{00000000-EC67-4B4A-A608-68BCCCFAAF83}"/>
            </c:ext>
          </c:extLst>
        </c:ser>
        <c:ser>
          <c:idx val="1"/>
          <c:order val="1"/>
          <c:tx>
            <c:strRef>
              <c:f>Sheet1!$C$1</c:f>
              <c:strCache>
                <c:ptCount val="1"/>
                <c:pt idx="0">
                  <c:v>2014-2015</c:v>
                </c:pt>
              </c:strCache>
            </c:strRef>
          </c:tx>
          <c:spPr>
            <a:solidFill>
              <a:schemeClr val="accent2"/>
            </a:solidFill>
            <a:ln>
              <a:noFill/>
            </a:ln>
            <a:effectLst/>
            <a:sp3d/>
          </c:spPr>
          <c:dLbls>
            <c:dLbl>
              <c:idx val="1"/>
              <c:layout>
                <c:manualLayout>
                  <c:x val="1.0869565217391325E-2"/>
                  <c:y val="0.12339330509453496"/>
                </c:manualLayout>
              </c:layout>
              <c:showVal val="1"/>
              <c:showCatName val="1"/>
              <c:extLst xmlns:c16r2="http://schemas.microsoft.com/office/drawing/2015/06/chart">
                <c:ext xmlns:c16="http://schemas.microsoft.com/office/drawing/2014/chart" uri="{C3380CC4-5D6E-409C-BE32-E72D297353CC}">
                  <c16:uniqueId val="{00000003-EC67-4B4A-A608-68BCCCFAAF83}"/>
                </c:ex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en-US" sz="1600" b="0" i="0" u="none" strike="noStrike" kern="1200" baseline="0">
                    <a:solidFill>
                      <a:schemeClr val="dk1">
                        <a:lumMod val="65000"/>
                        <a:lumOff val="35000"/>
                      </a:schemeClr>
                    </a:solidFill>
                    <a:latin typeface="+mn-lt"/>
                    <a:ea typeface="+mn-ea"/>
                    <a:cs typeface="+mn-cs"/>
                  </a:defRPr>
                </a:pPr>
                <a:endParaRPr lang="fil-PH"/>
              </a:p>
            </c:txPr>
            <c:showVal val="1"/>
            <c:showCatName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Sheet1!$A$2:$A$6</c:f>
              <c:strCache>
                <c:ptCount val="5"/>
                <c:pt idx="0">
                  <c:v>English</c:v>
                </c:pt>
                <c:pt idx="1">
                  <c:v>Filipino</c:v>
                </c:pt>
                <c:pt idx="2">
                  <c:v>Mathematics</c:v>
                </c:pt>
                <c:pt idx="3">
                  <c:v>Science</c:v>
                </c:pt>
                <c:pt idx="4">
                  <c:v>AP</c:v>
                </c:pt>
              </c:strCache>
            </c:strRef>
          </c:cat>
          <c:val>
            <c:numRef>
              <c:f>Sheet1!$C$2:$C$6</c:f>
              <c:numCache>
                <c:formatCode>General</c:formatCode>
                <c:ptCount val="5"/>
                <c:pt idx="0">
                  <c:v>40.550000000000004</c:v>
                </c:pt>
                <c:pt idx="1">
                  <c:v>60.230000000000011</c:v>
                </c:pt>
                <c:pt idx="2">
                  <c:v>38.9</c:v>
                </c:pt>
                <c:pt idx="3">
                  <c:v>41.84</c:v>
                </c:pt>
                <c:pt idx="4">
                  <c:v>48.43</c:v>
                </c:pt>
              </c:numCache>
            </c:numRef>
          </c:val>
          <c:shape val="cone"/>
          <c:extLst xmlns:c16r2="http://schemas.microsoft.com/office/drawing/2015/06/chart">
            <c:ext xmlns:c16="http://schemas.microsoft.com/office/drawing/2014/chart" uri="{C3380CC4-5D6E-409C-BE32-E72D297353CC}">
              <c16:uniqueId val="{00000001-EC67-4B4A-A608-68BCCCFAAF83}"/>
            </c:ext>
          </c:extLst>
        </c:ser>
        <c:dLbls/>
        <c:shape val="box"/>
        <c:axId val="99534720"/>
        <c:axId val="99536256"/>
        <c:axId val="0"/>
      </c:bar3DChart>
      <c:catAx>
        <c:axId val="995347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536256"/>
        <c:crosses val="autoZero"/>
        <c:auto val="1"/>
        <c:lblAlgn val="ctr"/>
        <c:lblOffset val="100"/>
      </c:catAx>
      <c:valAx>
        <c:axId val="995362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5347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fil-PH"/>
        </a:p>
      </c:txPr>
    </c:legend>
    <c:plotVisOnly val="1"/>
    <c:dispBlanksAs val="gap"/>
  </c:chart>
  <c:spPr>
    <a:noFill/>
    <a:ln>
      <a:noFill/>
    </a:ln>
    <a:effectLst/>
  </c:spPr>
  <c:txPr>
    <a:bodyPr/>
    <a:lstStyle/>
    <a:p>
      <a:pPr>
        <a:defRPr/>
      </a:pPr>
      <a:endParaRPr lang="fil-PH"/>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fil-PH"/>
  <c:chart>
    <c:title>
      <c:tx>
        <c:rich>
          <a:bodyPr rot="0" spcFirstLastPara="1" vertOverflow="ellipsis" vert="horz" wrap="square" anchor="ctr" anchorCtr="1"/>
          <a:lstStyle/>
          <a:p>
            <a:pPr>
              <a:defRPr lang="en-US" sz="2800" b="0" i="0" u="none" strike="noStrike" kern="1200" spc="0" baseline="0">
                <a:solidFill>
                  <a:schemeClr val="tx1">
                    <a:lumMod val="65000"/>
                    <a:lumOff val="35000"/>
                  </a:schemeClr>
                </a:solidFill>
                <a:latin typeface="+mn-lt"/>
                <a:ea typeface="+mn-ea"/>
                <a:cs typeface="+mn-cs"/>
              </a:defRPr>
            </a:pPr>
            <a:r>
              <a:rPr lang="en-PH" sz="2800" dirty="0"/>
              <a:t>Current Literacy Level </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tx>
            <c:strRef>
              <c:f>Sheet1!$B$1</c:f>
              <c:strCache>
                <c:ptCount val="1"/>
                <c:pt idx="0">
                  <c:v>English</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Frustration Level</c:v>
                </c:pt>
                <c:pt idx="1">
                  <c:v>Instructional Level</c:v>
                </c:pt>
                <c:pt idx="2">
                  <c:v>Independent Level</c:v>
                </c:pt>
              </c:strCache>
            </c:strRef>
          </c:cat>
          <c:val>
            <c:numRef>
              <c:f>Sheet1!$B$2:$B$4</c:f>
              <c:numCache>
                <c:formatCode>General</c:formatCode>
                <c:ptCount val="3"/>
                <c:pt idx="0">
                  <c:v>0</c:v>
                </c:pt>
                <c:pt idx="1">
                  <c:v>1706</c:v>
                </c:pt>
                <c:pt idx="2">
                  <c:v>1373</c:v>
                </c:pt>
              </c:numCache>
            </c:numRef>
          </c:val>
          <c:extLst xmlns:c16r2="http://schemas.microsoft.com/office/drawing/2015/06/chart">
            <c:ext xmlns:c16="http://schemas.microsoft.com/office/drawing/2014/chart" uri="{C3380CC4-5D6E-409C-BE32-E72D297353CC}">
              <c16:uniqueId val="{00000000-6C7D-4FBA-9924-94B5DD4C916F}"/>
            </c:ext>
          </c:extLst>
        </c:ser>
        <c:ser>
          <c:idx val="1"/>
          <c:order val="1"/>
          <c:tx>
            <c:strRef>
              <c:f>Sheet1!$C$1</c:f>
              <c:strCache>
                <c:ptCount val="1"/>
                <c:pt idx="0">
                  <c:v>Filipino</c:v>
                </c:pt>
              </c:strCache>
            </c:strRef>
          </c:tx>
          <c:spPr>
            <a:solidFill>
              <a:schemeClr val="accent4"/>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lang="en-US" sz="2400" b="0" i="0" u="none" strike="noStrike" kern="1200" baseline="0">
                    <a:solidFill>
                      <a:schemeClr val="tx1">
                        <a:lumMod val="75000"/>
                        <a:lumOff val="25000"/>
                      </a:schemeClr>
                    </a:solidFill>
                    <a:latin typeface="+mn-lt"/>
                    <a:ea typeface="+mn-ea"/>
                    <a:cs typeface="+mn-cs"/>
                  </a:defRPr>
                </a:pPr>
                <a:endParaRPr lang="fil-PH"/>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Frustration Level</c:v>
                </c:pt>
                <c:pt idx="1">
                  <c:v>Instructional Level</c:v>
                </c:pt>
                <c:pt idx="2">
                  <c:v>Independent Level</c:v>
                </c:pt>
              </c:strCache>
            </c:strRef>
          </c:cat>
          <c:val>
            <c:numRef>
              <c:f>Sheet1!$C$2:$C$4</c:f>
              <c:numCache>
                <c:formatCode>General</c:formatCode>
                <c:ptCount val="3"/>
                <c:pt idx="0">
                  <c:v>0</c:v>
                </c:pt>
                <c:pt idx="1">
                  <c:v>75</c:v>
                </c:pt>
                <c:pt idx="2">
                  <c:v>821</c:v>
                </c:pt>
              </c:numCache>
            </c:numRef>
          </c:val>
          <c:extLst xmlns:c16r2="http://schemas.microsoft.com/office/drawing/2015/06/chart">
            <c:ext xmlns:c16="http://schemas.microsoft.com/office/drawing/2014/chart" uri="{C3380CC4-5D6E-409C-BE32-E72D297353CC}">
              <c16:uniqueId val="{00000001-6C7D-4FBA-9924-94B5DD4C916F}"/>
            </c:ext>
          </c:extLst>
        </c:ser>
        <c:dLbls>
          <c:showVal val="1"/>
        </c:dLbls>
        <c:shape val="box"/>
        <c:axId val="99637504"/>
        <c:axId val="99643392"/>
        <c:axId val="0"/>
      </c:bar3DChart>
      <c:catAx>
        <c:axId val="996375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fil-PH"/>
          </a:p>
        </c:txPr>
        <c:crossAx val="99643392"/>
        <c:crosses val="autoZero"/>
        <c:auto val="1"/>
        <c:lblAlgn val="ctr"/>
        <c:lblOffset val="100"/>
      </c:catAx>
      <c:valAx>
        <c:axId val="996433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fil-PH"/>
          </a:p>
        </c:txPr>
        <c:crossAx val="9963750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fil-PH"/>
        </a:p>
      </c:txPr>
    </c:legend>
    <c:plotVisOnly val="1"/>
    <c:dispBlanksAs val="gap"/>
  </c:chart>
  <c:spPr>
    <a:noFill/>
    <a:ln>
      <a:noFill/>
    </a:ln>
    <a:effectLst/>
  </c:spPr>
  <c:txPr>
    <a:bodyPr/>
    <a:lstStyle/>
    <a:p>
      <a:pPr>
        <a:defRPr/>
      </a:pPr>
      <a:endParaRPr lang="fil-PH"/>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5-10-21T18:23:18.725" idx="1">
    <p:pos x="5299" y="2419"/>
    <p:text>"A whole school report card which includes school accomplishment of other stakeholders" is unclear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l-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E0026-DAE1-4AE6-9646-28BE227DD80D}" type="datetimeFigureOut">
              <a:rPr lang="fil-PH" smtClean="0"/>
              <a:pPr/>
              <a:t>7/5/2017</a:t>
            </a:fld>
            <a:endParaRPr lang="fil-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l-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l-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455FC4-FCF0-4C2C-BAAB-81DE7D492E79}" type="slidenum">
              <a:rPr lang="fil-PH" smtClean="0"/>
              <a:pPr/>
              <a:t>‹#›</a:t>
            </a:fld>
            <a:endParaRPr lang="fil-PH"/>
          </a:p>
        </p:txBody>
      </p:sp>
    </p:spTree>
    <p:extLst>
      <p:ext uri="{BB962C8B-B14F-4D97-AF65-F5344CB8AC3E}">
        <p14:creationId xmlns:p14="http://schemas.microsoft.com/office/powerpoint/2010/main" xmlns="" val="350960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16169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10</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85905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11</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74105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12</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10140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Shape 9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0" name="Shape 9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a:solidFill>
                <a:schemeClr val="dk1"/>
              </a:solidFill>
              <a:latin typeface="Calibri"/>
              <a:ea typeface="Calibri"/>
              <a:cs typeface="Calibri"/>
              <a:sym typeface="Calibri"/>
            </a:endParaRPr>
          </a:p>
        </p:txBody>
      </p:sp>
      <p:sp>
        <p:nvSpPr>
          <p:cNvPr id="2" name="Notes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xmlns="" val="7448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14</a:t>
            </a:fld>
            <a:endParaRPr lang="fil-PH"/>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755690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15</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33968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19027" indent="-276549" eaLnBrk="0" hangingPunct="0">
              <a:defRPr>
                <a:solidFill>
                  <a:schemeClr val="tx1"/>
                </a:solidFill>
                <a:latin typeface="Arial" charset="0"/>
                <a:ea typeface="Arial" charset="0"/>
                <a:cs typeface="Arial" charset="0"/>
              </a:defRPr>
            </a:lvl2pPr>
            <a:lvl3pPr marL="1106195" indent="-221239" eaLnBrk="0" hangingPunct="0">
              <a:defRPr>
                <a:solidFill>
                  <a:schemeClr val="tx1"/>
                </a:solidFill>
                <a:latin typeface="Arial" charset="0"/>
                <a:ea typeface="Arial" charset="0"/>
                <a:cs typeface="Arial" charset="0"/>
              </a:defRPr>
            </a:lvl3pPr>
            <a:lvl4pPr marL="1548674" indent="-221239" eaLnBrk="0" hangingPunct="0">
              <a:defRPr>
                <a:solidFill>
                  <a:schemeClr val="tx1"/>
                </a:solidFill>
                <a:latin typeface="Arial" charset="0"/>
                <a:ea typeface="Arial" charset="0"/>
                <a:cs typeface="Arial" charset="0"/>
              </a:defRPr>
            </a:lvl4pPr>
            <a:lvl5pPr marL="1991152" indent="-221239" eaLnBrk="0" hangingPunct="0">
              <a:defRPr>
                <a:solidFill>
                  <a:schemeClr val="tx1"/>
                </a:solidFill>
                <a:latin typeface="Arial" charset="0"/>
                <a:ea typeface="Arial" charset="0"/>
                <a:cs typeface="Arial" charset="0"/>
              </a:defRPr>
            </a:lvl5pPr>
            <a:lvl6pPr marL="2433630" indent="-221239" eaLnBrk="0" fontAlgn="base" hangingPunct="0">
              <a:spcBef>
                <a:spcPct val="0"/>
              </a:spcBef>
              <a:spcAft>
                <a:spcPct val="0"/>
              </a:spcAft>
              <a:defRPr>
                <a:solidFill>
                  <a:schemeClr val="tx1"/>
                </a:solidFill>
                <a:latin typeface="Arial" charset="0"/>
                <a:ea typeface="Arial" charset="0"/>
                <a:cs typeface="Arial" charset="0"/>
              </a:defRPr>
            </a:lvl6pPr>
            <a:lvl7pPr marL="2876108" indent="-221239" eaLnBrk="0" fontAlgn="base" hangingPunct="0">
              <a:spcBef>
                <a:spcPct val="0"/>
              </a:spcBef>
              <a:spcAft>
                <a:spcPct val="0"/>
              </a:spcAft>
              <a:defRPr>
                <a:solidFill>
                  <a:schemeClr val="tx1"/>
                </a:solidFill>
                <a:latin typeface="Arial" charset="0"/>
                <a:ea typeface="Arial" charset="0"/>
                <a:cs typeface="Arial" charset="0"/>
              </a:defRPr>
            </a:lvl7pPr>
            <a:lvl8pPr marL="3318586" indent="-221239" eaLnBrk="0" fontAlgn="base" hangingPunct="0">
              <a:spcBef>
                <a:spcPct val="0"/>
              </a:spcBef>
              <a:spcAft>
                <a:spcPct val="0"/>
              </a:spcAft>
              <a:defRPr>
                <a:solidFill>
                  <a:schemeClr val="tx1"/>
                </a:solidFill>
                <a:latin typeface="Arial" charset="0"/>
                <a:ea typeface="Arial" charset="0"/>
                <a:cs typeface="Arial" charset="0"/>
              </a:defRPr>
            </a:lvl8pPr>
            <a:lvl9pPr marL="3761064" indent="-22123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F646B7E-32D2-D442-B856-9DB94AC79137}" type="slidenum">
              <a:rPr lang="en-AU">
                <a:latin typeface="Calibri" charset="0"/>
              </a:rPr>
              <a:pPr eaLnBrk="1" hangingPunct="1"/>
              <a:t>16</a:t>
            </a:fld>
            <a:endParaRPr lang="en-AU">
              <a:latin typeface="Calibri"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149928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40"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564F7B8-AF8C-E34F-8774-F45F2F94F4C3}" type="slidenum">
              <a:rPr lang="en-AU">
                <a:latin typeface="Calibri" charset="0"/>
              </a:rPr>
              <a:pPr/>
              <a:t>17</a:t>
            </a:fld>
            <a:endParaRPr lang="en-AU">
              <a:latin typeface="Calibri"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209947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18</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715017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19</a:t>
            </a:fld>
            <a:endParaRPr lang="fil-PH"/>
          </a:p>
        </p:txBody>
      </p:sp>
    </p:spTree>
    <p:extLst>
      <p:ext uri="{BB962C8B-B14F-4D97-AF65-F5344CB8AC3E}">
        <p14:creationId xmlns:p14="http://schemas.microsoft.com/office/powerpoint/2010/main" xmlns="" val="107424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3EDCDCF-8E73-41AC-A10B-3510B57E096D}" type="slidenum">
              <a:rPr lang="en-US" smtClean="0"/>
              <a:pPr/>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279655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46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19027" indent="-276549" eaLnBrk="0" hangingPunct="0">
              <a:defRPr>
                <a:solidFill>
                  <a:schemeClr val="tx1"/>
                </a:solidFill>
                <a:latin typeface="Arial" charset="0"/>
                <a:ea typeface="Arial" charset="0"/>
                <a:cs typeface="Arial" charset="0"/>
              </a:defRPr>
            </a:lvl2pPr>
            <a:lvl3pPr marL="1106195" indent="-221239" eaLnBrk="0" hangingPunct="0">
              <a:defRPr>
                <a:solidFill>
                  <a:schemeClr val="tx1"/>
                </a:solidFill>
                <a:latin typeface="Arial" charset="0"/>
                <a:ea typeface="Arial" charset="0"/>
                <a:cs typeface="Arial" charset="0"/>
              </a:defRPr>
            </a:lvl3pPr>
            <a:lvl4pPr marL="1548674" indent="-221239" eaLnBrk="0" hangingPunct="0">
              <a:defRPr>
                <a:solidFill>
                  <a:schemeClr val="tx1"/>
                </a:solidFill>
                <a:latin typeface="Arial" charset="0"/>
                <a:ea typeface="Arial" charset="0"/>
                <a:cs typeface="Arial" charset="0"/>
              </a:defRPr>
            </a:lvl4pPr>
            <a:lvl5pPr marL="1991152" indent="-221239" eaLnBrk="0" hangingPunct="0">
              <a:defRPr>
                <a:solidFill>
                  <a:schemeClr val="tx1"/>
                </a:solidFill>
                <a:latin typeface="Arial" charset="0"/>
                <a:ea typeface="Arial" charset="0"/>
                <a:cs typeface="Arial" charset="0"/>
              </a:defRPr>
            </a:lvl5pPr>
            <a:lvl6pPr marL="2433630" indent="-221239" eaLnBrk="0" fontAlgn="base" hangingPunct="0">
              <a:spcBef>
                <a:spcPct val="0"/>
              </a:spcBef>
              <a:spcAft>
                <a:spcPct val="0"/>
              </a:spcAft>
              <a:defRPr>
                <a:solidFill>
                  <a:schemeClr val="tx1"/>
                </a:solidFill>
                <a:latin typeface="Arial" charset="0"/>
                <a:ea typeface="Arial" charset="0"/>
                <a:cs typeface="Arial" charset="0"/>
              </a:defRPr>
            </a:lvl6pPr>
            <a:lvl7pPr marL="2876108" indent="-221239" eaLnBrk="0" fontAlgn="base" hangingPunct="0">
              <a:spcBef>
                <a:spcPct val="0"/>
              </a:spcBef>
              <a:spcAft>
                <a:spcPct val="0"/>
              </a:spcAft>
              <a:defRPr>
                <a:solidFill>
                  <a:schemeClr val="tx1"/>
                </a:solidFill>
                <a:latin typeface="Arial" charset="0"/>
                <a:ea typeface="Arial" charset="0"/>
                <a:cs typeface="Arial" charset="0"/>
              </a:defRPr>
            </a:lvl7pPr>
            <a:lvl8pPr marL="3318586" indent="-221239" eaLnBrk="0" fontAlgn="base" hangingPunct="0">
              <a:spcBef>
                <a:spcPct val="0"/>
              </a:spcBef>
              <a:spcAft>
                <a:spcPct val="0"/>
              </a:spcAft>
              <a:defRPr>
                <a:solidFill>
                  <a:schemeClr val="tx1"/>
                </a:solidFill>
                <a:latin typeface="Arial" charset="0"/>
                <a:ea typeface="Arial" charset="0"/>
                <a:cs typeface="Arial" charset="0"/>
              </a:defRPr>
            </a:lvl8pPr>
            <a:lvl9pPr marL="3761064" indent="-221239"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74785B1-7175-F94F-8CD5-6B3502C29B75}" type="slidenum">
              <a:rPr lang="en-AU">
                <a:latin typeface="Calibri" charset="0"/>
              </a:rPr>
              <a:pPr eaLnBrk="1" hangingPunct="1"/>
              <a:t>20</a:t>
            </a:fld>
            <a:endParaRPr lang="en-AU">
              <a:latin typeface="Calibri"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4103808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21</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40486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22</a:t>
            </a:fld>
            <a:endParaRPr lang="fil-PH"/>
          </a:p>
        </p:txBody>
      </p:sp>
    </p:spTree>
    <p:extLst>
      <p:ext uri="{BB962C8B-B14F-4D97-AF65-F5344CB8AC3E}">
        <p14:creationId xmlns:p14="http://schemas.microsoft.com/office/powerpoint/2010/main" xmlns="" val="145932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23</a:t>
            </a:fld>
            <a:endParaRPr lang="fil-PH"/>
          </a:p>
        </p:txBody>
      </p:sp>
    </p:spTree>
    <p:extLst>
      <p:ext uri="{BB962C8B-B14F-4D97-AF65-F5344CB8AC3E}">
        <p14:creationId xmlns:p14="http://schemas.microsoft.com/office/powerpoint/2010/main" xmlns="" val="178792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24</a:t>
            </a:fld>
            <a:endParaRPr lang="fil-PH"/>
          </a:p>
        </p:txBody>
      </p:sp>
    </p:spTree>
    <p:extLst>
      <p:ext uri="{BB962C8B-B14F-4D97-AF65-F5344CB8AC3E}">
        <p14:creationId xmlns:p14="http://schemas.microsoft.com/office/powerpoint/2010/main" xmlns="" val="26784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25</a:t>
            </a:fld>
            <a:endParaRPr lang="fil-PH"/>
          </a:p>
        </p:txBody>
      </p:sp>
    </p:spTree>
    <p:extLst>
      <p:ext uri="{BB962C8B-B14F-4D97-AF65-F5344CB8AC3E}">
        <p14:creationId xmlns:p14="http://schemas.microsoft.com/office/powerpoint/2010/main" xmlns="" val="183081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26</a:t>
            </a:fld>
            <a:endParaRPr lang="fil-PH"/>
          </a:p>
        </p:txBody>
      </p:sp>
    </p:spTree>
    <p:extLst>
      <p:ext uri="{BB962C8B-B14F-4D97-AF65-F5344CB8AC3E}">
        <p14:creationId xmlns:p14="http://schemas.microsoft.com/office/powerpoint/2010/main" xmlns="" val="2213289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27</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91358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28</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7273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29</a:t>
            </a:fld>
            <a:endParaRPr lang="fil-PH"/>
          </a:p>
        </p:txBody>
      </p:sp>
    </p:spTree>
    <p:extLst>
      <p:ext uri="{BB962C8B-B14F-4D97-AF65-F5344CB8AC3E}">
        <p14:creationId xmlns:p14="http://schemas.microsoft.com/office/powerpoint/2010/main" xmlns="" val="123083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4F49F5-FA4E-42DE-8190-C5884636C7A0}" type="slidenum">
              <a:rPr lang="en-PH" smtClean="0"/>
              <a:pPr/>
              <a:t>3</a:t>
            </a:fld>
            <a:endParaRPr lang="en-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398868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30</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724900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42950" indent="-285750">
              <a:defRPr sz="1200">
                <a:solidFill>
                  <a:schemeClr val="tx1"/>
                </a:solidFill>
                <a:latin typeface="Calibri" pitchFamily="34" charset="0"/>
                <a:ea typeface="ＭＳ Ｐゴシック" pitchFamily="34" charset="-128"/>
              </a:defRPr>
            </a:lvl2pPr>
            <a:lvl3pPr marL="1143000" indent="-228600">
              <a:defRPr sz="1200">
                <a:solidFill>
                  <a:schemeClr val="tx1"/>
                </a:solidFill>
                <a:latin typeface="Calibri" pitchFamily="34" charset="0"/>
                <a:ea typeface="ＭＳ Ｐゴシック" pitchFamily="34" charset="-128"/>
              </a:defRPr>
            </a:lvl3pPr>
            <a:lvl4pPr marL="1600200" indent="-228600">
              <a:defRPr sz="1200">
                <a:solidFill>
                  <a:schemeClr val="tx1"/>
                </a:solidFill>
                <a:latin typeface="Calibri" pitchFamily="34" charset="0"/>
                <a:ea typeface="ＭＳ Ｐゴシック" pitchFamily="34" charset="-128"/>
              </a:defRPr>
            </a:lvl4pPr>
            <a:lvl5pPr marL="2057400" indent="-228600">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879AF7CA-359F-42BB-9763-A83464380525}" type="slidenum">
              <a:rPr lang="fil-PH" altLang="en-US">
                <a:solidFill>
                  <a:prstClr val="black"/>
                </a:solidFill>
              </a:rPr>
              <a:pPr/>
              <a:t>31</a:t>
            </a:fld>
            <a:endParaRPr lang="fil-PH" altLang="en-US">
              <a:solidFill>
                <a:prstClr val="black"/>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886287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32</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45137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6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42950" indent="-285750">
              <a:defRPr sz="1200">
                <a:solidFill>
                  <a:schemeClr val="tx1"/>
                </a:solidFill>
                <a:latin typeface="Calibri" pitchFamily="34" charset="0"/>
                <a:ea typeface="ＭＳ Ｐゴシック" pitchFamily="34" charset="-128"/>
              </a:defRPr>
            </a:lvl2pPr>
            <a:lvl3pPr marL="1143000" indent="-228600">
              <a:defRPr sz="1200">
                <a:solidFill>
                  <a:schemeClr val="tx1"/>
                </a:solidFill>
                <a:latin typeface="Calibri" pitchFamily="34" charset="0"/>
                <a:ea typeface="ＭＳ Ｐゴシック" pitchFamily="34" charset="-128"/>
              </a:defRPr>
            </a:lvl3pPr>
            <a:lvl4pPr marL="1600200" indent="-228600">
              <a:defRPr sz="1200">
                <a:solidFill>
                  <a:schemeClr val="tx1"/>
                </a:solidFill>
                <a:latin typeface="Calibri" pitchFamily="34" charset="0"/>
                <a:ea typeface="ＭＳ Ｐゴシック" pitchFamily="34" charset="-128"/>
              </a:defRPr>
            </a:lvl4pPr>
            <a:lvl5pPr marL="2057400" indent="-228600">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879AF7CA-359F-42BB-9763-A83464380525}" type="slidenum">
              <a:rPr lang="fil-PH" altLang="en-US">
                <a:solidFill>
                  <a:prstClr val="black"/>
                </a:solidFill>
              </a:rPr>
              <a:pPr/>
              <a:t>33</a:t>
            </a:fld>
            <a:endParaRPr lang="fil-PH" altLang="en-US">
              <a:solidFill>
                <a:prstClr val="black"/>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xmlns="" val="920251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34</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224014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35</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382948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36</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341615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Talking points:</a:t>
            </a:r>
            <a:endParaRPr lang="en-US" dirty="0" smtClean="0"/>
          </a:p>
          <a:p>
            <a:r>
              <a:rPr lang="en-US" dirty="0" smtClean="0"/>
              <a:t>The Advanced</a:t>
            </a:r>
            <a:r>
              <a:rPr lang="en-US" baseline="0" dirty="0" smtClean="0"/>
              <a:t> SRC Templates come in 3 kinds:</a:t>
            </a:r>
          </a:p>
          <a:p>
            <a:endParaRPr lang="en-US" baseline="0" dirty="0" smtClean="0"/>
          </a:p>
          <a:p>
            <a:pPr marL="228600" indent="-228600">
              <a:buAutoNum type="arabicPeriod"/>
            </a:pPr>
            <a:r>
              <a:rPr lang="en-US" baseline="0" dirty="0" smtClean="0"/>
              <a:t>Booklet</a:t>
            </a:r>
          </a:p>
          <a:p>
            <a:pPr marL="228600" indent="-228600">
              <a:buAutoNum type="arabicPeriod"/>
            </a:pPr>
            <a:r>
              <a:rPr lang="en-US" baseline="0" dirty="0" smtClean="0"/>
              <a:t>Brochure</a:t>
            </a:r>
          </a:p>
          <a:p>
            <a:pPr marL="228600" indent="-228600">
              <a:buAutoNum type="arabicPeriod"/>
            </a:pPr>
            <a:r>
              <a:rPr lang="en-US" baseline="0" dirty="0" smtClean="0"/>
              <a:t>Poster</a:t>
            </a:r>
          </a:p>
          <a:p>
            <a:pPr marL="228600" indent="-228600">
              <a:buAutoNum type="arabicPeriod"/>
            </a:pPr>
            <a:endParaRPr lang="en-US" baseline="0" dirty="0" smtClean="0"/>
          </a:p>
          <a:p>
            <a:pPr marL="228600" indent="-228600">
              <a:buNone/>
            </a:pPr>
            <a:r>
              <a:rPr lang="en-US" baseline="0" dirty="0" smtClean="0"/>
              <a:t>We will provide the schools with the icons if they opt to use the advanced template. This, however, is not intended to limit the schools’ ability to</a:t>
            </a:r>
          </a:p>
          <a:p>
            <a:pPr marL="228600" indent="-228600">
              <a:buNone/>
            </a:pPr>
            <a:r>
              <a:rPr lang="en-US" baseline="0" dirty="0" smtClean="0"/>
              <a:t>create their own SRC. This is merely a guide/sample. With the help of the icons, they may come up with their own layout/style that best reflects</a:t>
            </a:r>
          </a:p>
          <a:p>
            <a:pPr marL="228600" indent="-228600">
              <a:buNone/>
            </a:pPr>
            <a:r>
              <a:rPr lang="en-US" baseline="0" dirty="0" smtClean="0"/>
              <a:t>their school.</a:t>
            </a:r>
            <a:endParaRPr lang="en-US" dirty="0"/>
          </a:p>
        </p:txBody>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37</a:t>
            </a:fld>
            <a:endParaRPr lang="fil-PH">
              <a:solidFill>
                <a:prstClr val="black"/>
              </a:solidFill>
            </a:endParaRPr>
          </a:p>
        </p:txBody>
      </p:sp>
    </p:spTree>
    <p:extLst>
      <p:ext uri="{BB962C8B-B14F-4D97-AF65-F5344CB8AC3E}">
        <p14:creationId xmlns:p14="http://schemas.microsoft.com/office/powerpoint/2010/main" xmlns="" val="76749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solidFill>
                  <a:prstClr val="black"/>
                </a:solidFill>
              </a:rPr>
              <a:pPr/>
              <a:t>38</a:t>
            </a:fld>
            <a:endParaRPr lang="fil-PH">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074259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39</a:t>
            </a:fld>
            <a:endParaRPr lang="fil-PH"/>
          </a:p>
        </p:txBody>
      </p:sp>
    </p:spTree>
    <p:extLst>
      <p:ext uri="{BB962C8B-B14F-4D97-AF65-F5344CB8AC3E}">
        <p14:creationId xmlns:p14="http://schemas.microsoft.com/office/powerpoint/2010/main" xmlns="" val="289567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4</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974038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1455FC4-FCF0-4C2C-BAAB-81DE7D492E79}" type="slidenum">
              <a:rPr lang="fil-PH" smtClean="0"/>
              <a:pPr/>
              <a:t>40</a:t>
            </a:fld>
            <a:endParaRPr lang="fil-PH"/>
          </a:p>
        </p:txBody>
      </p:sp>
    </p:spTree>
    <p:extLst>
      <p:ext uri="{BB962C8B-B14F-4D97-AF65-F5344CB8AC3E}">
        <p14:creationId xmlns:p14="http://schemas.microsoft.com/office/powerpoint/2010/main" xmlns="" val="3319441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41</a:t>
            </a:fld>
            <a:endParaRPr lang="fil-PH"/>
          </a:p>
        </p:txBody>
      </p:sp>
    </p:spTree>
    <p:extLst>
      <p:ext uri="{BB962C8B-B14F-4D97-AF65-F5344CB8AC3E}">
        <p14:creationId xmlns:p14="http://schemas.microsoft.com/office/powerpoint/2010/main" xmlns="" val="535805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42</a:t>
            </a:fld>
            <a:endParaRPr lang="fil-PH"/>
          </a:p>
        </p:txBody>
      </p:sp>
    </p:spTree>
    <p:extLst>
      <p:ext uri="{BB962C8B-B14F-4D97-AF65-F5344CB8AC3E}">
        <p14:creationId xmlns:p14="http://schemas.microsoft.com/office/powerpoint/2010/main" xmlns="" val="1000700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43</a:t>
            </a:fld>
            <a:endParaRPr lang="fil-PH"/>
          </a:p>
        </p:txBody>
      </p:sp>
    </p:spTree>
    <p:extLst>
      <p:ext uri="{BB962C8B-B14F-4D97-AF65-F5344CB8AC3E}">
        <p14:creationId xmlns:p14="http://schemas.microsoft.com/office/powerpoint/2010/main" xmlns="" val="4188639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44</a:t>
            </a:fld>
            <a:endParaRPr lang="fil-PH"/>
          </a:p>
        </p:txBody>
      </p:sp>
    </p:spTree>
    <p:extLst>
      <p:ext uri="{BB962C8B-B14F-4D97-AF65-F5344CB8AC3E}">
        <p14:creationId xmlns:p14="http://schemas.microsoft.com/office/powerpoint/2010/main" xmlns="" val="1793490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45</a:t>
            </a:fld>
            <a:endParaRPr lang="fil-PH"/>
          </a:p>
        </p:txBody>
      </p:sp>
    </p:spTree>
    <p:extLst>
      <p:ext uri="{BB962C8B-B14F-4D97-AF65-F5344CB8AC3E}">
        <p14:creationId xmlns:p14="http://schemas.microsoft.com/office/powerpoint/2010/main" xmlns="" val="4259776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46</a:t>
            </a:fld>
            <a:endParaRPr lang="fil-PH"/>
          </a:p>
        </p:txBody>
      </p:sp>
    </p:spTree>
    <p:extLst>
      <p:ext uri="{BB962C8B-B14F-4D97-AF65-F5344CB8AC3E}">
        <p14:creationId xmlns:p14="http://schemas.microsoft.com/office/powerpoint/2010/main" xmlns="" val="1078246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47</a:t>
            </a:fld>
            <a:endParaRPr lang="fil-PH"/>
          </a:p>
        </p:txBody>
      </p:sp>
    </p:spTree>
    <p:extLst>
      <p:ext uri="{BB962C8B-B14F-4D97-AF65-F5344CB8AC3E}">
        <p14:creationId xmlns:p14="http://schemas.microsoft.com/office/powerpoint/2010/main" xmlns="" val="1846618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48</a:t>
            </a:fld>
            <a:endParaRPr lang="fil-PH"/>
          </a:p>
        </p:txBody>
      </p:sp>
    </p:spTree>
    <p:extLst>
      <p:ext uri="{BB962C8B-B14F-4D97-AF65-F5344CB8AC3E}">
        <p14:creationId xmlns:p14="http://schemas.microsoft.com/office/powerpoint/2010/main" xmlns="" val="261975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49</a:t>
            </a:fld>
            <a:endParaRPr lang="fil-PH"/>
          </a:p>
        </p:txBody>
      </p:sp>
    </p:spTree>
    <p:extLst>
      <p:ext uri="{BB962C8B-B14F-4D97-AF65-F5344CB8AC3E}">
        <p14:creationId xmlns:p14="http://schemas.microsoft.com/office/powerpoint/2010/main" xmlns="" val="378141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5</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641764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50</a:t>
            </a:fld>
            <a:endParaRPr lang="fil-PH"/>
          </a:p>
        </p:txBody>
      </p:sp>
    </p:spTree>
    <p:extLst>
      <p:ext uri="{BB962C8B-B14F-4D97-AF65-F5344CB8AC3E}">
        <p14:creationId xmlns:p14="http://schemas.microsoft.com/office/powerpoint/2010/main" xmlns="" val="1635113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51</a:t>
            </a:fld>
            <a:endParaRPr lang="fil-PH"/>
          </a:p>
        </p:txBody>
      </p:sp>
    </p:spTree>
    <p:extLst>
      <p:ext uri="{BB962C8B-B14F-4D97-AF65-F5344CB8AC3E}">
        <p14:creationId xmlns:p14="http://schemas.microsoft.com/office/powerpoint/2010/main" xmlns="" val="1457452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61455FC4-FCF0-4C2C-BAAB-81DE7D492E79}" type="slidenum">
              <a:rPr lang="fil-PH" smtClean="0"/>
              <a:pPr/>
              <a:t>52</a:t>
            </a:fld>
            <a:endParaRPr lang="fil-PH"/>
          </a:p>
        </p:txBody>
      </p:sp>
    </p:spTree>
    <p:extLst>
      <p:ext uri="{BB962C8B-B14F-4D97-AF65-F5344CB8AC3E}">
        <p14:creationId xmlns:p14="http://schemas.microsoft.com/office/powerpoint/2010/main" xmlns="" val="20680673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455FC4-FCF0-4C2C-BAAB-81DE7D492E79}" type="slidenum">
              <a:rPr lang="fil-PH" smtClean="0"/>
              <a:pPr/>
              <a:t>53</a:t>
            </a:fld>
            <a:endParaRPr lang="fil-PH"/>
          </a:p>
        </p:txBody>
      </p:sp>
    </p:spTree>
    <p:extLst>
      <p:ext uri="{BB962C8B-B14F-4D97-AF65-F5344CB8AC3E}">
        <p14:creationId xmlns:p14="http://schemas.microsoft.com/office/powerpoint/2010/main" xmlns="" val="397956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6</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22041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7</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45195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8</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95867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455FC4-FCF0-4C2C-BAAB-81DE7D492E79}" type="slidenum">
              <a:rPr lang="fil-PH" smtClean="0"/>
              <a:pPr/>
              <a:t>9</a:t>
            </a:fld>
            <a:endParaRPr lang="fil-PH"/>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1482859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733800"/>
            <a:ext cx="7772400" cy="914400"/>
          </a:xfrm>
        </p:spPr>
        <p:txBody>
          <a:bodyPr/>
          <a:lstStyle>
            <a:lvl1pPr>
              <a:defRPr>
                <a:solidFill>
                  <a:schemeClr val="bg1"/>
                </a:solidFill>
              </a:defRPr>
            </a:lvl1pPr>
          </a:lstStyle>
          <a:p>
            <a:r>
              <a:rPr lang="en-US" dirty="0" smtClean="0"/>
              <a:t>Presentation Title</a:t>
            </a:r>
            <a:endParaRPr lang="fil-PH" dirty="0"/>
          </a:p>
        </p:txBody>
      </p:sp>
      <p:sp>
        <p:nvSpPr>
          <p:cNvPr id="3" name="Subtitle 2"/>
          <p:cNvSpPr>
            <a:spLocks noGrp="1"/>
          </p:cNvSpPr>
          <p:nvPr>
            <p:ph type="subTitle" idx="1" hasCustomPrompt="1"/>
          </p:nvPr>
        </p:nvSpPr>
        <p:spPr>
          <a:xfrm>
            <a:off x="1371600" y="4648200"/>
            <a:ext cx="6400800" cy="914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fil-PH" dirty="0"/>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3414525" y="1143000"/>
            <a:ext cx="2286000" cy="2286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fil-P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2" descr="E:\Abigail Godoy\DepEd Style Guide\DepEd Seal_small.png"/>
          <p:cNvPicPr>
            <a:picLocks noChangeAspect="1" noChangeArrowheads="1"/>
          </p:cNvPicPr>
          <p:nvPr userDrawn="1"/>
        </p:nvPicPr>
        <p:blipFill>
          <a:blip r:embed="rId2" cstate="print"/>
          <a:srcRect/>
          <a:stretch>
            <a:fillRect/>
          </a:stretch>
        </p:blipFill>
        <p:spPr bwMode="auto">
          <a:xfrm>
            <a:off x="762000" y="609600"/>
            <a:ext cx="2286000" cy="2286000"/>
          </a:xfrm>
          <a:prstGeom prst="rect">
            <a:avLst/>
          </a:prstGeom>
          <a:noFill/>
        </p:spPr>
      </p:pic>
      <p:sp>
        <p:nvSpPr>
          <p:cNvPr id="8"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9"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0"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3" name="Rectangle 12"/>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3" name="Text Placeholder 2"/>
          <p:cNvSpPr>
            <a:spLocks noGrp="1"/>
          </p:cNvSpPr>
          <p:nvPr>
            <p:ph type="body" idx="1"/>
          </p:nvPr>
        </p:nvSpPr>
        <p:spPr>
          <a:xfrm>
            <a:off x="457200" y="1295400"/>
            <a:ext cx="4040188"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5" name="Text Placeholder 4"/>
          <p:cNvSpPr>
            <a:spLocks noGrp="1"/>
          </p:cNvSpPr>
          <p:nvPr>
            <p:ph type="body" sz="quarter" idx="3"/>
          </p:nvPr>
        </p:nvSpPr>
        <p:spPr>
          <a:xfrm>
            <a:off x="4645025" y="1295400"/>
            <a:ext cx="4041775" cy="685800"/>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11"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12" name="Slide Number Placeholder 5"/>
          <p:cNvSpPr>
            <a:spLocks noGrp="1"/>
          </p:cNvSpPr>
          <p:nvPr>
            <p:ph type="sldNum" sz="quarter" idx="11"/>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5" name="Rectangle 14"/>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smtClean="0"/>
              <a:t>Slide Title</a:t>
            </a:r>
            <a:endParaRPr lang="fil-PH" dirty="0"/>
          </a:p>
        </p:txBody>
      </p:sp>
      <p:sp>
        <p:nvSpPr>
          <p:cNvPr id="7"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8"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1" name="Rectangle 10"/>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Rectangle 8"/>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en-US" smtClean="0"/>
              <a:t>Click to edit Master title style</a:t>
            </a:r>
            <a:endParaRPr lang="fil-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smtClean="0"/>
              <a:t>Click to edit Master title style</a:t>
            </a:r>
            <a:endParaRPr lang="fil-PH"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l-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9"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12" name="Rectangle 11"/>
          <p:cNvSpPr/>
          <p:nvPr userDrawn="1"/>
        </p:nvSpPr>
        <p:spPr>
          <a:xfrm>
            <a:off x="3124200" y="6553200"/>
            <a:ext cx="2895600" cy="304801"/>
          </a:xfrm>
          <a:prstGeom prst="rect">
            <a:avLst/>
          </a:prstGeom>
        </p:spPr>
        <p:txBody>
          <a:bodyPr wrap="square" anchor="ctr" anchorCtr="0">
            <a:normAutofit/>
          </a:bodyPr>
          <a:lstStyle/>
          <a:p>
            <a:pPr algn="ctr"/>
            <a:r>
              <a:rPr lang="fil-PH" sz="1200" dirty="0" smtClean="0">
                <a:solidFill>
                  <a:schemeClr val="bg1"/>
                </a:solidFill>
                <a:latin typeface="+mj-lt"/>
              </a:rPr>
              <a:t>DEPARTMENT OF EDUCATION</a:t>
            </a:r>
            <a:endParaRPr lang="fil-PH" sz="1200" dirty="0">
              <a:solidFill>
                <a:schemeClr val="bg1"/>
              </a:solidFill>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553200"/>
            <a:ext cx="91440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l-PH">
              <a:solidFill>
                <a:prstClr val="white"/>
              </a:solidFill>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fil-PH"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dirty="0"/>
          </a:p>
        </p:txBody>
      </p:sp>
      <p:sp>
        <p:nvSpPr>
          <p:cNvPr id="4" name="Date Placeholder 3"/>
          <p:cNvSpPr>
            <a:spLocks noGrp="1"/>
          </p:cNvSpPr>
          <p:nvPr>
            <p:ph type="dt" sz="half" idx="2"/>
          </p:nvPr>
        </p:nvSpPr>
        <p:spPr>
          <a:xfrm>
            <a:off x="76200" y="6553200"/>
            <a:ext cx="2133600" cy="304800"/>
          </a:xfrm>
          <a:prstGeom prst="rect">
            <a:avLst/>
          </a:prstGeom>
        </p:spPr>
        <p:txBody>
          <a:bodyPr vert="horz" lIns="91440" tIns="45720" rIns="91440" bIns="45720" rtlCol="0" anchor="ctr"/>
          <a:lstStyle>
            <a:lvl1pPr algn="l">
              <a:defRPr sz="1200" baseline="0">
                <a:solidFill>
                  <a:schemeClr val="bg1"/>
                </a:solidFill>
                <a:latin typeface="Bookman Old Style" pitchFamily="18" charset="0"/>
              </a:defRPr>
            </a:lvl1pPr>
          </a:lstStyle>
          <a:p>
            <a:endParaRPr lang="fil-PH" dirty="0"/>
          </a:p>
        </p:txBody>
      </p:sp>
      <p:sp>
        <p:nvSpPr>
          <p:cNvPr id="6" name="Slide Number Placeholder 5"/>
          <p:cNvSpPr>
            <a:spLocks noGrp="1"/>
          </p:cNvSpPr>
          <p:nvPr>
            <p:ph type="sldNum" sz="quarter" idx="4"/>
          </p:nvPr>
        </p:nvSpPr>
        <p:spPr>
          <a:xfrm>
            <a:off x="6934200" y="6553200"/>
            <a:ext cx="2133600" cy="304800"/>
          </a:xfrm>
          <a:prstGeom prst="rect">
            <a:avLst/>
          </a:prstGeom>
        </p:spPr>
        <p:txBody>
          <a:bodyPr vert="horz" lIns="91440" tIns="45720" rIns="91440" bIns="45720" rtlCol="0" anchor="ctr"/>
          <a:lstStyle>
            <a:lvl1pPr algn="r">
              <a:defRPr sz="1200" baseline="0">
                <a:solidFill>
                  <a:schemeClr val="bg1"/>
                </a:solidFill>
                <a:latin typeface="Bookman Old Style" pitchFamily="18" charset="0"/>
              </a:defRPr>
            </a:lvl1pPr>
          </a:lstStyle>
          <a:p>
            <a:fld id="{40CEB23D-5D9C-424D-A4B8-74E3F10BC318}" type="slidenum">
              <a:rPr lang="fil-PH" smtClean="0"/>
              <a:pPr/>
              <a:t>‹#›</a:t>
            </a:fld>
            <a:endParaRPr lang="fil-PH" dirty="0"/>
          </a:p>
        </p:txBody>
      </p:sp>
      <p:sp>
        <p:nvSpPr>
          <p:cNvPr id="9" name="Footer Placeholder 4"/>
          <p:cNvSpPr>
            <a:spLocks noGrp="1"/>
          </p:cNvSpPr>
          <p:nvPr>
            <p:ph type="ftr" sz="quarter" idx="3"/>
          </p:nvPr>
        </p:nvSpPr>
        <p:spPr>
          <a:xfrm>
            <a:off x="3124200" y="6553199"/>
            <a:ext cx="2895600" cy="304801"/>
          </a:xfrm>
          <a:prstGeom prst="rect">
            <a:avLst/>
          </a:prstGeom>
        </p:spPr>
        <p:txBody>
          <a:bodyPr vert="horz" lIns="91440" tIns="45720" rIns="91440" bIns="45720" rtlCol="0" anchor="ctr"/>
          <a:lstStyle>
            <a:lvl1pPr algn="ctr">
              <a:defRPr sz="1200" baseline="0">
                <a:solidFill>
                  <a:schemeClr val="bg1"/>
                </a:solidFill>
                <a:latin typeface="Bookman Old Style" pitchFamily="18" charset="0"/>
              </a:defRPr>
            </a:lvl1pPr>
          </a:lstStyle>
          <a:p>
            <a:r>
              <a:rPr lang="fil-PH" dirty="0" smtClean="0"/>
              <a:t>DEPARTMENT OF EDUCATION</a:t>
            </a:r>
            <a:endParaRPr lang="fil-P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24.jpeg"/><Relationship Id="rId4" Type="http://schemas.openxmlformats.org/officeDocument/2006/relationships/image" Target="../media/image44.jpeg"/><Relationship Id="rId9"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ke Miatari\Pictures\DepEd Pictures\DepEd Materials\10-23-15 Certificate Template Header.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22530" name="Title 1"/>
          <p:cNvSpPr>
            <a:spLocks noGrp="1"/>
          </p:cNvSpPr>
          <p:nvPr>
            <p:ph type="ctrTitle"/>
          </p:nvPr>
        </p:nvSpPr>
        <p:spPr>
          <a:xfrm>
            <a:off x="533400" y="4495800"/>
            <a:ext cx="8153400" cy="914400"/>
          </a:xfrm>
        </p:spPr>
        <p:txBody>
          <a:bodyPr>
            <a:noAutofit/>
          </a:bodyPr>
          <a:lstStyle/>
          <a:p>
            <a:pPr eaLnBrk="1" hangingPunct="1"/>
            <a:r>
              <a:rPr lang="en-US" altLang="en-US" sz="4000" dirty="0" smtClean="0">
                <a:solidFill>
                  <a:schemeClr val="tx2"/>
                </a:solidFill>
                <a:ea typeface="ＭＳ Ｐゴシック" pitchFamily="34" charset="-128"/>
              </a:rPr>
              <a:t>Enhanced SIP, SRC, &amp; RPMS Integration</a:t>
            </a:r>
          </a:p>
        </p:txBody>
      </p:sp>
    </p:spTree>
    <p:extLst>
      <p:ext uri="{BB962C8B-B14F-4D97-AF65-F5344CB8AC3E}">
        <p14:creationId xmlns:p14="http://schemas.microsoft.com/office/powerpoint/2010/main" xmlns="" val="279747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err="1">
                <a:solidFill>
                  <a:schemeClr val="bg1"/>
                </a:solidFill>
              </a:rPr>
              <a:t>DepEd</a:t>
            </a:r>
            <a:r>
              <a:rPr lang="en-PH" dirty="0">
                <a:solidFill>
                  <a:schemeClr val="bg1"/>
                </a:solidFill>
              </a:rPr>
              <a:t> Order 44, s. 2015</a:t>
            </a:r>
          </a:p>
        </p:txBody>
      </p:sp>
      <p:pic>
        <p:nvPicPr>
          <p:cNvPr id="3" name="Picture 2"/>
          <p:cNvPicPr>
            <a:picLocks noChangeAspect="1"/>
          </p:cNvPicPr>
          <p:nvPr/>
        </p:nvPicPr>
        <p:blipFill>
          <a:blip r:embed="rId3" cstate="print"/>
          <a:stretch>
            <a:fillRect/>
          </a:stretch>
        </p:blipFill>
        <p:spPr>
          <a:xfrm>
            <a:off x="1524000" y="1143000"/>
            <a:ext cx="6168570" cy="5181600"/>
          </a:xfrm>
          <a:prstGeom prst="rect">
            <a:avLst/>
          </a:prstGeom>
        </p:spPr>
      </p:pic>
    </p:spTree>
    <p:extLst>
      <p:ext uri="{BB962C8B-B14F-4D97-AF65-F5344CB8AC3E}">
        <p14:creationId xmlns:p14="http://schemas.microsoft.com/office/powerpoint/2010/main" xmlns="" val="2675828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SIP Cycle</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11</a:t>
            </a:fld>
            <a:endParaRPr lang="fil-PH" dirty="0"/>
          </a:p>
        </p:txBody>
      </p:sp>
      <p:pic>
        <p:nvPicPr>
          <p:cNvPr id="169986" name="Picture 2"/>
          <p:cNvPicPr>
            <a:picLocks noChangeAspect="1" noChangeArrowheads="1"/>
          </p:cNvPicPr>
          <p:nvPr/>
        </p:nvPicPr>
        <p:blipFill>
          <a:blip r:embed="rId3" cstate="print"/>
          <a:srcRect/>
          <a:stretch>
            <a:fillRect/>
          </a:stretch>
        </p:blipFill>
        <p:spPr bwMode="auto">
          <a:xfrm>
            <a:off x="1752600" y="1066800"/>
            <a:ext cx="5805237" cy="5514975"/>
          </a:xfrm>
          <a:prstGeom prst="rect">
            <a:avLst/>
          </a:prstGeom>
          <a:noFill/>
          <a:ln w="9525">
            <a:noFill/>
            <a:miter lim="800000"/>
            <a:headEnd/>
            <a:tailEnd/>
          </a:ln>
          <a:effectLst/>
        </p:spPr>
      </p:pic>
      <p:sp>
        <p:nvSpPr>
          <p:cNvPr id="3" name="TextBox 2"/>
          <p:cNvSpPr txBox="1"/>
          <p:nvPr/>
        </p:nvSpPr>
        <p:spPr>
          <a:xfrm>
            <a:off x="5987716" y="1038726"/>
            <a:ext cx="1251284" cy="646331"/>
          </a:xfrm>
          <a:prstGeom prst="rect">
            <a:avLst/>
          </a:prstGeom>
          <a:noFill/>
        </p:spPr>
        <p:txBody>
          <a:bodyPr wrap="square" rtlCol="0">
            <a:spAutoFit/>
          </a:bodyPr>
          <a:lstStyle/>
          <a:p>
            <a:r>
              <a:rPr lang="en-PH" b="1" dirty="0" smtClean="0">
                <a:solidFill>
                  <a:schemeClr val="accent6">
                    <a:lumMod val="75000"/>
                  </a:schemeClr>
                </a:solidFill>
              </a:rPr>
              <a:t>Situation Analysis</a:t>
            </a:r>
            <a:endParaRPr lang="en-PH" b="1" dirty="0">
              <a:solidFill>
                <a:schemeClr val="accent6">
                  <a:lumMod val="75000"/>
                </a:schemeClr>
              </a:solidFill>
            </a:endParaRPr>
          </a:p>
        </p:txBody>
      </p:sp>
      <p:sp>
        <p:nvSpPr>
          <p:cNvPr id="6" name="TextBox 5"/>
          <p:cNvSpPr txBox="1"/>
          <p:nvPr/>
        </p:nvSpPr>
        <p:spPr>
          <a:xfrm>
            <a:off x="7239000" y="4724400"/>
            <a:ext cx="1828800" cy="1477328"/>
          </a:xfrm>
          <a:prstGeom prst="rect">
            <a:avLst/>
          </a:prstGeom>
          <a:noFill/>
        </p:spPr>
        <p:txBody>
          <a:bodyPr wrap="square" rtlCol="0">
            <a:spAutoFit/>
          </a:bodyPr>
          <a:lstStyle/>
          <a:p>
            <a:r>
              <a:rPr lang="en-PH" b="1" dirty="0" smtClean="0">
                <a:solidFill>
                  <a:srgbClr val="FF0000"/>
                </a:solidFill>
              </a:rPr>
              <a:t>Identification of Strategies, </a:t>
            </a:r>
          </a:p>
          <a:p>
            <a:r>
              <a:rPr lang="en-PH" b="1" dirty="0" smtClean="0">
                <a:solidFill>
                  <a:srgbClr val="FF0000"/>
                </a:solidFill>
              </a:rPr>
              <a:t>PAPs, Resource Requirements</a:t>
            </a:r>
            <a:endParaRPr lang="en-PH" b="1" dirty="0">
              <a:solidFill>
                <a:srgbClr val="FF0000"/>
              </a:solidFill>
            </a:endParaRPr>
          </a:p>
        </p:txBody>
      </p:sp>
      <p:sp>
        <p:nvSpPr>
          <p:cNvPr id="7" name="TextBox 6"/>
          <p:cNvSpPr txBox="1"/>
          <p:nvPr/>
        </p:nvSpPr>
        <p:spPr>
          <a:xfrm>
            <a:off x="152400" y="4916269"/>
            <a:ext cx="1981200" cy="646331"/>
          </a:xfrm>
          <a:prstGeom prst="rect">
            <a:avLst/>
          </a:prstGeom>
          <a:noFill/>
        </p:spPr>
        <p:txBody>
          <a:bodyPr wrap="square" rtlCol="0">
            <a:spAutoFit/>
          </a:bodyPr>
          <a:lstStyle/>
          <a:p>
            <a:r>
              <a:rPr lang="en-PH" b="1" dirty="0" smtClean="0">
                <a:solidFill>
                  <a:schemeClr val="tx2">
                    <a:lumMod val="75000"/>
                  </a:schemeClr>
                </a:solidFill>
              </a:rPr>
              <a:t>Plan Implementation</a:t>
            </a:r>
            <a:endParaRPr lang="en-PH" b="1" dirty="0">
              <a:solidFill>
                <a:schemeClr val="tx2">
                  <a:lumMod val="75000"/>
                </a:schemeClr>
              </a:solidFill>
            </a:endParaRPr>
          </a:p>
        </p:txBody>
      </p:sp>
      <p:sp>
        <p:nvSpPr>
          <p:cNvPr id="8" name="TextBox 7"/>
          <p:cNvSpPr txBox="1"/>
          <p:nvPr/>
        </p:nvSpPr>
        <p:spPr>
          <a:xfrm>
            <a:off x="1295400" y="1066800"/>
            <a:ext cx="1828800" cy="923330"/>
          </a:xfrm>
          <a:prstGeom prst="rect">
            <a:avLst/>
          </a:prstGeom>
          <a:noFill/>
        </p:spPr>
        <p:txBody>
          <a:bodyPr wrap="square" rtlCol="0">
            <a:spAutoFit/>
          </a:bodyPr>
          <a:lstStyle/>
          <a:p>
            <a:r>
              <a:rPr lang="en-PH" b="1" dirty="0" smtClean="0">
                <a:solidFill>
                  <a:schemeClr val="accent3">
                    <a:lumMod val="75000"/>
                  </a:schemeClr>
                </a:solidFill>
              </a:rPr>
              <a:t>Plan Monitoring and Evaluation</a:t>
            </a:r>
            <a:endParaRPr lang="en-PH" b="1" dirty="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40CEB23D-5D9C-424D-A4B8-74E3F10BC318}" type="slidenum">
              <a:rPr lang="fil-PH" smtClean="0"/>
              <a:pPr/>
              <a:t>12</a:t>
            </a:fld>
            <a:endParaRPr lang="fil-PH" dirty="0"/>
          </a:p>
        </p:txBody>
      </p:sp>
      <p:pic>
        <p:nvPicPr>
          <p:cNvPr id="5" name="Shape 1042"/>
          <p:cNvPicPr preferRelativeResize="0"/>
          <p:nvPr/>
        </p:nvPicPr>
        <p:blipFill rotWithShape="1">
          <a:blip r:embed="rId3" cstate="print">
            <a:alphaModFix/>
          </a:blip>
          <a:srcRect b="9028"/>
          <a:stretch/>
        </p:blipFill>
        <p:spPr>
          <a:xfrm>
            <a:off x="1371600" y="0"/>
            <a:ext cx="7010400" cy="6858000"/>
          </a:xfrm>
          <a:prstGeom prst="rect">
            <a:avLst/>
          </a:prstGeom>
          <a:noFill/>
          <a:ln w="9525" cap="flat" cmpd="sng">
            <a:solidFill>
              <a:srgbClr val="E36C09"/>
            </a:solid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457200" y="0"/>
            <a:ext cx="8229600" cy="9144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Domine"/>
              <a:buNone/>
            </a:pPr>
            <a:endParaRPr sz="4400" b="0" i="0" u="none" strike="noStrike" cap="none">
              <a:solidFill>
                <a:schemeClr val="lt1"/>
              </a:solidFill>
              <a:latin typeface="Domine"/>
              <a:ea typeface="Domine"/>
              <a:cs typeface="Domine"/>
              <a:sym typeface="Domine"/>
            </a:endParaRPr>
          </a:p>
        </p:txBody>
      </p:sp>
      <p:sp>
        <p:nvSpPr>
          <p:cNvPr id="973" name="Shape 973"/>
          <p:cNvSpPr txBox="1">
            <a:spLocks noGrp="1"/>
          </p:cNvSpPr>
          <p:nvPr>
            <p:ph type="body" idx="1"/>
          </p:nvPr>
        </p:nvSpPr>
        <p:spPr>
          <a:xfrm>
            <a:off x="457200" y="1295400"/>
            <a:ext cx="8229600" cy="483076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
        <p:nvSpPr>
          <p:cNvPr id="974" name="Shape 974"/>
          <p:cNvSpPr txBox="1">
            <a:spLocks noGrp="1"/>
          </p:cNvSpPr>
          <p:nvPr>
            <p:ph type="sldNum" idx="4294967295"/>
          </p:nvPr>
        </p:nvSpPr>
        <p:spPr>
          <a:xfrm>
            <a:off x="6763718" y="6553200"/>
            <a:ext cx="2133599" cy="3047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Domine"/>
                <a:ea typeface="Domine"/>
                <a:cs typeface="Domine"/>
                <a:sym typeface="Domine"/>
              </a:rPr>
              <a:pPr marL="0" marR="0" lvl="0" indent="0" algn="r" rtl="0">
                <a:spcBef>
                  <a:spcPts val="0"/>
                </a:spcBef>
                <a:buSzPct val="25000"/>
                <a:buNone/>
              </a:pPr>
              <a:t>13</a:t>
            </a:fld>
            <a:endParaRPr lang="en-US" sz="1200" b="0" i="0" u="none" strike="noStrike" cap="none">
              <a:solidFill>
                <a:schemeClr val="lt1"/>
              </a:solidFill>
              <a:latin typeface="Domine"/>
              <a:ea typeface="Domine"/>
              <a:cs typeface="Domine"/>
              <a:sym typeface="Domine"/>
            </a:endParaRPr>
          </a:p>
        </p:txBody>
      </p:sp>
      <p:sp>
        <p:nvSpPr>
          <p:cNvPr id="975" name="Shape 975"/>
          <p:cNvSpPr/>
          <p:nvPr/>
        </p:nvSpPr>
        <p:spPr>
          <a:xfrm>
            <a:off x="0" y="0"/>
            <a:ext cx="9144000" cy="68580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 name="Shape 976"/>
          <p:cNvGrpSpPr/>
          <p:nvPr/>
        </p:nvGrpSpPr>
        <p:grpSpPr>
          <a:xfrm>
            <a:off x="0" y="0"/>
            <a:ext cx="4641388" cy="7086600"/>
            <a:chOff x="4551733" y="0"/>
            <a:chExt cx="4641388" cy="7086600"/>
          </a:xfrm>
        </p:grpSpPr>
        <p:sp>
          <p:nvSpPr>
            <p:cNvPr id="977" name="Shape 977"/>
            <p:cNvSpPr/>
            <p:nvPr/>
          </p:nvSpPr>
          <p:spPr>
            <a:xfrm>
              <a:off x="4773521" y="838200"/>
              <a:ext cx="3048000" cy="609599"/>
            </a:xfrm>
            <a:prstGeom prst="rect">
              <a:avLst/>
            </a:prstGeom>
            <a:solidFill>
              <a:schemeClr val="lt1"/>
            </a:solidFill>
            <a:ln w="25400" cap="flat" cmpd="sng">
              <a:solidFill>
                <a:srgbClr val="17365D"/>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978" name="Shape 978"/>
            <p:cNvSpPr/>
            <p:nvPr/>
          </p:nvSpPr>
          <p:spPr>
            <a:xfrm>
              <a:off x="4569867" y="228600"/>
              <a:ext cx="4572000" cy="6858000"/>
            </a:xfrm>
            <a:prstGeom prst="rect">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979" name="Shape 979"/>
            <p:cNvSpPr txBox="1"/>
            <p:nvPr/>
          </p:nvSpPr>
          <p:spPr>
            <a:xfrm>
              <a:off x="4551733" y="0"/>
              <a:ext cx="4606464" cy="523874"/>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0" i="0" u="none" strike="noStrike" cap="none">
                  <a:solidFill>
                    <a:schemeClr val="lt1"/>
                  </a:solidFill>
                  <a:latin typeface="Domine"/>
                  <a:ea typeface="Domine"/>
                  <a:cs typeface="Domine"/>
                  <a:sym typeface="Domine"/>
                </a:rPr>
                <a:t>Enhanced SIP Process</a:t>
              </a:r>
            </a:p>
          </p:txBody>
        </p:sp>
        <p:sp>
          <p:nvSpPr>
            <p:cNvPr id="980" name="Shape 980"/>
            <p:cNvSpPr txBox="1"/>
            <p:nvPr/>
          </p:nvSpPr>
          <p:spPr>
            <a:xfrm>
              <a:off x="4563569" y="1905000"/>
              <a:ext cx="2694086"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Arial"/>
                  <a:ea typeface="Arial"/>
                  <a:cs typeface="Arial"/>
                  <a:sym typeface="Arial"/>
                </a:rPr>
                <a:t>B. Assess</a:t>
              </a:r>
            </a:p>
          </p:txBody>
        </p:sp>
        <p:sp>
          <p:nvSpPr>
            <p:cNvPr id="981" name="Shape 981"/>
            <p:cNvSpPr txBox="1"/>
            <p:nvPr/>
          </p:nvSpPr>
          <p:spPr>
            <a:xfrm>
              <a:off x="4563567" y="4173855"/>
              <a:ext cx="200602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Arial"/>
                  <a:ea typeface="Arial"/>
                  <a:cs typeface="Arial"/>
                  <a:sym typeface="Arial"/>
                </a:rPr>
                <a:t>C. Plan</a:t>
              </a:r>
            </a:p>
          </p:txBody>
        </p:sp>
        <p:sp>
          <p:nvSpPr>
            <p:cNvPr id="982" name="Shape 982"/>
            <p:cNvSpPr txBox="1"/>
            <p:nvPr/>
          </p:nvSpPr>
          <p:spPr>
            <a:xfrm>
              <a:off x="4553537" y="5577007"/>
              <a:ext cx="1928367" cy="46196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Arial"/>
                  <a:ea typeface="Arial"/>
                  <a:cs typeface="Arial"/>
                  <a:sym typeface="Arial"/>
                </a:rPr>
                <a:t>D. Act</a:t>
              </a:r>
            </a:p>
          </p:txBody>
        </p:sp>
        <p:sp>
          <p:nvSpPr>
            <p:cNvPr id="983" name="Shape 983"/>
            <p:cNvSpPr/>
            <p:nvPr/>
          </p:nvSpPr>
          <p:spPr>
            <a:xfrm>
              <a:off x="4621121" y="838200"/>
              <a:ext cx="4537074" cy="1200329"/>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Gather and organize necessary data</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Form the SPT</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Convene the SPT for orientation, vision sharing and scheduling</a:t>
              </a:r>
            </a:p>
          </p:txBody>
        </p:sp>
        <p:sp>
          <p:nvSpPr>
            <p:cNvPr id="984" name="Shape 984"/>
            <p:cNvSpPr txBox="1"/>
            <p:nvPr/>
          </p:nvSpPr>
          <p:spPr>
            <a:xfrm>
              <a:off x="4553537" y="457200"/>
              <a:ext cx="4258582"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Arial"/>
                  <a:ea typeface="Arial"/>
                  <a:cs typeface="Arial"/>
                  <a:sym typeface="Arial"/>
                </a:rPr>
                <a:t>A. Preparatory Activities</a:t>
              </a:r>
            </a:p>
          </p:txBody>
        </p:sp>
        <p:sp>
          <p:nvSpPr>
            <p:cNvPr id="985" name="Shape 985"/>
            <p:cNvSpPr/>
            <p:nvPr/>
          </p:nvSpPr>
          <p:spPr>
            <a:xfrm>
              <a:off x="4621121" y="2235875"/>
              <a:ext cx="4572000" cy="2031325"/>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Identify/Review PIAs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Analyze PIAs</a:t>
              </a:r>
            </a:p>
            <a:p>
              <a:pPr marL="742950" marR="0" lvl="1" indent="-2857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Listen to the voice of the learners</a:t>
              </a:r>
            </a:p>
            <a:p>
              <a:pPr marL="742950" marR="0" lvl="1" indent="-2857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Analyze school proceses</a:t>
              </a:r>
            </a:p>
            <a:p>
              <a:pPr marL="742950" marR="0" lvl="1" indent="-2857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Select Area of Focus</a:t>
              </a:r>
            </a:p>
            <a:p>
              <a:pPr marL="742950" marR="0" lvl="1" indent="-2857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Do root cause analysis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Present the root cause to the SPT</a:t>
              </a:r>
            </a:p>
          </p:txBody>
        </p:sp>
        <p:sp>
          <p:nvSpPr>
            <p:cNvPr id="986" name="Shape 986"/>
            <p:cNvSpPr/>
            <p:nvPr/>
          </p:nvSpPr>
          <p:spPr>
            <a:xfrm>
              <a:off x="4621121" y="4514671"/>
              <a:ext cx="4572000" cy="1200329"/>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Review general objectives &amp; targets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Formulate solutions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Develop Project Designs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Write the SIP and prepare the AIP</a:t>
              </a:r>
            </a:p>
          </p:txBody>
        </p:sp>
        <p:sp>
          <p:nvSpPr>
            <p:cNvPr id="987" name="Shape 987"/>
            <p:cNvSpPr/>
            <p:nvPr/>
          </p:nvSpPr>
          <p:spPr>
            <a:xfrm>
              <a:off x="4621121" y="5934669"/>
              <a:ext cx="4572000" cy="923329"/>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Test and roll out the solution/s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Communicating with stakeholders</a:t>
              </a:r>
            </a:p>
            <a:p>
              <a:pPr marL="171450" marR="0" lvl="0" indent="-171450" algn="l" rtl="0">
                <a:spcBef>
                  <a:spcPts val="0"/>
                </a:spcBef>
                <a:buClr>
                  <a:schemeClr val="dk1"/>
                </a:buClr>
                <a:buSzPct val="100000"/>
                <a:buFont typeface="Arial"/>
                <a:buChar char="•"/>
              </a:pPr>
              <a:r>
                <a:rPr lang="en-US" sz="1800" b="0" i="0" u="none" strike="noStrike" cap="none">
                  <a:solidFill>
                    <a:schemeClr val="dk1"/>
                  </a:solidFill>
                  <a:latin typeface="Arial"/>
                  <a:ea typeface="Arial"/>
                  <a:cs typeface="Arial"/>
                  <a:sym typeface="Arial"/>
                </a:rPr>
                <a:t>Check progress of AIP</a:t>
              </a:r>
            </a:p>
          </p:txBody>
        </p:sp>
      </p:grpSp>
      <p:sp>
        <p:nvSpPr>
          <p:cNvPr id="988" name="Shape 988"/>
          <p:cNvSpPr txBox="1"/>
          <p:nvPr/>
        </p:nvSpPr>
        <p:spPr>
          <a:xfrm>
            <a:off x="5339723" y="6006864"/>
            <a:ext cx="3038339" cy="646331"/>
          </a:xfrm>
          <a:prstGeom prst="rect">
            <a:avLst/>
          </a:prstGeom>
          <a:solidFill>
            <a:srgbClr val="CCC0D9"/>
          </a:solidFill>
          <a:ln w="57150" cap="flat" cmpd="sng">
            <a:solidFill>
              <a:srgbClr val="5F497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SBM Assessment</a:t>
            </a:r>
          </a:p>
          <a:p>
            <a:pPr marL="0" marR="0" lvl="0" indent="0" algn="ctr" rtl="0">
              <a:spcBef>
                <a:spcPts val="0"/>
              </a:spcBef>
              <a:buSzPct val="25000"/>
              <a:buNone/>
            </a:pPr>
            <a:r>
              <a:rPr lang="en-US" sz="1800" b="0" i="0" u="none" strike="noStrike" cap="none">
                <a:solidFill>
                  <a:schemeClr val="dk1"/>
                </a:solidFill>
                <a:latin typeface="Arial"/>
                <a:ea typeface="Arial"/>
                <a:cs typeface="Arial"/>
                <a:sym typeface="Arial"/>
              </a:rPr>
              <a:t>D.O. No. 83 s. 2012</a:t>
            </a:r>
          </a:p>
        </p:txBody>
      </p:sp>
      <p:sp>
        <p:nvSpPr>
          <p:cNvPr id="989" name="Shape 989"/>
          <p:cNvSpPr txBox="1"/>
          <p:nvPr/>
        </p:nvSpPr>
        <p:spPr>
          <a:xfrm>
            <a:off x="5325732" y="709125"/>
            <a:ext cx="3041779" cy="646331"/>
          </a:xfrm>
          <a:prstGeom prst="rect">
            <a:avLst/>
          </a:prstGeom>
          <a:solidFill>
            <a:srgbClr val="E5B8B7"/>
          </a:solidFill>
          <a:ln w="5715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Child Protection Policy</a:t>
            </a:r>
          </a:p>
          <a:p>
            <a:pPr marL="0" marR="0" lvl="0" indent="0" algn="ctr" rtl="0">
              <a:spcBef>
                <a:spcPts val="0"/>
              </a:spcBef>
              <a:buSzPct val="25000"/>
              <a:buNone/>
            </a:pPr>
            <a:r>
              <a:rPr lang="en-US" sz="1800" b="0" i="0" u="none" strike="noStrike" cap="none">
                <a:solidFill>
                  <a:schemeClr val="dk1"/>
                </a:solidFill>
                <a:latin typeface="Arial"/>
                <a:ea typeface="Arial"/>
                <a:cs typeface="Arial"/>
                <a:sym typeface="Arial"/>
              </a:rPr>
              <a:t>D.O. No. 40 s. 2012</a:t>
            </a:r>
          </a:p>
        </p:txBody>
      </p:sp>
      <p:sp>
        <p:nvSpPr>
          <p:cNvPr id="990" name="Shape 990"/>
          <p:cNvSpPr txBox="1"/>
          <p:nvPr/>
        </p:nvSpPr>
        <p:spPr>
          <a:xfrm>
            <a:off x="5328842" y="1421362"/>
            <a:ext cx="3041779" cy="646331"/>
          </a:xfrm>
          <a:prstGeom prst="rect">
            <a:avLst/>
          </a:prstGeom>
          <a:solidFill>
            <a:srgbClr val="E5B8B7"/>
          </a:solidFill>
          <a:ln w="5715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Early Registration</a:t>
            </a:r>
          </a:p>
          <a:p>
            <a:pPr marL="0" marR="0" lvl="0" indent="0" algn="ctr" rtl="0">
              <a:spcBef>
                <a:spcPts val="0"/>
              </a:spcBef>
              <a:buSzPct val="25000"/>
              <a:buNone/>
            </a:pPr>
            <a:r>
              <a:rPr lang="en-US" sz="1800" b="0" i="0" u="none" strike="noStrike" cap="none">
                <a:solidFill>
                  <a:schemeClr val="dk1"/>
                </a:solidFill>
                <a:latin typeface="Arial"/>
                <a:ea typeface="Arial"/>
                <a:cs typeface="Arial"/>
                <a:sym typeface="Arial"/>
              </a:rPr>
              <a:t>D.O. No. 1 s. 2015</a:t>
            </a:r>
          </a:p>
        </p:txBody>
      </p:sp>
      <p:sp>
        <p:nvSpPr>
          <p:cNvPr id="991" name="Shape 991"/>
          <p:cNvSpPr txBox="1"/>
          <p:nvPr/>
        </p:nvSpPr>
        <p:spPr>
          <a:xfrm>
            <a:off x="5331951" y="2133600"/>
            <a:ext cx="3041779" cy="1200329"/>
          </a:xfrm>
          <a:prstGeom prst="rect">
            <a:avLst/>
          </a:prstGeom>
          <a:solidFill>
            <a:srgbClr val="E5B8B7"/>
          </a:solidFill>
          <a:ln w="5715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Student-Led School Watching and Hazard Mapping</a:t>
            </a:r>
          </a:p>
          <a:p>
            <a:pPr marL="0" marR="0" lvl="0" indent="0" algn="ctr" rtl="0">
              <a:spcBef>
                <a:spcPts val="0"/>
              </a:spcBef>
              <a:buSzPct val="25000"/>
              <a:buNone/>
            </a:pPr>
            <a:r>
              <a:rPr lang="en-US" sz="1800" b="0" i="0" u="none" strike="noStrike" cap="none">
                <a:solidFill>
                  <a:schemeClr val="dk1"/>
                </a:solidFill>
                <a:latin typeface="Arial"/>
                <a:ea typeface="Arial"/>
                <a:cs typeface="Arial"/>
                <a:sym typeface="Arial"/>
              </a:rPr>
              <a:t>D.O. No. 23 s. 2015</a:t>
            </a:r>
          </a:p>
        </p:txBody>
      </p:sp>
      <p:sp>
        <p:nvSpPr>
          <p:cNvPr id="992" name="Shape 992"/>
          <p:cNvSpPr txBox="1"/>
          <p:nvPr/>
        </p:nvSpPr>
        <p:spPr>
          <a:xfrm>
            <a:off x="5336283" y="3470067"/>
            <a:ext cx="3041779" cy="1200329"/>
          </a:xfrm>
          <a:prstGeom prst="rect">
            <a:avLst/>
          </a:prstGeom>
          <a:solidFill>
            <a:srgbClr val="D6E3BC"/>
          </a:solidFill>
          <a:ln w="57150" cap="flat" cmpd="sng">
            <a:solidFill>
              <a:srgbClr val="76923C"/>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a:solidFill>
                  <a:schemeClr val="dk1"/>
                </a:solidFill>
                <a:latin typeface="Arial"/>
                <a:ea typeface="Arial"/>
                <a:cs typeface="Arial"/>
                <a:sym typeface="Arial"/>
              </a:rPr>
              <a:t>Result-Based Performance Management  System</a:t>
            </a:r>
          </a:p>
          <a:p>
            <a:pPr marL="0" marR="0" lvl="0" indent="0" algn="ctr" rtl="0">
              <a:spcBef>
                <a:spcPts val="0"/>
              </a:spcBef>
              <a:buSzPct val="25000"/>
              <a:buNone/>
            </a:pPr>
            <a:r>
              <a:rPr lang="en-US" sz="1800" b="0" i="0" u="none" strike="noStrike" cap="none">
                <a:solidFill>
                  <a:schemeClr val="dk1"/>
                </a:solidFill>
                <a:latin typeface="Arial"/>
                <a:ea typeface="Arial"/>
                <a:cs typeface="Arial"/>
                <a:sym typeface="Arial"/>
              </a:rPr>
              <a:t>D.O. No. 2 s. 2015</a:t>
            </a:r>
          </a:p>
        </p:txBody>
      </p:sp>
      <p:sp>
        <p:nvSpPr>
          <p:cNvPr id="993" name="Shape 993"/>
          <p:cNvSpPr txBox="1"/>
          <p:nvPr/>
        </p:nvSpPr>
        <p:spPr>
          <a:xfrm>
            <a:off x="4584912" y="-2579"/>
            <a:ext cx="4606464" cy="523874"/>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0" i="0" u="none" strike="noStrike" cap="none">
                <a:solidFill>
                  <a:schemeClr val="lt1"/>
                </a:solidFill>
                <a:latin typeface="Domine"/>
                <a:ea typeface="Domine"/>
                <a:cs typeface="Domine"/>
                <a:sym typeface="Domine"/>
              </a:rPr>
              <a:t>Integrated Policies</a:t>
            </a:r>
          </a:p>
        </p:txBody>
      </p:sp>
      <p:sp>
        <p:nvSpPr>
          <p:cNvPr id="994" name="Shape 994"/>
          <p:cNvSpPr/>
          <p:nvPr/>
        </p:nvSpPr>
        <p:spPr>
          <a:xfrm>
            <a:off x="42204" y="838200"/>
            <a:ext cx="4080344" cy="343485"/>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cxnSp>
        <p:nvCxnSpPr>
          <p:cNvPr id="995" name="Shape 995"/>
          <p:cNvCxnSpPr>
            <a:stCxn id="994" idx="3"/>
            <a:endCxn id="989" idx="1"/>
          </p:cNvCxnSpPr>
          <p:nvPr/>
        </p:nvCxnSpPr>
        <p:spPr>
          <a:xfrm>
            <a:off x="4122549" y="1009942"/>
            <a:ext cx="1203300" cy="22200"/>
          </a:xfrm>
          <a:prstGeom prst="bentConnector3">
            <a:avLst>
              <a:gd name="adj1" fmla="val 50000"/>
            </a:avLst>
          </a:prstGeom>
          <a:noFill/>
          <a:ln w="57150" cap="flat" cmpd="sng">
            <a:solidFill>
              <a:srgbClr val="FF0000"/>
            </a:solidFill>
            <a:prstDash val="solid"/>
            <a:round/>
            <a:headEnd type="none" w="med" len="med"/>
            <a:tailEnd type="none" w="med" len="med"/>
          </a:ln>
        </p:spPr>
      </p:cxnSp>
      <p:cxnSp>
        <p:nvCxnSpPr>
          <p:cNvPr id="996" name="Shape 996"/>
          <p:cNvCxnSpPr/>
          <p:nvPr/>
        </p:nvCxnSpPr>
        <p:spPr>
          <a:xfrm>
            <a:off x="4121771" y="1006980"/>
            <a:ext cx="1187700" cy="747600"/>
          </a:xfrm>
          <a:prstGeom prst="bentConnector3">
            <a:avLst>
              <a:gd name="adj1" fmla="val 50000"/>
            </a:avLst>
          </a:prstGeom>
          <a:noFill/>
          <a:ln w="57150" cap="flat" cmpd="sng">
            <a:solidFill>
              <a:srgbClr val="FF0000"/>
            </a:solidFill>
            <a:prstDash val="solid"/>
            <a:round/>
            <a:headEnd type="none" w="med" len="med"/>
            <a:tailEnd type="none" w="med" len="med"/>
          </a:ln>
        </p:spPr>
      </p:cxnSp>
      <p:cxnSp>
        <p:nvCxnSpPr>
          <p:cNvPr id="997" name="Shape 997"/>
          <p:cNvCxnSpPr>
            <a:stCxn id="994" idx="3"/>
            <a:endCxn id="991" idx="1"/>
          </p:cNvCxnSpPr>
          <p:nvPr/>
        </p:nvCxnSpPr>
        <p:spPr>
          <a:xfrm>
            <a:off x="4122549" y="1009942"/>
            <a:ext cx="1209300" cy="1723800"/>
          </a:xfrm>
          <a:prstGeom prst="bentConnector3">
            <a:avLst>
              <a:gd name="adj1" fmla="val 50000"/>
            </a:avLst>
          </a:prstGeom>
          <a:noFill/>
          <a:ln w="57150" cap="flat" cmpd="sng">
            <a:solidFill>
              <a:srgbClr val="FF0000"/>
            </a:solidFill>
            <a:prstDash val="solid"/>
            <a:round/>
            <a:headEnd type="none" w="med" len="med"/>
            <a:tailEnd type="none" w="med" len="med"/>
          </a:ln>
        </p:spPr>
      </p:cxnSp>
      <p:sp>
        <p:nvSpPr>
          <p:cNvPr id="998" name="Shape 998"/>
          <p:cNvSpPr/>
          <p:nvPr/>
        </p:nvSpPr>
        <p:spPr>
          <a:xfrm>
            <a:off x="14067" y="1127836"/>
            <a:ext cx="4107038" cy="376201"/>
          </a:xfrm>
          <a:prstGeom prst="rect">
            <a:avLst/>
          </a:prstGeom>
          <a:noFill/>
          <a:ln w="5715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999" name="Shape 999"/>
          <p:cNvSpPr/>
          <p:nvPr/>
        </p:nvSpPr>
        <p:spPr>
          <a:xfrm>
            <a:off x="53923" y="5049975"/>
            <a:ext cx="4067181" cy="409115"/>
          </a:xfrm>
          <a:prstGeom prst="rect">
            <a:avLst/>
          </a:prstGeom>
          <a:noFill/>
          <a:ln w="5715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000" name="Shape 1000"/>
          <p:cNvSpPr/>
          <p:nvPr/>
        </p:nvSpPr>
        <p:spPr>
          <a:xfrm>
            <a:off x="15497" y="2518150"/>
            <a:ext cx="4121106" cy="373290"/>
          </a:xfrm>
          <a:prstGeom prst="rect">
            <a:avLst/>
          </a:prstGeom>
          <a:noFill/>
          <a:ln w="5715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sp>
        <p:nvSpPr>
          <p:cNvPr id="1001" name="Shape 1001"/>
          <p:cNvSpPr/>
          <p:nvPr/>
        </p:nvSpPr>
        <p:spPr>
          <a:xfrm>
            <a:off x="0" y="6533533"/>
            <a:ext cx="4121106" cy="324464"/>
          </a:xfrm>
          <a:prstGeom prst="rect">
            <a:avLst/>
          </a:prstGeom>
          <a:noFill/>
          <a:ln w="5715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cxnSp>
        <p:nvCxnSpPr>
          <p:cNvPr id="1002" name="Shape 1002"/>
          <p:cNvCxnSpPr>
            <a:stCxn id="1000" idx="3"/>
            <a:endCxn id="992" idx="1"/>
          </p:cNvCxnSpPr>
          <p:nvPr/>
        </p:nvCxnSpPr>
        <p:spPr>
          <a:xfrm>
            <a:off x="4136604" y="2704795"/>
            <a:ext cx="1199700" cy="1365299"/>
          </a:xfrm>
          <a:prstGeom prst="bentConnector3">
            <a:avLst>
              <a:gd name="adj1" fmla="val 50000"/>
            </a:avLst>
          </a:prstGeom>
          <a:noFill/>
          <a:ln w="57150" cap="flat" cmpd="sng">
            <a:solidFill>
              <a:srgbClr val="76923C"/>
            </a:solidFill>
            <a:prstDash val="solid"/>
            <a:round/>
            <a:headEnd type="none" w="med" len="med"/>
            <a:tailEnd type="none" w="med" len="med"/>
          </a:ln>
        </p:spPr>
      </p:cxnSp>
      <p:cxnSp>
        <p:nvCxnSpPr>
          <p:cNvPr id="1003" name="Shape 1003"/>
          <p:cNvCxnSpPr>
            <a:stCxn id="998" idx="3"/>
            <a:endCxn id="992" idx="1"/>
          </p:cNvCxnSpPr>
          <p:nvPr/>
        </p:nvCxnSpPr>
        <p:spPr>
          <a:xfrm>
            <a:off x="4121106" y="1315937"/>
            <a:ext cx="1215300" cy="2754300"/>
          </a:xfrm>
          <a:prstGeom prst="bentConnector3">
            <a:avLst>
              <a:gd name="adj1" fmla="val 50000"/>
            </a:avLst>
          </a:prstGeom>
          <a:noFill/>
          <a:ln w="57150" cap="flat" cmpd="sng">
            <a:solidFill>
              <a:srgbClr val="76923C"/>
            </a:solidFill>
            <a:prstDash val="solid"/>
            <a:round/>
            <a:headEnd type="none" w="med" len="med"/>
            <a:tailEnd type="none" w="med" len="med"/>
          </a:ln>
        </p:spPr>
      </p:cxnSp>
      <p:cxnSp>
        <p:nvCxnSpPr>
          <p:cNvPr id="1004" name="Shape 1004"/>
          <p:cNvCxnSpPr>
            <a:stCxn id="999" idx="3"/>
            <a:endCxn id="992" idx="1"/>
          </p:cNvCxnSpPr>
          <p:nvPr/>
        </p:nvCxnSpPr>
        <p:spPr>
          <a:xfrm rot="10800000" flipH="1">
            <a:off x="4121105" y="4070133"/>
            <a:ext cx="1215300" cy="1184400"/>
          </a:xfrm>
          <a:prstGeom prst="bentConnector3">
            <a:avLst>
              <a:gd name="adj1" fmla="val 49995"/>
            </a:avLst>
          </a:prstGeom>
          <a:noFill/>
          <a:ln w="57150" cap="flat" cmpd="sng">
            <a:solidFill>
              <a:srgbClr val="76923C"/>
            </a:solidFill>
            <a:prstDash val="solid"/>
            <a:round/>
            <a:headEnd type="none" w="med" len="med"/>
            <a:tailEnd type="none" w="med" len="med"/>
          </a:ln>
        </p:spPr>
      </p:cxnSp>
      <p:cxnSp>
        <p:nvCxnSpPr>
          <p:cNvPr id="1005" name="Shape 1005"/>
          <p:cNvCxnSpPr>
            <a:stCxn id="1001" idx="3"/>
            <a:endCxn id="992" idx="1"/>
          </p:cNvCxnSpPr>
          <p:nvPr/>
        </p:nvCxnSpPr>
        <p:spPr>
          <a:xfrm rot="10800000" flipH="1">
            <a:off x="4121106" y="4070166"/>
            <a:ext cx="1215300" cy="2625600"/>
          </a:xfrm>
          <a:prstGeom prst="bentConnector3">
            <a:avLst>
              <a:gd name="adj1" fmla="val 49995"/>
            </a:avLst>
          </a:prstGeom>
          <a:noFill/>
          <a:ln w="57150" cap="flat" cmpd="sng">
            <a:solidFill>
              <a:srgbClr val="76923C"/>
            </a:solidFill>
            <a:prstDash val="solid"/>
            <a:round/>
            <a:headEnd type="none" w="med" len="med"/>
            <a:tailEnd type="none" w="med" len="med"/>
          </a:ln>
        </p:spPr>
      </p:cxnSp>
      <p:sp>
        <p:nvSpPr>
          <p:cNvPr id="1006" name="Shape 1006"/>
          <p:cNvSpPr/>
          <p:nvPr/>
        </p:nvSpPr>
        <p:spPr>
          <a:xfrm>
            <a:off x="0" y="6187505"/>
            <a:ext cx="4121106" cy="414864"/>
          </a:xfrm>
          <a:prstGeom prst="rect">
            <a:avLst/>
          </a:prstGeom>
          <a:noFill/>
          <a:ln w="57150" cap="flat" cmpd="sng">
            <a:solidFill>
              <a:srgbClr val="5F497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Arial"/>
              <a:ea typeface="Arial"/>
              <a:cs typeface="Arial"/>
              <a:sym typeface="Arial"/>
            </a:endParaRPr>
          </a:p>
        </p:txBody>
      </p:sp>
      <p:cxnSp>
        <p:nvCxnSpPr>
          <p:cNvPr id="1007" name="Shape 1007"/>
          <p:cNvCxnSpPr>
            <a:stCxn id="1006" idx="3"/>
            <a:endCxn id="988" idx="1"/>
          </p:cNvCxnSpPr>
          <p:nvPr/>
        </p:nvCxnSpPr>
        <p:spPr>
          <a:xfrm rot="10800000" flipH="1">
            <a:off x="4121106" y="6330137"/>
            <a:ext cx="1218600" cy="64800"/>
          </a:xfrm>
          <a:prstGeom prst="bentConnector3">
            <a:avLst>
              <a:gd name="adj1" fmla="val 50001"/>
            </a:avLst>
          </a:prstGeom>
          <a:noFill/>
          <a:ln w="57150" cap="flat" cmpd="sng">
            <a:solidFill>
              <a:srgbClr val="5F497A"/>
            </a:solidFill>
            <a:prstDash val="solid"/>
            <a:round/>
            <a:headEnd type="none" w="med" len="med"/>
            <a:tailEnd type="none" w="med" len="med"/>
          </a:ln>
        </p:spPr>
      </p:cxn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xmlns="" val="477498242"/>
              </p:ext>
            </p:extLst>
          </p:nvPr>
        </p:nvGraphicFramePr>
        <p:xfrm>
          <a:off x="-112732" y="990600"/>
          <a:ext cx="9154608" cy="5638800"/>
        </p:xfrm>
        <a:graphic>
          <a:graphicData uri="http://schemas.openxmlformats.org/presentationml/2006/ole">
            <p:oleObj spid="_x0000_s174140" name="Document" r:id="rId4" imgW="12089955" imgH="4825822" progId="Word.Document.12">
              <p:embed/>
            </p:oleObj>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pPr/>
              <a:t>14</a:t>
            </a:fld>
            <a:endParaRPr lang="fil-PH" dirty="0"/>
          </a:p>
        </p:txBody>
      </p:sp>
      <p:sp>
        <p:nvSpPr>
          <p:cNvPr id="6" name="Title 1"/>
          <p:cNvSpPr>
            <a:spLocks noGrp="1"/>
          </p:cNvSpPr>
          <p:nvPr>
            <p:ph type="title"/>
          </p:nvPr>
        </p:nvSpPr>
        <p:spPr>
          <a:xfrm>
            <a:off x="0" y="0"/>
            <a:ext cx="9144000" cy="914400"/>
          </a:xfrm>
          <a:solidFill>
            <a:schemeClr val="accent1">
              <a:lumMod val="75000"/>
            </a:schemeClr>
          </a:solidFill>
        </p:spPr>
        <p:txBody>
          <a:bodyPr>
            <a:noAutofit/>
          </a:bodyPr>
          <a:lstStyle/>
          <a:p>
            <a:r>
              <a:rPr lang="en-PH" sz="3200" dirty="0" smtClean="0"/>
              <a:t>SIP is linked with BEPS via Intermediate Outcomes</a:t>
            </a:r>
            <a:endParaRPr lang="en-PH" sz="3200" dirty="0"/>
          </a:p>
        </p:txBody>
      </p:sp>
      <p:sp>
        <p:nvSpPr>
          <p:cNvPr id="9" name="Rounded Rectangle 8"/>
          <p:cNvSpPr/>
          <p:nvPr/>
        </p:nvSpPr>
        <p:spPr>
          <a:xfrm>
            <a:off x="381000" y="1257300"/>
            <a:ext cx="2667000" cy="5486400"/>
          </a:xfrm>
          <a:prstGeom prst="roundRect">
            <a:avLst/>
          </a:prstGeom>
          <a:noFill/>
          <a:ln w="57150" cmpd="sng">
            <a:solidFill>
              <a:srgbClr val="EA8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76200" y="1371600"/>
            <a:ext cx="8991600" cy="5057775"/>
          </a:xfrm>
          <a:prstGeom prst="rect">
            <a:avLst/>
          </a:prstGeom>
        </p:spPr>
      </p:pic>
      <p:sp>
        <p:nvSpPr>
          <p:cNvPr id="2" name="Title 1"/>
          <p:cNvSpPr>
            <a:spLocks noGrp="1"/>
          </p:cNvSpPr>
          <p:nvPr>
            <p:ph type="title"/>
          </p:nvPr>
        </p:nvSpPr>
        <p:spPr>
          <a:xfrm>
            <a:off x="-28074" y="838200"/>
            <a:ext cx="9248274" cy="914400"/>
          </a:xfrm>
        </p:spPr>
        <p:txBody>
          <a:bodyPr>
            <a:noAutofit/>
          </a:bodyPr>
          <a:lstStyle/>
          <a:p>
            <a:r>
              <a:rPr lang="en-PH" sz="2800" dirty="0" smtClean="0">
                <a:solidFill>
                  <a:schemeClr val="tx1"/>
                </a:solidFill>
              </a:rPr>
              <a:t>Results-based Performance </a:t>
            </a:r>
            <a:br>
              <a:rPr lang="en-PH" sz="2800" dirty="0" smtClean="0">
                <a:solidFill>
                  <a:schemeClr val="tx1"/>
                </a:solidFill>
              </a:rPr>
            </a:br>
            <a:r>
              <a:rPr lang="en-PH" sz="2800" dirty="0" smtClean="0">
                <a:solidFill>
                  <a:schemeClr val="tx1"/>
                </a:solidFill>
              </a:rPr>
              <a:t>Management </a:t>
            </a:r>
            <a:r>
              <a:rPr lang="en-PH" sz="2800" dirty="0">
                <a:solidFill>
                  <a:schemeClr val="tx1"/>
                </a:solidFill>
              </a:rPr>
              <a:t>System </a:t>
            </a:r>
            <a:r>
              <a:rPr lang="en-PH" sz="2800" dirty="0" smtClean="0">
                <a:solidFill>
                  <a:schemeClr val="tx1"/>
                </a:solidFill>
              </a:rPr>
              <a:t>(RPMS</a:t>
            </a:r>
            <a:r>
              <a:rPr lang="en-PH" sz="2800" dirty="0">
                <a:solidFill>
                  <a:schemeClr val="tx1"/>
                </a:solidFill>
              </a:rPr>
              <a:t>)</a:t>
            </a:r>
          </a:p>
        </p:txBody>
      </p:sp>
      <p:sp>
        <p:nvSpPr>
          <p:cNvPr id="4" name="Slide Number Placeholder 3"/>
          <p:cNvSpPr>
            <a:spLocks noGrp="1"/>
          </p:cNvSpPr>
          <p:nvPr>
            <p:ph type="sldNum" sz="quarter" idx="4"/>
          </p:nvPr>
        </p:nvSpPr>
        <p:spPr/>
        <p:txBody>
          <a:bodyPr/>
          <a:lstStyle/>
          <a:p>
            <a:fld id="{40CEB23D-5D9C-424D-A4B8-74E3F10BC318}" type="slidenum">
              <a:rPr lang="fil-PH" smtClean="0"/>
              <a:pPr/>
              <a:t>15</a:t>
            </a:fld>
            <a:endParaRPr lang="fil-PH" dirty="0"/>
          </a:p>
        </p:txBody>
      </p:sp>
      <p:sp>
        <p:nvSpPr>
          <p:cNvPr id="6" name="Title 1"/>
          <p:cNvSpPr txBox="1">
            <a:spLocks/>
          </p:cNvSpPr>
          <p:nvPr/>
        </p:nvSpPr>
        <p:spPr>
          <a:xfrm>
            <a:off x="0" y="0"/>
            <a:ext cx="9144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PH" sz="3200" smtClean="0"/>
              <a:t>How can schools become effective organizations?</a:t>
            </a:r>
            <a:endParaRPr lang="en-PH" sz="3200" dirty="0"/>
          </a:p>
        </p:txBody>
      </p:sp>
    </p:spTree>
    <p:extLst>
      <p:ext uri="{BB962C8B-B14F-4D97-AF65-F5344CB8AC3E}">
        <p14:creationId xmlns:p14="http://schemas.microsoft.com/office/powerpoint/2010/main" xmlns="" val="3328001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ctangle 21"/>
          <p:cNvSpPr/>
          <p:nvPr/>
        </p:nvSpPr>
        <p:spPr>
          <a:xfrm>
            <a:off x="0" y="0"/>
            <a:ext cx="9144000" cy="9096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Title 4"/>
          <p:cNvSpPr>
            <a:spLocks noGrp="1"/>
          </p:cNvSpPr>
          <p:nvPr>
            <p:ph type="title"/>
          </p:nvPr>
        </p:nvSpPr>
        <p:spPr>
          <a:xfrm>
            <a:off x="0" y="-74712"/>
            <a:ext cx="9175059" cy="1066800"/>
          </a:xfrm>
          <a:ln>
            <a:miter lim="800000"/>
            <a:headEnd/>
            <a:tailEnd/>
          </a:ln>
          <a:extLst/>
        </p:spPr>
        <p:txBody>
          <a:bodyPr rtlCol="0">
            <a:noAutofit/>
          </a:bodyPr>
          <a:lstStyle/>
          <a:p>
            <a:pPr marL="111125" eaLnBrk="1" fontAlgn="auto" hangingPunct="1">
              <a:spcAft>
                <a:spcPts val="0"/>
              </a:spcAft>
              <a:tabLst>
                <a:tab pos="111125" algn="l"/>
              </a:tabLst>
              <a:defRPr/>
            </a:pPr>
            <a:r>
              <a:rPr lang="en-PH" sz="4000" b="1" dirty="0">
                <a:ln w="1905"/>
                <a:solidFill>
                  <a:srgbClr val="FFFFFF"/>
                </a:solidFill>
                <a:effectLst>
                  <a:innerShdw blurRad="69850" dist="43180" dir="5400000">
                    <a:srgbClr val="000000">
                      <a:alpha val="65000"/>
                    </a:srgbClr>
                  </a:innerShdw>
                </a:effectLst>
                <a:latin typeface="Cambria" pitchFamily="18" charset="0"/>
                <a:ea typeface="Adobe Heiti Std R" pitchFamily="34" charset="-128"/>
                <a:cs typeface="Calibri" pitchFamily="34" charset="0"/>
              </a:rPr>
              <a:t>RPMS Linkages to Other HR Systems</a:t>
            </a:r>
          </a:p>
        </p:txBody>
      </p:sp>
      <p:grpSp>
        <p:nvGrpSpPr>
          <p:cNvPr id="2" name="Group 1"/>
          <p:cNvGrpSpPr>
            <a:grpSpLocks/>
          </p:cNvGrpSpPr>
          <p:nvPr/>
        </p:nvGrpSpPr>
        <p:grpSpPr bwMode="auto">
          <a:xfrm>
            <a:off x="739775" y="909638"/>
            <a:ext cx="7859713" cy="5651500"/>
            <a:chOff x="440768" y="869409"/>
            <a:chExt cx="7859469" cy="5650989"/>
          </a:xfrm>
        </p:grpSpPr>
        <p:sp>
          <p:nvSpPr>
            <p:cNvPr id="24" name="Freeform 23"/>
            <p:cNvSpPr/>
            <p:nvPr/>
          </p:nvSpPr>
          <p:spPr>
            <a:xfrm>
              <a:off x="3147402" y="2388439"/>
              <a:ext cx="1989542" cy="1913342"/>
            </a:xfrm>
            <a:custGeom>
              <a:avLst/>
              <a:gdLst>
                <a:gd name="connsiteX0" fmla="*/ 0 w 1913342"/>
                <a:gd name="connsiteY0" fmla="*/ 956671 h 1913342"/>
                <a:gd name="connsiteX1" fmla="*/ 280203 w 1913342"/>
                <a:gd name="connsiteY1" fmla="*/ 280203 h 1913342"/>
                <a:gd name="connsiteX2" fmla="*/ 956672 w 1913342"/>
                <a:gd name="connsiteY2" fmla="*/ 2 h 1913342"/>
                <a:gd name="connsiteX3" fmla="*/ 1633140 w 1913342"/>
                <a:gd name="connsiteY3" fmla="*/ 280205 h 1913342"/>
                <a:gd name="connsiteX4" fmla="*/ 1913341 w 1913342"/>
                <a:gd name="connsiteY4" fmla="*/ 956674 h 1913342"/>
                <a:gd name="connsiteX5" fmla="*/ 1633138 w 1913342"/>
                <a:gd name="connsiteY5" fmla="*/ 1633143 h 1913342"/>
                <a:gd name="connsiteX6" fmla="*/ 956669 w 1913342"/>
                <a:gd name="connsiteY6" fmla="*/ 1913345 h 1913342"/>
                <a:gd name="connsiteX7" fmla="*/ 280200 w 1913342"/>
                <a:gd name="connsiteY7" fmla="*/ 1633142 h 1913342"/>
                <a:gd name="connsiteX8" fmla="*/ -2 w 1913342"/>
                <a:gd name="connsiteY8" fmla="*/ 956673 h 1913342"/>
                <a:gd name="connsiteX9" fmla="*/ 0 w 1913342"/>
                <a:gd name="connsiteY9" fmla="*/ 956671 h 19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342" h="1913342">
                  <a:moveTo>
                    <a:pt x="0" y="956671"/>
                  </a:moveTo>
                  <a:cubicBezTo>
                    <a:pt x="0" y="702946"/>
                    <a:pt x="100792" y="459613"/>
                    <a:pt x="280203" y="280203"/>
                  </a:cubicBezTo>
                  <a:cubicBezTo>
                    <a:pt x="459614" y="100793"/>
                    <a:pt x="702947" y="1"/>
                    <a:pt x="956672" y="2"/>
                  </a:cubicBezTo>
                  <a:cubicBezTo>
                    <a:pt x="1210397" y="2"/>
                    <a:pt x="1453730" y="100794"/>
                    <a:pt x="1633140" y="280205"/>
                  </a:cubicBezTo>
                  <a:cubicBezTo>
                    <a:pt x="1812550" y="459616"/>
                    <a:pt x="1913342" y="702949"/>
                    <a:pt x="1913341" y="956674"/>
                  </a:cubicBezTo>
                  <a:cubicBezTo>
                    <a:pt x="1913341" y="1210399"/>
                    <a:pt x="1812549" y="1453732"/>
                    <a:pt x="1633138" y="1633143"/>
                  </a:cubicBezTo>
                  <a:cubicBezTo>
                    <a:pt x="1453727" y="1812554"/>
                    <a:pt x="1210394" y="1913345"/>
                    <a:pt x="956669" y="1913345"/>
                  </a:cubicBezTo>
                  <a:cubicBezTo>
                    <a:pt x="702944" y="1913345"/>
                    <a:pt x="459611" y="1812553"/>
                    <a:pt x="280200" y="1633142"/>
                  </a:cubicBezTo>
                  <a:cubicBezTo>
                    <a:pt x="100789" y="1453731"/>
                    <a:pt x="-2" y="1210398"/>
                    <a:pt x="-2" y="956673"/>
                  </a:cubicBezTo>
                  <a:lnTo>
                    <a:pt x="0" y="956671"/>
                  </a:lnTo>
                  <a:close/>
                </a:path>
              </a:pathLst>
            </a:custGeom>
            <a:solidFill>
              <a:srgbClr val="99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13858" tIns="313857" rIns="313858" bIns="313857" spcCol="1270" anchor="ctr"/>
            <a:lstStyle/>
            <a:p>
              <a:pPr algn="ctr" defTabSz="2355850" fontAlgn="auto">
                <a:lnSpc>
                  <a:spcPct val="90000"/>
                </a:lnSpc>
                <a:spcBef>
                  <a:spcPts val="0"/>
                </a:spcBef>
                <a:spcAft>
                  <a:spcPct val="35000"/>
                </a:spcAft>
                <a:defRPr/>
              </a:pPr>
              <a:r>
                <a:rPr lang="en-US" sz="3200" b="1" dirty="0">
                  <a:latin typeface="Calibri" pitchFamily="34" charset="0"/>
                  <a:cs typeface="Calibri" pitchFamily="34" charset="0"/>
                </a:rPr>
                <a:t>RPMS</a:t>
              </a:r>
              <a:endParaRPr lang="en-US" sz="3200" dirty="0">
                <a:latin typeface="Calibri" pitchFamily="34" charset="0"/>
                <a:cs typeface="Calibri" pitchFamily="34" charset="0"/>
              </a:endParaRPr>
            </a:p>
          </p:txBody>
        </p:sp>
        <p:sp>
          <p:nvSpPr>
            <p:cNvPr id="25" name="Right Arrow 24"/>
            <p:cNvSpPr>
              <a:spLocks noChangeArrowheads="1"/>
            </p:cNvSpPr>
            <p:nvPr/>
          </p:nvSpPr>
          <p:spPr bwMode="auto">
            <a:xfrm rot="7986636">
              <a:off x="2570356" y="4179823"/>
              <a:ext cx="755582" cy="544496"/>
            </a:xfrm>
            <a:prstGeom prst="rightArrow">
              <a:avLst>
                <a:gd name="adj1" fmla="val 50000"/>
                <a:gd name="adj2" fmla="val 50001"/>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27" name="Right Arrow 26"/>
            <p:cNvSpPr>
              <a:spLocks noChangeArrowheads="1"/>
            </p:cNvSpPr>
            <p:nvPr/>
          </p:nvSpPr>
          <p:spPr bwMode="auto">
            <a:xfrm rot="11583366" flipV="1">
              <a:off x="2288561" y="3136154"/>
              <a:ext cx="706416" cy="517478"/>
            </a:xfrm>
            <a:prstGeom prst="rightArrow">
              <a:avLst>
                <a:gd name="adj1" fmla="val 50000"/>
                <a:gd name="adj2" fmla="val 49997"/>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29" name="Right Arrow 28"/>
            <p:cNvSpPr>
              <a:spLocks noChangeArrowheads="1"/>
            </p:cNvSpPr>
            <p:nvPr/>
          </p:nvSpPr>
          <p:spPr bwMode="auto">
            <a:xfrm rot="5400000">
              <a:off x="3872062" y="4462374"/>
              <a:ext cx="639704" cy="546083"/>
            </a:xfrm>
            <a:prstGeom prst="rightArrow">
              <a:avLst>
                <a:gd name="adj1" fmla="val 50000"/>
                <a:gd name="adj2" fmla="val 49998"/>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31" name="Right Arrow 30"/>
            <p:cNvSpPr>
              <a:spLocks noChangeArrowheads="1"/>
            </p:cNvSpPr>
            <p:nvPr/>
          </p:nvSpPr>
          <p:spPr bwMode="auto">
            <a:xfrm rot="-1287827">
              <a:off x="4968177" y="2161517"/>
              <a:ext cx="757214" cy="495255"/>
            </a:xfrm>
            <a:prstGeom prst="rightArrow">
              <a:avLst>
                <a:gd name="adj1" fmla="val 50000"/>
                <a:gd name="adj2" fmla="val 50002"/>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33" name="Right Arrow 32"/>
            <p:cNvSpPr>
              <a:spLocks noChangeArrowheads="1"/>
            </p:cNvSpPr>
            <p:nvPr/>
          </p:nvSpPr>
          <p:spPr bwMode="auto">
            <a:xfrm rot="233694">
              <a:off x="5406314" y="3394893"/>
              <a:ext cx="781026" cy="496843"/>
            </a:xfrm>
            <a:prstGeom prst="rightArrow">
              <a:avLst>
                <a:gd name="adj1" fmla="val 50000"/>
                <a:gd name="adj2" fmla="val 49998"/>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34" name="Freeform 33"/>
            <p:cNvSpPr/>
            <p:nvPr/>
          </p:nvSpPr>
          <p:spPr>
            <a:xfrm>
              <a:off x="6482563" y="3165995"/>
              <a:ext cx="1817674" cy="1454139"/>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14019296"/>
                <a:satOff val="20613"/>
                <a:lumOff val="17647"/>
                <a:alphaOff val="0"/>
              </a:schemeClr>
            </a:fillRef>
            <a:effectRef idx="2">
              <a:schemeClr val="accent5">
                <a:hueOff val="-14019296"/>
                <a:satOff val="20613"/>
                <a:lumOff val="17647"/>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Job Design and Work  Relationships</a:t>
              </a:r>
            </a:p>
          </p:txBody>
        </p:sp>
        <p:sp>
          <p:nvSpPr>
            <p:cNvPr id="18" name="Right Arrow 17"/>
            <p:cNvSpPr>
              <a:spLocks noChangeArrowheads="1"/>
            </p:cNvSpPr>
            <p:nvPr/>
          </p:nvSpPr>
          <p:spPr bwMode="auto">
            <a:xfrm rot="-9274694">
              <a:off x="2466355" y="2099610"/>
              <a:ext cx="746102" cy="495255"/>
            </a:xfrm>
            <a:prstGeom prst="rightArrow">
              <a:avLst>
                <a:gd name="adj1" fmla="val 50000"/>
                <a:gd name="adj2" fmla="val 50000"/>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20" name="Right Arrow 19"/>
            <p:cNvSpPr>
              <a:spLocks noChangeArrowheads="1"/>
            </p:cNvSpPr>
            <p:nvPr/>
          </p:nvSpPr>
          <p:spPr bwMode="auto">
            <a:xfrm rot="1798790">
              <a:off x="4968177" y="4167936"/>
              <a:ext cx="757214" cy="496842"/>
            </a:xfrm>
            <a:prstGeom prst="rightArrow">
              <a:avLst>
                <a:gd name="adj1" fmla="val 50000"/>
                <a:gd name="adj2" fmla="val 49997"/>
              </a:avLst>
            </a:prstGeom>
            <a:solidFill>
              <a:srgbClr val="C00000"/>
            </a:solidFill>
            <a:ln w="9525">
              <a:solidFill>
                <a:srgbClr val="000000"/>
              </a:solidFill>
              <a:miter lim="800000"/>
              <a:headEnd/>
              <a:tailEnd/>
            </a:ln>
            <a:effectLst>
              <a:outerShdw blurRad="63500" dist="23000" dir="5400000" rotWithShape="0">
                <a:srgbClr val="000000">
                  <a:alpha val="34999"/>
                </a:srgbClr>
              </a:outerShdw>
            </a:effectLst>
          </p:spPr>
          <p:txBody>
            <a:bodyPr/>
            <a:lstStyle/>
            <a:p>
              <a:endParaRPr lang="en-US"/>
            </a:p>
          </p:txBody>
        </p:sp>
        <p:sp>
          <p:nvSpPr>
            <p:cNvPr id="23" name="Freeform 22"/>
            <p:cNvSpPr/>
            <p:nvPr/>
          </p:nvSpPr>
          <p:spPr>
            <a:xfrm>
              <a:off x="6000979" y="1806951"/>
              <a:ext cx="1738961" cy="1109506"/>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504824"/>
                <a:satOff val="5153"/>
                <a:lumOff val="4412"/>
                <a:alphaOff val="0"/>
              </a:schemeClr>
            </a:fillRef>
            <a:effectRef idx="2">
              <a:schemeClr val="accent5">
                <a:hueOff val="-3504824"/>
                <a:satOff val="5153"/>
                <a:lumOff val="4412"/>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HR Planning and Recruitment</a:t>
              </a:r>
            </a:p>
          </p:txBody>
        </p:sp>
        <p:sp>
          <p:nvSpPr>
            <p:cNvPr id="35" name="Freeform 34"/>
            <p:cNvSpPr/>
            <p:nvPr/>
          </p:nvSpPr>
          <p:spPr>
            <a:xfrm>
              <a:off x="5902599" y="4886441"/>
              <a:ext cx="1817674" cy="1454139"/>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504824"/>
                <a:satOff val="5153"/>
                <a:lumOff val="4412"/>
                <a:alphaOff val="0"/>
              </a:schemeClr>
            </a:fillRef>
            <a:effectRef idx="2">
              <a:schemeClr val="accent5">
                <a:hueOff val="-3504824"/>
                <a:satOff val="5153"/>
                <a:lumOff val="4412"/>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Compensation and Benefits</a:t>
              </a:r>
            </a:p>
          </p:txBody>
        </p:sp>
        <p:sp>
          <p:nvSpPr>
            <p:cNvPr id="21" name="Freeform 20"/>
            <p:cNvSpPr/>
            <p:nvPr/>
          </p:nvSpPr>
          <p:spPr>
            <a:xfrm>
              <a:off x="761854" y="4620134"/>
              <a:ext cx="1817674" cy="1454139"/>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Rewards and  Recognition</a:t>
              </a:r>
            </a:p>
          </p:txBody>
        </p:sp>
        <p:sp>
          <p:nvSpPr>
            <p:cNvPr id="37" name="Freeform 36"/>
            <p:cNvSpPr/>
            <p:nvPr/>
          </p:nvSpPr>
          <p:spPr>
            <a:xfrm>
              <a:off x="440768" y="2680887"/>
              <a:ext cx="1817674" cy="1454139"/>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504824"/>
                <a:satOff val="5153"/>
                <a:lumOff val="4412"/>
                <a:alphaOff val="0"/>
              </a:schemeClr>
            </a:fillRef>
            <a:effectRef idx="2">
              <a:schemeClr val="accent5">
                <a:hueOff val="-3504824"/>
                <a:satOff val="5153"/>
                <a:lumOff val="4412"/>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Training and Manpower Development</a:t>
              </a:r>
            </a:p>
          </p:txBody>
        </p:sp>
        <p:sp>
          <p:nvSpPr>
            <p:cNvPr id="38" name="Freeform 37"/>
            <p:cNvSpPr/>
            <p:nvPr/>
          </p:nvSpPr>
          <p:spPr>
            <a:xfrm>
              <a:off x="3252339" y="5184306"/>
              <a:ext cx="2095155" cy="1336092"/>
            </a:xfrm>
            <a:custGeom>
              <a:avLst/>
              <a:gdLst>
                <a:gd name="connsiteX0" fmla="*/ 0 w 1817674"/>
                <a:gd name="connsiteY0" fmla="*/ 133609 h 1336092"/>
                <a:gd name="connsiteX1" fmla="*/ 39133 w 1817674"/>
                <a:gd name="connsiteY1" fmla="*/ 39133 h 1336092"/>
                <a:gd name="connsiteX2" fmla="*/ 133609 w 1817674"/>
                <a:gd name="connsiteY2" fmla="*/ 0 h 1336092"/>
                <a:gd name="connsiteX3" fmla="*/ 1684065 w 1817674"/>
                <a:gd name="connsiteY3" fmla="*/ 0 h 1336092"/>
                <a:gd name="connsiteX4" fmla="*/ 1778541 w 1817674"/>
                <a:gd name="connsiteY4" fmla="*/ 39133 h 1336092"/>
                <a:gd name="connsiteX5" fmla="*/ 1817674 w 1817674"/>
                <a:gd name="connsiteY5" fmla="*/ 133609 h 1336092"/>
                <a:gd name="connsiteX6" fmla="*/ 1817674 w 1817674"/>
                <a:gd name="connsiteY6" fmla="*/ 1202483 h 1336092"/>
                <a:gd name="connsiteX7" fmla="*/ 1778541 w 1817674"/>
                <a:gd name="connsiteY7" fmla="*/ 1296959 h 1336092"/>
                <a:gd name="connsiteX8" fmla="*/ 1684065 w 1817674"/>
                <a:gd name="connsiteY8" fmla="*/ 1336092 h 1336092"/>
                <a:gd name="connsiteX9" fmla="*/ 133609 w 1817674"/>
                <a:gd name="connsiteY9" fmla="*/ 1336092 h 1336092"/>
                <a:gd name="connsiteX10" fmla="*/ 39133 w 1817674"/>
                <a:gd name="connsiteY10" fmla="*/ 1296959 h 1336092"/>
                <a:gd name="connsiteX11" fmla="*/ 0 w 1817674"/>
                <a:gd name="connsiteY11" fmla="*/ 1202483 h 1336092"/>
                <a:gd name="connsiteX12" fmla="*/ 0 w 1817674"/>
                <a:gd name="connsiteY12" fmla="*/ 133609 h 13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336092">
                  <a:moveTo>
                    <a:pt x="0" y="133609"/>
                  </a:moveTo>
                  <a:cubicBezTo>
                    <a:pt x="0" y="98174"/>
                    <a:pt x="14077" y="64190"/>
                    <a:pt x="39133" y="39133"/>
                  </a:cubicBezTo>
                  <a:cubicBezTo>
                    <a:pt x="64190" y="14076"/>
                    <a:pt x="98174" y="0"/>
                    <a:pt x="133609" y="0"/>
                  </a:cubicBezTo>
                  <a:lnTo>
                    <a:pt x="1684065" y="0"/>
                  </a:lnTo>
                  <a:cubicBezTo>
                    <a:pt x="1719500" y="0"/>
                    <a:pt x="1753484" y="14077"/>
                    <a:pt x="1778541" y="39133"/>
                  </a:cubicBezTo>
                  <a:cubicBezTo>
                    <a:pt x="1803598" y="64190"/>
                    <a:pt x="1817674" y="98174"/>
                    <a:pt x="1817674" y="133609"/>
                  </a:cubicBezTo>
                  <a:lnTo>
                    <a:pt x="1817674" y="1202483"/>
                  </a:lnTo>
                  <a:cubicBezTo>
                    <a:pt x="1817674" y="1237918"/>
                    <a:pt x="1803597" y="1271902"/>
                    <a:pt x="1778541" y="1296959"/>
                  </a:cubicBezTo>
                  <a:cubicBezTo>
                    <a:pt x="1753484" y="1322016"/>
                    <a:pt x="1719500" y="1336092"/>
                    <a:pt x="1684065" y="1336092"/>
                  </a:cubicBezTo>
                  <a:lnTo>
                    <a:pt x="133609" y="1336092"/>
                  </a:lnTo>
                  <a:cubicBezTo>
                    <a:pt x="98174" y="1336092"/>
                    <a:pt x="64190" y="1322015"/>
                    <a:pt x="39133" y="1296959"/>
                  </a:cubicBezTo>
                  <a:cubicBezTo>
                    <a:pt x="14076" y="1271902"/>
                    <a:pt x="0" y="1237918"/>
                    <a:pt x="0" y="1202483"/>
                  </a:cubicBezTo>
                  <a:lnTo>
                    <a:pt x="0" y="133609"/>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7009648"/>
                <a:satOff val="10306"/>
                <a:lumOff val="8824"/>
                <a:alphaOff val="0"/>
              </a:schemeClr>
            </a:fillRef>
            <a:effectRef idx="2">
              <a:schemeClr val="accent5">
                <a:hueOff val="-7009648"/>
                <a:satOff val="10306"/>
                <a:lumOff val="8824"/>
                <a:alphaOff val="0"/>
              </a:schemeClr>
            </a:effectRef>
            <a:fontRef idx="minor">
              <a:schemeClr val="lt1"/>
            </a:fontRef>
          </p:style>
          <p:txBody>
            <a:bodyPr lIns="79138" tIns="79138" rIns="79138" bIns="79138"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Employee Relations</a:t>
              </a:r>
            </a:p>
          </p:txBody>
        </p:sp>
        <p:sp>
          <p:nvSpPr>
            <p:cNvPr id="22560" name="AutoShape 5"/>
            <p:cNvSpPr>
              <a:spLocks noChangeArrowheads="1"/>
            </p:cNvSpPr>
            <p:nvPr/>
          </p:nvSpPr>
          <p:spPr bwMode="auto">
            <a:xfrm>
              <a:off x="3882803" y="1771650"/>
              <a:ext cx="647700" cy="584200"/>
            </a:xfrm>
            <a:prstGeom prst="downArrow">
              <a:avLst>
                <a:gd name="adj1" fmla="val 50000"/>
                <a:gd name="adj2" fmla="val 47222"/>
              </a:avLst>
            </a:prstGeom>
            <a:solidFill>
              <a:srgbClr val="C00000"/>
            </a:solidFill>
            <a:ln w="9525">
              <a:solidFill>
                <a:srgbClr val="000000"/>
              </a:solidFill>
              <a:miter lim="800000"/>
              <a:headEnd/>
              <a:tailEnd/>
            </a:ln>
          </p:spPr>
          <p:txBody>
            <a:bodyPr wrap="none" anchor="ctr"/>
            <a:lstStyle/>
            <a:p>
              <a:pPr algn="ctr"/>
              <a:endParaRPr lang="en-US">
                <a:latin typeface="Calibri" charset="0"/>
              </a:endParaRPr>
            </a:p>
          </p:txBody>
        </p:sp>
        <p:sp>
          <p:nvSpPr>
            <p:cNvPr id="40" name="Freeform 39"/>
            <p:cNvSpPr/>
            <p:nvPr/>
          </p:nvSpPr>
          <p:spPr>
            <a:xfrm>
              <a:off x="598267" y="1316096"/>
              <a:ext cx="1823045" cy="1117869"/>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504824"/>
                <a:satOff val="5153"/>
                <a:lumOff val="4412"/>
                <a:alphaOff val="0"/>
              </a:schemeClr>
            </a:fillRef>
            <a:effectRef idx="2">
              <a:schemeClr val="accent5">
                <a:hueOff val="-3504824"/>
                <a:satOff val="5153"/>
                <a:lumOff val="4412"/>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Career Succession</a:t>
              </a:r>
            </a:p>
          </p:txBody>
        </p:sp>
        <p:sp>
          <p:nvSpPr>
            <p:cNvPr id="41" name="Freeform 40"/>
            <p:cNvSpPr/>
            <p:nvPr/>
          </p:nvSpPr>
          <p:spPr>
            <a:xfrm>
              <a:off x="2672724" y="869409"/>
              <a:ext cx="3352695" cy="837487"/>
            </a:xfrm>
            <a:custGeom>
              <a:avLst/>
              <a:gdLst>
                <a:gd name="connsiteX0" fmla="*/ 0 w 1817674"/>
                <a:gd name="connsiteY0" fmla="*/ 145414 h 1454139"/>
                <a:gd name="connsiteX1" fmla="*/ 42591 w 1817674"/>
                <a:gd name="connsiteY1" fmla="*/ 42591 h 1454139"/>
                <a:gd name="connsiteX2" fmla="*/ 145414 w 1817674"/>
                <a:gd name="connsiteY2" fmla="*/ 0 h 1454139"/>
                <a:gd name="connsiteX3" fmla="*/ 1672260 w 1817674"/>
                <a:gd name="connsiteY3" fmla="*/ 0 h 1454139"/>
                <a:gd name="connsiteX4" fmla="*/ 1775083 w 1817674"/>
                <a:gd name="connsiteY4" fmla="*/ 42591 h 1454139"/>
                <a:gd name="connsiteX5" fmla="*/ 1817674 w 1817674"/>
                <a:gd name="connsiteY5" fmla="*/ 145414 h 1454139"/>
                <a:gd name="connsiteX6" fmla="*/ 1817674 w 1817674"/>
                <a:gd name="connsiteY6" fmla="*/ 1308725 h 1454139"/>
                <a:gd name="connsiteX7" fmla="*/ 1775083 w 1817674"/>
                <a:gd name="connsiteY7" fmla="*/ 1411548 h 1454139"/>
                <a:gd name="connsiteX8" fmla="*/ 1672260 w 1817674"/>
                <a:gd name="connsiteY8" fmla="*/ 1454139 h 1454139"/>
                <a:gd name="connsiteX9" fmla="*/ 145414 w 1817674"/>
                <a:gd name="connsiteY9" fmla="*/ 1454139 h 1454139"/>
                <a:gd name="connsiteX10" fmla="*/ 42591 w 1817674"/>
                <a:gd name="connsiteY10" fmla="*/ 1411548 h 1454139"/>
                <a:gd name="connsiteX11" fmla="*/ 0 w 1817674"/>
                <a:gd name="connsiteY11" fmla="*/ 1308725 h 1454139"/>
                <a:gd name="connsiteX12" fmla="*/ 0 w 1817674"/>
                <a:gd name="connsiteY12" fmla="*/ 145414 h 14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674" h="1454139">
                  <a:moveTo>
                    <a:pt x="0" y="145414"/>
                  </a:moveTo>
                  <a:cubicBezTo>
                    <a:pt x="0" y="106848"/>
                    <a:pt x="15320" y="69861"/>
                    <a:pt x="42591" y="42591"/>
                  </a:cubicBezTo>
                  <a:cubicBezTo>
                    <a:pt x="69861" y="15321"/>
                    <a:pt x="106848" y="0"/>
                    <a:pt x="145414" y="0"/>
                  </a:cubicBezTo>
                  <a:lnTo>
                    <a:pt x="1672260" y="0"/>
                  </a:lnTo>
                  <a:cubicBezTo>
                    <a:pt x="1710826" y="0"/>
                    <a:pt x="1747813" y="15320"/>
                    <a:pt x="1775083" y="42591"/>
                  </a:cubicBezTo>
                  <a:cubicBezTo>
                    <a:pt x="1802353" y="69861"/>
                    <a:pt x="1817674" y="106848"/>
                    <a:pt x="1817674" y="145414"/>
                  </a:cubicBezTo>
                  <a:lnTo>
                    <a:pt x="1817674" y="1308725"/>
                  </a:lnTo>
                  <a:cubicBezTo>
                    <a:pt x="1817674" y="1347291"/>
                    <a:pt x="1802354" y="1384278"/>
                    <a:pt x="1775083" y="1411548"/>
                  </a:cubicBezTo>
                  <a:cubicBezTo>
                    <a:pt x="1747813" y="1438818"/>
                    <a:pt x="1710826" y="1454139"/>
                    <a:pt x="1672260" y="1454139"/>
                  </a:cubicBezTo>
                  <a:lnTo>
                    <a:pt x="145414" y="1454139"/>
                  </a:lnTo>
                  <a:cubicBezTo>
                    <a:pt x="106848" y="1454139"/>
                    <a:pt x="69861" y="1438819"/>
                    <a:pt x="42591" y="1411548"/>
                  </a:cubicBezTo>
                  <a:cubicBezTo>
                    <a:pt x="15321" y="1384278"/>
                    <a:pt x="0" y="1347291"/>
                    <a:pt x="0" y="1308725"/>
                  </a:cubicBezTo>
                  <a:lnTo>
                    <a:pt x="0" y="145414"/>
                  </a:lnTo>
                  <a:close/>
                </a:path>
              </a:pathLst>
            </a:custGeom>
            <a:solidFill>
              <a:schemeClr val="tx2">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3504824"/>
                <a:satOff val="5153"/>
                <a:lumOff val="4412"/>
                <a:alphaOff val="0"/>
              </a:schemeClr>
            </a:fillRef>
            <a:effectRef idx="2">
              <a:schemeClr val="accent5">
                <a:hueOff val="-3504824"/>
                <a:satOff val="5153"/>
                <a:lumOff val="4412"/>
                <a:alphaOff val="0"/>
              </a:schemeClr>
            </a:effectRef>
            <a:fontRef idx="minor">
              <a:schemeClr val="lt1"/>
            </a:fontRef>
          </p:style>
          <p:txBody>
            <a:bodyPr lIns="82595" tIns="82595" rIns="82595" bIns="82595" spcCol="1270" anchor="ctr"/>
            <a:lstStyle/>
            <a:p>
              <a:pPr algn="ctr" defTabSz="933450" fontAlgn="auto">
                <a:lnSpc>
                  <a:spcPct val="90000"/>
                </a:lnSpc>
                <a:spcBef>
                  <a:spcPts val="0"/>
                </a:spcBef>
                <a:spcAft>
                  <a:spcPct val="35000"/>
                </a:spcAft>
                <a:defRPr/>
              </a:pPr>
              <a:r>
                <a:rPr lang="en-US" sz="2000" dirty="0">
                  <a:solidFill>
                    <a:schemeClr val="tx1"/>
                  </a:solidFill>
                  <a:latin typeface="Calibri" pitchFamily="34" charset="0"/>
                  <a:cs typeface="Calibri" pitchFamily="34" charset="0"/>
                </a:rPr>
                <a:t>Agency Planning and </a:t>
              </a:r>
              <a:r>
                <a:rPr lang="en-US" sz="2000" dirty="0" err="1">
                  <a:solidFill>
                    <a:schemeClr val="tx1"/>
                  </a:solidFill>
                  <a:latin typeface="Calibri" pitchFamily="34" charset="0"/>
                  <a:cs typeface="Calibri" pitchFamily="34" charset="0"/>
                </a:rPr>
                <a:t>and</a:t>
              </a:r>
              <a:r>
                <a:rPr lang="en-US" sz="2000" dirty="0">
                  <a:solidFill>
                    <a:schemeClr val="tx1"/>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Directions</a:t>
              </a:r>
            </a:p>
            <a:p>
              <a:pPr algn="ctr" defTabSz="933450" fontAlgn="auto">
                <a:lnSpc>
                  <a:spcPct val="90000"/>
                </a:lnSpc>
                <a:spcBef>
                  <a:spcPts val="0"/>
                </a:spcBef>
                <a:spcAft>
                  <a:spcPct val="35000"/>
                </a:spcAft>
                <a:defRPr/>
              </a:pPr>
              <a:r>
                <a:rPr lang="en-US" sz="2000" b="1" dirty="0" smtClean="0">
                  <a:solidFill>
                    <a:schemeClr val="tx1"/>
                  </a:solidFill>
                  <a:latin typeface="Calibri" pitchFamily="34" charset="0"/>
                  <a:cs typeface="Calibri" pitchFamily="34" charset="0"/>
                </a:rPr>
                <a:t>(SIP, DEDP, REDP, </a:t>
              </a:r>
              <a:r>
                <a:rPr lang="en-US" sz="2000" b="1" dirty="0" err="1" smtClean="0">
                  <a:solidFill>
                    <a:schemeClr val="tx1"/>
                  </a:solidFill>
                  <a:latin typeface="Calibri" pitchFamily="34" charset="0"/>
                  <a:cs typeface="Calibri" pitchFamily="34" charset="0"/>
                </a:rPr>
                <a:t>Natl</a:t>
              </a:r>
              <a:r>
                <a:rPr lang="en-US" sz="2000" b="1" dirty="0" smtClean="0">
                  <a:solidFill>
                    <a:schemeClr val="tx1"/>
                  </a:solidFill>
                  <a:latin typeface="Calibri" pitchFamily="34" charset="0"/>
                  <a:cs typeface="Calibri" pitchFamily="34" charset="0"/>
                </a:rPr>
                <a:t> Plan)</a:t>
              </a:r>
              <a:endParaRPr lang="en-US" sz="2000" b="1" dirty="0">
                <a:solidFill>
                  <a:schemeClr val="tx1"/>
                </a:solidFill>
                <a:latin typeface="Calibri" pitchFamily="34" charset="0"/>
                <a:cs typeface="Calibri" pitchFamily="34" charset="0"/>
              </a:endParaRPr>
            </a:p>
          </p:txBody>
        </p:sp>
      </p:grpSp>
      <p:sp>
        <p:nvSpPr>
          <p:cNvPr id="26" name="Rounded Rectangle 25"/>
          <p:cNvSpPr/>
          <p:nvPr/>
        </p:nvSpPr>
        <p:spPr>
          <a:xfrm>
            <a:off x="2790267" y="769801"/>
            <a:ext cx="3534332" cy="1139662"/>
          </a:xfrm>
          <a:prstGeom prst="round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164794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6074816"/>
            <a:ext cx="9144000" cy="1143001"/>
          </a:xfrm>
        </p:spPr>
        <p:txBody>
          <a:bodyPr>
            <a:normAutofit/>
          </a:bodyPr>
          <a:lstStyle/>
          <a:p>
            <a:pPr eaLnBrk="1" hangingPunct="1"/>
            <a:r>
              <a:rPr lang="en-US" sz="1600" b="1" i="1" dirty="0" smtClean="0">
                <a:latin typeface="Gotham Medium"/>
                <a:cs typeface="Gotham Medium"/>
              </a:rPr>
              <a:t>The </a:t>
            </a:r>
            <a:r>
              <a:rPr lang="en-US" sz="1600" b="1" i="1" dirty="0" err="1" smtClean="0">
                <a:latin typeface="Gotham Medium"/>
                <a:cs typeface="Gotham Medium"/>
              </a:rPr>
              <a:t>DepEd</a:t>
            </a:r>
            <a:r>
              <a:rPr lang="en-US" sz="1600" b="1" i="1" dirty="0" smtClean="0">
                <a:latin typeface="Gotham Medium"/>
                <a:cs typeface="Gotham Medium"/>
              </a:rPr>
              <a:t> </a:t>
            </a:r>
            <a:r>
              <a:rPr lang="en-US" sz="1600" b="1" i="1" dirty="0">
                <a:latin typeface="Gotham Medium"/>
                <a:cs typeface="Gotham Medium"/>
              </a:rPr>
              <a:t>RPMS is aligned with the </a:t>
            </a:r>
            <a:r>
              <a:rPr lang="en-US" sz="1600" b="1" i="1" dirty="0" smtClean="0">
                <a:latin typeface="Gotham Medium"/>
                <a:cs typeface="Gotham Medium"/>
              </a:rPr>
              <a:t>CSC </a:t>
            </a:r>
            <a:r>
              <a:rPr lang="en-US" sz="1600" b="1" i="1" dirty="0">
                <a:latin typeface="Gotham Medium"/>
                <a:cs typeface="Gotham Medium"/>
              </a:rPr>
              <a:t>SPMS </a:t>
            </a:r>
            <a:r>
              <a:rPr lang="en-US" sz="1600" b="1" i="1" dirty="0" smtClean="0">
                <a:latin typeface="Gotham Medium"/>
                <a:cs typeface="Gotham Medium"/>
              </a:rPr>
              <a:t>that has </a:t>
            </a:r>
            <a:r>
              <a:rPr lang="en-US" sz="1600" b="1" i="1" dirty="0">
                <a:latin typeface="Gotham Medium"/>
                <a:cs typeface="Gotham Medium"/>
              </a:rPr>
              <a:t>4 </a:t>
            </a:r>
            <a:r>
              <a:rPr lang="en-US" sz="1600" b="1" i="1" dirty="0" smtClean="0">
                <a:latin typeface="Gotham Medium"/>
                <a:cs typeface="Gotham Medium"/>
              </a:rPr>
              <a:t>Phases.</a:t>
            </a:r>
            <a:endParaRPr lang="en-US" sz="1600" b="1" i="1" dirty="0">
              <a:latin typeface="Gotham Medium"/>
              <a:cs typeface="Gotham Medium"/>
            </a:endParaRPr>
          </a:p>
        </p:txBody>
      </p:sp>
      <p:sp>
        <p:nvSpPr>
          <p:cNvPr id="12" name="Rounded Rectangle 11"/>
          <p:cNvSpPr/>
          <p:nvPr/>
        </p:nvSpPr>
        <p:spPr>
          <a:xfrm>
            <a:off x="2208451" y="98904"/>
            <a:ext cx="4719067" cy="822243"/>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latin typeface="Gotham Black"/>
                <a:cs typeface="Gotham Black"/>
              </a:rPr>
              <a:t>4 RPMS PHASES</a:t>
            </a:r>
          </a:p>
        </p:txBody>
      </p:sp>
      <p:sp>
        <p:nvSpPr>
          <p:cNvPr id="3" name="Freeform 2"/>
          <p:cNvSpPr/>
          <p:nvPr/>
        </p:nvSpPr>
        <p:spPr>
          <a:xfrm>
            <a:off x="3701424" y="1170394"/>
            <a:ext cx="1727823" cy="1216675"/>
          </a:xfrm>
          <a:custGeom>
            <a:avLst/>
            <a:gdLst>
              <a:gd name="connsiteX0" fmla="*/ 0 w 1871808"/>
              <a:gd name="connsiteY0" fmla="*/ 202783 h 1216675"/>
              <a:gd name="connsiteX1" fmla="*/ 202783 w 1871808"/>
              <a:gd name="connsiteY1" fmla="*/ 0 h 1216675"/>
              <a:gd name="connsiteX2" fmla="*/ 1669025 w 1871808"/>
              <a:gd name="connsiteY2" fmla="*/ 0 h 1216675"/>
              <a:gd name="connsiteX3" fmla="*/ 1871808 w 1871808"/>
              <a:gd name="connsiteY3" fmla="*/ 202783 h 1216675"/>
              <a:gd name="connsiteX4" fmla="*/ 1871808 w 1871808"/>
              <a:gd name="connsiteY4" fmla="*/ 1013892 h 1216675"/>
              <a:gd name="connsiteX5" fmla="*/ 1669025 w 1871808"/>
              <a:gd name="connsiteY5" fmla="*/ 1216675 h 1216675"/>
              <a:gd name="connsiteX6" fmla="*/ 202783 w 1871808"/>
              <a:gd name="connsiteY6" fmla="*/ 1216675 h 1216675"/>
              <a:gd name="connsiteX7" fmla="*/ 0 w 1871808"/>
              <a:gd name="connsiteY7" fmla="*/ 1013892 h 1216675"/>
              <a:gd name="connsiteX8" fmla="*/ 0 w 1871808"/>
              <a:gd name="connsiteY8" fmla="*/ 202783 h 1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808" h="1216675">
                <a:moveTo>
                  <a:pt x="0" y="202783"/>
                </a:moveTo>
                <a:cubicBezTo>
                  <a:pt x="0" y="90789"/>
                  <a:pt x="90789" y="0"/>
                  <a:pt x="202783" y="0"/>
                </a:cubicBezTo>
                <a:lnTo>
                  <a:pt x="1669025" y="0"/>
                </a:lnTo>
                <a:cubicBezTo>
                  <a:pt x="1781019" y="0"/>
                  <a:pt x="1871808" y="90789"/>
                  <a:pt x="1871808" y="202783"/>
                </a:cubicBezTo>
                <a:lnTo>
                  <a:pt x="1871808" y="1013892"/>
                </a:lnTo>
                <a:cubicBezTo>
                  <a:pt x="1871808" y="1125886"/>
                  <a:pt x="1781019" y="1216675"/>
                  <a:pt x="1669025" y="1216675"/>
                </a:cubicBezTo>
                <a:lnTo>
                  <a:pt x="202783" y="1216675"/>
                </a:lnTo>
                <a:cubicBezTo>
                  <a:pt x="90789" y="1216675"/>
                  <a:pt x="0" y="1125886"/>
                  <a:pt x="0" y="1013892"/>
                </a:cubicBezTo>
                <a:lnTo>
                  <a:pt x="0" y="202783"/>
                </a:lnTo>
                <a:close/>
              </a:path>
            </a:pathLst>
          </a:custGeom>
          <a:noFill/>
          <a:ln>
            <a:solidFill>
              <a:schemeClr val="tx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7973" tIns="127973" rIns="127973" bIns="12797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otham Medium"/>
                <a:cs typeface="Gotham Medium"/>
              </a:rPr>
              <a:t>I. Performance Planning &amp; Commitment</a:t>
            </a:r>
            <a:endParaRPr lang="en-US" sz="1800" kern="1200" dirty="0">
              <a:solidFill>
                <a:schemeClr val="tx1"/>
              </a:solidFill>
              <a:latin typeface="Gotham Medium"/>
              <a:cs typeface="Gotham Medium"/>
            </a:endParaRPr>
          </a:p>
        </p:txBody>
      </p:sp>
      <p:sp>
        <p:nvSpPr>
          <p:cNvPr id="4" name="Freeform 3"/>
          <p:cNvSpPr/>
          <p:nvPr/>
        </p:nvSpPr>
        <p:spPr>
          <a:xfrm>
            <a:off x="2709652" y="1778732"/>
            <a:ext cx="3711366" cy="4020647"/>
          </a:xfrm>
          <a:custGeom>
            <a:avLst/>
            <a:gdLst/>
            <a:ahLst/>
            <a:cxnLst/>
            <a:rect l="0" t="0" r="0" b="0"/>
            <a:pathLst>
              <a:path>
                <a:moveTo>
                  <a:pt x="3204689" y="393260"/>
                </a:moveTo>
                <a:arcTo wR="2010323" hR="2010323" stAng="18386979" swAng="1633933"/>
              </a:path>
            </a:pathLst>
          </a:custGeom>
          <a:noFill/>
          <a:ln>
            <a:solidFill>
              <a:srgbClr val="000000"/>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5557108" y="3180718"/>
            <a:ext cx="1727823" cy="1216675"/>
          </a:xfrm>
          <a:custGeom>
            <a:avLst/>
            <a:gdLst>
              <a:gd name="connsiteX0" fmla="*/ 0 w 1871808"/>
              <a:gd name="connsiteY0" fmla="*/ 202783 h 1216675"/>
              <a:gd name="connsiteX1" fmla="*/ 202783 w 1871808"/>
              <a:gd name="connsiteY1" fmla="*/ 0 h 1216675"/>
              <a:gd name="connsiteX2" fmla="*/ 1669025 w 1871808"/>
              <a:gd name="connsiteY2" fmla="*/ 0 h 1216675"/>
              <a:gd name="connsiteX3" fmla="*/ 1871808 w 1871808"/>
              <a:gd name="connsiteY3" fmla="*/ 202783 h 1216675"/>
              <a:gd name="connsiteX4" fmla="*/ 1871808 w 1871808"/>
              <a:gd name="connsiteY4" fmla="*/ 1013892 h 1216675"/>
              <a:gd name="connsiteX5" fmla="*/ 1669025 w 1871808"/>
              <a:gd name="connsiteY5" fmla="*/ 1216675 h 1216675"/>
              <a:gd name="connsiteX6" fmla="*/ 202783 w 1871808"/>
              <a:gd name="connsiteY6" fmla="*/ 1216675 h 1216675"/>
              <a:gd name="connsiteX7" fmla="*/ 0 w 1871808"/>
              <a:gd name="connsiteY7" fmla="*/ 1013892 h 1216675"/>
              <a:gd name="connsiteX8" fmla="*/ 0 w 1871808"/>
              <a:gd name="connsiteY8" fmla="*/ 202783 h 1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808" h="1216675">
                <a:moveTo>
                  <a:pt x="0" y="202783"/>
                </a:moveTo>
                <a:cubicBezTo>
                  <a:pt x="0" y="90789"/>
                  <a:pt x="90789" y="0"/>
                  <a:pt x="202783" y="0"/>
                </a:cubicBezTo>
                <a:lnTo>
                  <a:pt x="1669025" y="0"/>
                </a:lnTo>
                <a:cubicBezTo>
                  <a:pt x="1781019" y="0"/>
                  <a:pt x="1871808" y="90789"/>
                  <a:pt x="1871808" y="202783"/>
                </a:cubicBezTo>
                <a:lnTo>
                  <a:pt x="1871808" y="1013892"/>
                </a:lnTo>
                <a:cubicBezTo>
                  <a:pt x="1871808" y="1125886"/>
                  <a:pt x="1781019" y="1216675"/>
                  <a:pt x="1669025" y="1216675"/>
                </a:cubicBezTo>
                <a:lnTo>
                  <a:pt x="202783" y="1216675"/>
                </a:lnTo>
                <a:cubicBezTo>
                  <a:pt x="90789" y="1216675"/>
                  <a:pt x="0" y="1125886"/>
                  <a:pt x="0" y="1013892"/>
                </a:cubicBezTo>
                <a:lnTo>
                  <a:pt x="0" y="202783"/>
                </a:lnTo>
                <a:close/>
              </a:path>
            </a:pathLst>
          </a:custGeom>
          <a:noFill/>
          <a:ln>
            <a:solidFill>
              <a:schemeClr val="tx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7973" tIns="127973" rIns="127973" bIns="12797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otham Medium"/>
                <a:cs typeface="Gotham Medium"/>
              </a:rPr>
              <a:t>II. Performance Monitoring &amp; Coaching</a:t>
            </a:r>
            <a:endParaRPr lang="en-US" sz="1800" kern="1200" dirty="0">
              <a:solidFill>
                <a:schemeClr val="tx1"/>
              </a:solidFill>
              <a:latin typeface="Gotham Medium"/>
              <a:cs typeface="Gotham Medium"/>
            </a:endParaRPr>
          </a:p>
        </p:txBody>
      </p:sp>
      <p:sp>
        <p:nvSpPr>
          <p:cNvPr id="7" name="Freeform 6"/>
          <p:cNvSpPr/>
          <p:nvPr/>
        </p:nvSpPr>
        <p:spPr>
          <a:xfrm>
            <a:off x="2709652" y="1778732"/>
            <a:ext cx="3711366" cy="4020647"/>
          </a:xfrm>
          <a:custGeom>
            <a:avLst/>
            <a:gdLst/>
            <a:ahLst/>
            <a:cxnLst/>
            <a:rect l="0" t="0" r="0" b="0"/>
            <a:pathLst>
              <a:path>
                <a:moveTo>
                  <a:pt x="3812270" y="2901611"/>
                </a:moveTo>
                <a:arcTo wR="2010323" hR="2010323" stAng="1579088" swAng="1633933"/>
              </a:path>
            </a:pathLst>
          </a:custGeom>
          <a:noFill/>
          <a:ln>
            <a:solidFill>
              <a:srgbClr val="000000"/>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3701424" y="5191042"/>
            <a:ext cx="1727823" cy="1216675"/>
          </a:xfrm>
          <a:custGeom>
            <a:avLst/>
            <a:gdLst>
              <a:gd name="connsiteX0" fmla="*/ 0 w 1871808"/>
              <a:gd name="connsiteY0" fmla="*/ 202783 h 1216675"/>
              <a:gd name="connsiteX1" fmla="*/ 202783 w 1871808"/>
              <a:gd name="connsiteY1" fmla="*/ 0 h 1216675"/>
              <a:gd name="connsiteX2" fmla="*/ 1669025 w 1871808"/>
              <a:gd name="connsiteY2" fmla="*/ 0 h 1216675"/>
              <a:gd name="connsiteX3" fmla="*/ 1871808 w 1871808"/>
              <a:gd name="connsiteY3" fmla="*/ 202783 h 1216675"/>
              <a:gd name="connsiteX4" fmla="*/ 1871808 w 1871808"/>
              <a:gd name="connsiteY4" fmla="*/ 1013892 h 1216675"/>
              <a:gd name="connsiteX5" fmla="*/ 1669025 w 1871808"/>
              <a:gd name="connsiteY5" fmla="*/ 1216675 h 1216675"/>
              <a:gd name="connsiteX6" fmla="*/ 202783 w 1871808"/>
              <a:gd name="connsiteY6" fmla="*/ 1216675 h 1216675"/>
              <a:gd name="connsiteX7" fmla="*/ 0 w 1871808"/>
              <a:gd name="connsiteY7" fmla="*/ 1013892 h 1216675"/>
              <a:gd name="connsiteX8" fmla="*/ 0 w 1871808"/>
              <a:gd name="connsiteY8" fmla="*/ 202783 h 1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808" h="1216675">
                <a:moveTo>
                  <a:pt x="0" y="202783"/>
                </a:moveTo>
                <a:cubicBezTo>
                  <a:pt x="0" y="90789"/>
                  <a:pt x="90789" y="0"/>
                  <a:pt x="202783" y="0"/>
                </a:cubicBezTo>
                <a:lnTo>
                  <a:pt x="1669025" y="0"/>
                </a:lnTo>
                <a:cubicBezTo>
                  <a:pt x="1781019" y="0"/>
                  <a:pt x="1871808" y="90789"/>
                  <a:pt x="1871808" y="202783"/>
                </a:cubicBezTo>
                <a:lnTo>
                  <a:pt x="1871808" y="1013892"/>
                </a:lnTo>
                <a:cubicBezTo>
                  <a:pt x="1871808" y="1125886"/>
                  <a:pt x="1781019" y="1216675"/>
                  <a:pt x="1669025" y="1216675"/>
                </a:cubicBezTo>
                <a:lnTo>
                  <a:pt x="202783" y="1216675"/>
                </a:lnTo>
                <a:cubicBezTo>
                  <a:pt x="90789" y="1216675"/>
                  <a:pt x="0" y="1125886"/>
                  <a:pt x="0" y="1013892"/>
                </a:cubicBezTo>
                <a:lnTo>
                  <a:pt x="0" y="202783"/>
                </a:lnTo>
                <a:close/>
              </a:path>
            </a:pathLst>
          </a:custGeom>
          <a:noFill/>
          <a:ln>
            <a:solidFill>
              <a:schemeClr val="tx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7973" tIns="127973" rIns="127973" bIns="12797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otham Medium"/>
                <a:cs typeface="Gotham Medium"/>
              </a:rPr>
              <a:t>III. Performance Review &amp; Evaluation</a:t>
            </a:r>
            <a:endParaRPr lang="en-US" sz="1800" kern="1200" dirty="0">
              <a:solidFill>
                <a:schemeClr val="tx1"/>
              </a:solidFill>
              <a:latin typeface="Gotham Medium"/>
              <a:cs typeface="Gotham Medium"/>
            </a:endParaRPr>
          </a:p>
        </p:txBody>
      </p:sp>
      <p:sp>
        <p:nvSpPr>
          <p:cNvPr id="9" name="Freeform 8"/>
          <p:cNvSpPr/>
          <p:nvPr/>
        </p:nvSpPr>
        <p:spPr>
          <a:xfrm>
            <a:off x="2709652" y="1778732"/>
            <a:ext cx="3711366" cy="4020647"/>
          </a:xfrm>
          <a:custGeom>
            <a:avLst/>
            <a:gdLst/>
            <a:ahLst/>
            <a:cxnLst/>
            <a:rect l="0" t="0" r="0" b="0"/>
            <a:pathLst>
              <a:path>
                <a:moveTo>
                  <a:pt x="815958" y="3627386"/>
                </a:moveTo>
                <a:arcTo wR="2010323" hR="2010323" stAng="7586979" swAng="1633933"/>
              </a:path>
            </a:pathLst>
          </a:custGeom>
          <a:noFill/>
          <a:ln>
            <a:solidFill>
              <a:srgbClr val="000000"/>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845740" y="3180718"/>
            <a:ext cx="1855684" cy="1394394"/>
          </a:xfrm>
          <a:custGeom>
            <a:avLst/>
            <a:gdLst>
              <a:gd name="connsiteX0" fmla="*/ 0 w 1871808"/>
              <a:gd name="connsiteY0" fmla="*/ 202783 h 1216675"/>
              <a:gd name="connsiteX1" fmla="*/ 202783 w 1871808"/>
              <a:gd name="connsiteY1" fmla="*/ 0 h 1216675"/>
              <a:gd name="connsiteX2" fmla="*/ 1669025 w 1871808"/>
              <a:gd name="connsiteY2" fmla="*/ 0 h 1216675"/>
              <a:gd name="connsiteX3" fmla="*/ 1871808 w 1871808"/>
              <a:gd name="connsiteY3" fmla="*/ 202783 h 1216675"/>
              <a:gd name="connsiteX4" fmla="*/ 1871808 w 1871808"/>
              <a:gd name="connsiteY4" fmla="*/ 1013892 h 1216675"/>
              <a:gd name="connsiteX5" fmla="*/ 1669025 w 1871808"/>
              <a:gd name="connsiteY5" fmla="*/ 1216675 h 1216675"/>
              <a:gd name="connsiteX6" fmla="*/ 202783 w 1871808"/>
              <a:gd name="connsiteY6" fmla="*/ 1216675 h 1216675"/>
              <a:gd name="connsiteX7" fmla="*/ 0 w 1871808"/>
              <a:gd name="connsiteY7" fmla="*/ 1013892 h 1216675"/>
              <a:gd name="connsiteX8" fmla="*/ 0 w 1871808"/>
              <a:gd name="connsiteY8" fmla="*/ 202783 h 1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808" h="1216675">
                <a:moveTo>
                  <a:pt x="0" y="202783"/>
                </a:moveTo>
                <a:cubicBezTo>
                  <a:pt x="0" y="90789"/>
                  <a:pt x="90789" y="0"/>
                  <a:pt x="202783" y="0"/>
                </a:cubicBezTo>
                <a:lnTo>
                  <a:pt x="1669025" y="0"/>
                </a:lnTo>
                <a:cubicBezTo>
                  <a:pt x="1781019" y="0"/>
                  <a:pt x="1871808" y="90789"/>
                  <a:pt x="1871808" y="202783"/>
                </a:cubicBezTo>
                <a:lnTo>
                  <a:pt x="1871808" y="1013892"/>
                </a:lnTo>
                <a:cubicBezTo>
                  <a:pt x="1871808" y="1125886"/>
                  <a:pt x="1781019" y="1216675"/>
                  <a:pt x="1669025" y="1216675"/>
                </a:cubicBezTo>
                <a:lnTo>
                  <a:pt x="202783" y="1216675"/>
                </a:lnTo>
                <a:cubicBezTo>
                  <a:pt x="90789" y="1216675"/>
                  <a:pt x="0" y="1125886"/>
                  <a:pt x="0" y="1013892"/>
                </a:cubicBezTo>
                <a:lnTo>
                  <a:pt x="0" y="202783"/>
                </a:lnTo>
                <a:close/>
              </a:path>
            </a:pathLst>
          </a:custGeom>
          <a:noFill/>
          <a:ln>
            <a:solidFill>
              <a:schemeClr val="tx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7973" tIns="127973" rIns="127973" bIns="12797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otham Medium"/>
                <a:cs typeface="Gotham Medium"/>
              </a:rPr>
              <a:t>IV. Performance Rewarding and Development Planning</a:t>
            </a:r>
            <a:endParaRPr lang="en-US" sz="1800" kern="1200" dirty="0">
              <a:solidFill>
                <a:schemeClr val="tx1"/>
              </a:solidFill>
              <a:latin typeface="Gotham Medium"/>
              <a:cs typeface="Gotham Medium"/>
            </a:endParaRPr>
          </a:p>
        </p:txBody>
      </p:sp>
      <p:sp>
        <p:nvSpPr>
          <p:cNvPr id="11" name="Freeform 10"/>
          <p:cNvSpPr/>
          <p:nvPr/>
        </p:nvSpPr>
        <p:spPr>
          <a:xfrm>
            <a:off x="2709652" y="1778732"/>
            <a:ext cx="3711366" cy="4020647"/>
          </a:xfrm>
          <a:custGeom>
            <a:avLst/>
            <a:gdLst/>
            <a:ahLst/>
            <a:cxnLst/>
            <a:rect l="0" t="0" r="0" b="0"/>
            <a:pathLst>
              <a:path>
                <a:moveTo>
                  <a:pt x="208377" y="1119036"/>
                </a:moveTo>
                <a:arcTo wR="2010323" hR="2010323" stAng="12379088" swAng="1633933"/>
              </a:path>
            </a:pathLst>
          </a:custGeom>
          <a:noFill/>
          <a:ln>
            <a:solidFill>
              <a:schemeClr val="tx1"/>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Rectangle 1"/>
          <p:cNvSpPr/>
          <p:nvPr/>
        </p:nvSpPr>
        <p:spPr>
          <a:xfrm>
            <a:off x="5557108" y="1313727"/>
            <a:ext cx="1529492" cy="923326"/>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Output:</a:t>
            </a:r>
            <a:r>
              <a:rPr kumimoji="0" lang="en-US" sz="1800" b="0" i="0" u="none" strike="noStrike" cap="none" spc="0" normalizeH="0" dirty="0" smtClean="0">
                <a:ln>
                  <a:noFill/>
                </a:ln>
                <a:solidFill>
                  <a:srgbClr val="000000"/>
                </a:solidFill>
                <a:effectLst/>
                <a:uFillTx/>
                <a:latin typeface="+mj-lt"/>
                <a:ea typeface="+mj-ea"/>
                <a:cs typeface="+mj-cs"/>
                <a:sym typeface="Helvetica"/>
              </a:rPr>
              <a:t> IPCRF and OPCRF</a:t>
            </a:r>
          </a:p>
        </p:txBody>
      </p:sp>
      <p:sp>
        <p:nvSpPr>
          <p:cNvPr id="13" name="Rectangle 12"/>
          <p:cNvSpPr/>
          <p:nvPr/>
        </p:nvSpPr>
        <p:spPr>
          <a:xfrm>
            <a:off x="7430196" y="3342732"/>
            <a:ext cx="1484923" cy="923326"/>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Output:</a:t>
            </a:r>
            <a:r>
              <a:rPr kumimoji="0" lang="en-US" sz="1800" b="0" i="0" u="none" strike="noStrike" cap="none" spc="0" normalizeH="0" dirty="0" smtClean="0">
                <a:ln>
                  <a:noFill/>
                </a:ln>
                <a:solidFill>
                  <a:srgbClr val="000000"/>
                </a:solidFill>
                <a:effectLst/>
                <a:uFillTx/>
                <a:latin typeface="+mj-lt"/>
                <a:ea typeface="+mj-ea"/>
                <a:cs typeface="+mj-cs"/>
                <a:sym typeface="Helvetica"/>
              </a:rPr>
              <a:t> Monitoring Form</a:t>
            </a:r>
          </a:p>
        </p:txBody>
      </p:sp>
      <p:sp>
        <p:nvSpPr>
          <p:cNvPr id="14" name="Rectangle 13"/>
          <p:cNvSpPr/>
          <p:nvPr/>
        </p:nvSpPr>
        <p:spPr>
          <a:xfrm>
            <a:off x="5678557" y="5631727"/>
            <a:ext cx="1865243" cy="64632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Output:</a:t>
            </a:r>
            <a:r>
              <a:rPr kumimoji="0" lang="en-US" sz="1800" b="0" i="0" u="none" strike="noStrike" cap="none" spc="0" normalizeH="0" dirty="0" smtClean="0">
                <a:ln>
                  <a:noFill/>
                </a:ln>
                <a:solidFill>
                  <a:srgbClr val="000000"/>
                </a:solidFill>
                <a:effectLst/>
                <a:uFillTx/>
                <a:latin typeface="+mj-lt"/>
                <a:ea typeface="+mj-ea"/>
                <a:cs typeface="+mj-cs"/>
                <a:sym typeface="Helvetica"/>
              </a:rPr>
              <a:t> Rating sheet</a:t>
            </a:r>
          </a:p>
        </p:txBody>
      </p:sp>
      <p:sp>
        <p:nvSpPr>
          <p:cNvPr id="15" name="Rectangle 14"/>
          <p:cNvSpPr/>
          <p:nvPr/>
        </p:nvSpPr>
        <p:spPr>
          <a:xfrm>
            <a:off x="49469" y="3290502"/>
            <a:ext cx="1703131" cy="923326"/>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Output:</a:t>
            </a:r>
            <a:r>
              <a:rPr kumimoji="0" lang="en-US" sz="1800" b="0" i="0" u="none" strike="noStrike" cap="none" spc="0" normalizeH="0" dirty="0" smtClean="0">
                <a:ln>
                  <a:noFill/>
                </a:ln>
                <a:solidFill>
                  <a:srgbClr val="000000"/>
                </a:solidFill>
                <a:effectLst/>
                <a:uFillTx/>
                <a:latin typeface="+mj-lt"/>
                <a:ea typeface="+mj-ea"/>
                <a:cs typeface="+mj-cs"/>
                <a:sym typeface="Helvetica"/>
              </a:rPr>
              <a:t> Development plan</a:t>
            </a:r>
          </a:p>
        </p:txBody>
      </p:sp>
      <p:pic>
        <p:nvPicPr>
          <p:cNvPr id="171010" name="Picture 2"/>
          <p:cNvPicPr>
            <a:picLocks noChangeAspect="1" noChangeArrowheads="1"/>
          </p:cNvPicPr>
          <p:nvPr/>
        </p:nvPicPr>
        <p:blipFill>
          <a:blip r:embed="rId3" cstate="print"/>
          <a:srcRect/>
          <a:stretch>
            <a:fillRect/>
          </a:stretch>
        </p:blipFill>
        <p:spPr bwMode="auto">
          <a:xfrm>
            <a:off x="0" y="990600"/>
            <a:ext cx="1676400" cy="1410056"/>
          </a:xfrm>
          <a:prstGeom prst="rect">
            <a:avLst/>
          </a:prstGeom>
          <a:noFill/>
          <a:ln w="9525">
            <a:noFill/>
            <a:miter lim="800000"/>
            <a:headEnd/>
            <a:tailEnd/>
          </a:ln>
          <a:effectLst/>
        </p:spPr>
      </p:pic>
      <p:sp>
        <p:nvSpPr>
          <p:cNvPr id="17" name="Right Arrow 16"/>
          <p:cNvSpPr/>
          <p:nvPr/>
        </p:nvSpPr>
        <p:spPr>
          <a:xfrm>
            <a:off x="1828800" y="1828800"/>
            <a:ext cx="1752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5000" y="1143000"/>
            <a:ext cx="1600200" cy="64632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Input:</a:t>
            </a:r>
            <a:r>
              <a:rPr kumimoji="0" lang="en-US" sz="1800" b="0" i="0" u="none" strike="noStrike" cap="none" spc="0" normalizeH="0" dirty="0" smtClean="0">
                <a:ln>
                  <a:noFill/>
                </a:ln>
                <a:solidFill>
                  <a:srgbClr val="000000"/>
                </a:solidFill>
                <a:effectLst/>
                <a:uFillTx/>
                <a:latin typeface="+mj-lt"/>
                <a:ea typeface="+mj-ea"/>
                <a:cs typeface="+mj-cs"/>
                <a:sym typeface="Helvetica"/>
              </a:rPr>
              <a:t> SIP, PIA</a:t>
            </a:r>
          </a:p>
        </p:txBody>
      </p:sp>
      <p:sp>
        <p:nvSpPr>
          <p:cNvPr id="19" name="Right Arrow 18"/>
          <p:cNvSpPr/>
          <p:nvPr/>
        </p:nvSpPr>
        <p:spPr>
          <a:xfrm rot="16200000">
            <a:off x="0" y="26670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7200" y="2514600"/>
            <a:ext cx="1752600" cy="646331"/>
          </a:xfrm>
          <a:prstGeom prst="rect">
            <a:avLst/>
          </a:prstGeom>
          <a:noFill/>
        </p:spPr>
        <p:txBody>
          <a:bodyPr wrap="square" rtlCol="0">
            <a:spAutoFit/>
          </a:bodyPr>
          <a:lstStyle/>
          <a:p>
            <a:r>
              <a:rPr lang="en-US" dirty="0" smtClean="0"/>
              <a:t>During adjustment</a:t>
            </a:r>
            <a:endParaRPr lang="en-US" dirty="0"/>
          </a:p>
        </p:txBody>
      </p:sp>
    </p:spTree>
    <p:extLst>
      <p:ext uri="{BB962C8B-B14F-4D97-AF65-F5344CB8AC3E}">
        <p14:creationId xmlns:p14="http://schemas.microsoft.com/office/powerpoint/2010/main" xmlns="" val="2741237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wipe(down)">
                                      <p:cBhvr>
                                        <p:cTn id="7" dur="500"/>
                                        <p:tgtEl>
                                          <p:spTgt spid="1710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7625"/>
            <a:ext cx="8229600" cy="914400"/>
          </a:xfrm>
        </p:spPr>
        <p:txBody>
          <a:bodyPr/>
          <a:lstStyle/>
          <a:p>
            <a:pPr eaLnBrk="1" hangingPunct="1"/>
            <a:r>
              <a:rPr lang="en-US" sz="4000" b="1" dirty="0" smtClean="0">
                <a:solidFill>
                  <a:srgbClr val="FFFF00"/>
                </a:solidFill>
                <a:latin typeface="Bookman Old Style" charset="0"/>
              </a:rPr>
              <a:t>SIP and OPCRF</a:t>
            </a:r>
            <a:endParaRPr lang="en-US" sz="4000" b="1" dirty="0">
              <a:solidFill>
                <a:srgbClr val="FFFF00"/>
              </a:solidFill>
              <a:latin typeface="Bookman Old Style" charset="0"/>
            </a:endParaRPr>
          </a:p>
        </p:txBody>
      </p:sp>
      <p:sp>
        <p:nvSpPr>
          <p:cNvPr id="4" name="Slide Number Placeholder 3"/>
          <p:cNvSpPr>
            <a:spLocks noGrp="1"/>
          </p:cNvSpPr>
          <p:nvPr>
            <p:ph type="sldNum" sz="quarter" idx="4294967295"/>
          </p:nvPr>
        </p:nvSpPr>
        <p:spPr>
          <a:xfrm>
            <a:off x="3124200" y="6356350"/>
            <a:ext cx="2895600" cy="365125"/>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DBB86D-905E-3142-9210-16138BD98EE1}" type="slidenum">
              <a:rPr lang="en-US">
                <a:solidFill>
                  <a:srgbClr val="FFFFFF"/>
                </a:solidFill>
                <a:latin typeface="Bookman Old Style" charset="0"/>
              </a:rPr>
              <a:pPr eaLnBrk="1" hangingPunct="1"/>
              <a:t>18</a:t>
            </a:fld>
            <a:endParaRPr lang="en-US">
              <a:solidFill>
                <a:srgbClr val="FFFFFF"/>
              </a:solidFill>
              <a:latin typeface="Bookman Old Style"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4278020"/>
              </p:ext>
            </p:extLst>
          </p:nvPr>
        </p:nvGraphicFramePr>
        <p:xfrm>
          <a:off x="0" y="1524000"/>
          <a:ext cx="9144000" cy="3770628"/>
        </p:xfrm>
        <a:graphic>
          <a:graphicData uri="http://schemas.openxmlformats.org/drawingml/2006/table">
            <a:tbl>
              <a:tblPr/>
              <a:tblGrid>
                <a:gridCol w="1011238">
                  <a:extLst>
                    <a:ext uri="{9D8B030D-6E8A-4147-A177-3AD203B41FA5}">
                      <a16:colId xmlns:a16="http://schemas.microsoft.com/office/drawing/2014/main" xmlns="" val="20000"/>
                    </a:ext>
                  </a:extLst>
                </a:gridCol>
                <a:gridCol w="1978025">
                  <a:extLst>
                    <a:ext uri="{9D8B030D-6E8A-4147-A177-3AD203B41FA5}">
                      <a16:colId xmlns:a16="http://schemas.microsoft.com/office/drawing/2014/main" xmlns="" val="20001"/>
                    </a:ext>
                  </a:extLst>
                </a:gridCol>
                <a:gridCol w="2227262">
                  <a:extLst>
                    <a:ext uri="{9D8B030D-6E8A-4147-A177-3AD203B41FA5}">
                      <a16:colId xmlns:a16="http://schemas.microsoft.com/office/drawing/2014/main" xmlns="" val="20002"/>
                    </a:ext>
                  </a:extLst>
                </a:gridCol>
                <a:gridCol w="1963738">
                  <a:extLst>
                    <a:ext uri="{9D8B030D-6E8A-4147-A177-3AD203B41FA5}">
                      <a16:colId xmlns:a16="http://schemas.microsoft.com/office/drawing/2014/main" xmlns="" val="20003"/>
                    </a:ext>
                  </a:extLst>
                </a:gridCol>
                <a:gridCol w="1963737">
                  <a:extLst>
                    <a:ext uri="{9D8B030D-6E8A-4147-A177-3AD203B41FA5}">
                      <a16:colId xmlns:a16="http://schemas.microsoft.com/office/drawing/2014/main" xmlns="" val="20004"/>
                    </a:ext>
                  </a:extLst>
                </a:gridCol>
              </a:tblGrid>
              <a:tr h="153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Major Final Output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(MFO) </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Key Result Areas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(KRAs</a:t>
                      </a:r>
                      <a:r>
                        <a:rPr kumimoji="0" lang="en-US" sz="1600" b="1" i="0" u="none" strike="noStrike" cap="none" normalizeH="0" baseline="0" dirty="0" smtClean="0">
                          <a:ln>
                            <a:noFill/>
                          </a:ln>
                          <a:solidFill>
                            <a:srgbClr val="FFFFFF"/>
                          </a:solidFill>
                          <a:effectLst/>
                          <a:latin typeface="Arial" charset="0"/>
                          <a:ea typeface="ＭＳ Ｐゴシック" charset="0"/>
                          <a:cs typeface="Arial" charset="0"/>
                        </a:rPr>
                        <a:t>)/ Priority Improvement Areas</a:t>
                      </a:r>
                      <a:endParaRPr kumimoji="0" lang="en-US" sz="1600" b="1" i="0" u="none" strike="noStrike" cap="none" normalizeH="0" baseline="0" dirty="0">
                        <a:ln>
                          <a:noFill/>
                        </a:ln>
                        <a:solidFill>
                          <a:srgbClr val="FFFFFF"/>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charset="0"/>
                          <a:cs typeface="Arial" charset="0"/>
                        </a:rPr>
                        <a:t>OPCRF</a:t>
                      </a:r>
                      <a:endParaRPr kumimoji="0" lang="en-US" sz="1600" b="1" i="0" u="none" strike="noStrike" cap="none" normalizeH="0" baseline="0" dirty="0">
                        <a:ln>
                          <a:noFill/>
                        </a:ln>
                        <a:solidFill>
                          <a:srgbClr val="FFFFFF"/>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Arial" charset="0"/>
                        </a:rPr>
                        <a:t>(Principal)</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Key Result Areas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(KRAs)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IPCRF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(Head Teacher)</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Key Result Areas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(KRAs)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IPCRF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(Master Teacher)</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Key Result Areas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(KRAs)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IPCRF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(Teachers)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12700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ＭＳ Ｐゴシック" charset="0"/>
                          <a:cs typeface="Arial" charset="0"/>
                        </a:rPr>
                        <a:t>Basic </a:t>
                      </a:r>
                      <a:r>
                        <a:rPr kumimoji="0" lang="en-US" sz="1400" b="0" i="0" u="none" strike="noStrike" cap="none" normalizeH="0" baseline="0" dirty="0">
                          <a:ln>
                            <a:noFill/>
                          </a:ln>
                          <a:solidFill>
                            <a:srgbClr val="000000"/>
                          </a:solidFill>
                          <a:effectLst/>
                          <a:latin typeface="Arial" charset="0"/>
                          <a:ea typeface="ＭＳ Ｐゴシック" charset="0"/>
                          <a:cs typeface="Arial" charset="0"/>
                        </a:rPr>
                        <a:t>Education Services</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1. Instructional Leadership</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charset="0"/>
                        <a:buNone/>
                        <a:tabLst/>
                      </a:pPr>
                      <a:endParaRPr kumimoji="0" lang="en-US" sz="1400" b="0" i="0" u="none" strike="noStrike" cap="none" normalizeH="0" baseline="0">
                        <a:ln>
                          <a:noFill/>
                        </a:ln>
                        <a:solidFill>
                          <a:srgbClr val="000000"/>
                        </a:solidFill>
                        <a:effectLst/>
                        <a:latin typeface="Arial" charset="0"/>
                        <a:ea typeface="Calibri" charset="0"/>
                        <a:cs typeface="Times New Roman" charset="0"/>
                      </a:endParaRPr>
                    </a:p>
                    <a:p>
                      <a:pPr marL="342900" marR="0" lvl="0" indent="-342900" algn="l" defTabSz="914400" rtl="0" eaLnBrk="1" fontAlgn="base" latinLnBrk="0" hangingPunct="1">
                        <a:lnSpc>
                          <a:spcPct val="115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Arial" charset="0"/>
                          <a:cs typeface="Arial" charset="0"/>
                        </a:rPr>
                        <a:t>1. School Curriculum Monitoring and Evaluation Plan</a:t>
                      </a:r>
                      <a:endParaRPr kumimoji="0" lang="en-US" sz="1400" b="0" i="0" u="none" strike="noStrike" cap="none" normalizeH="0" baseline="0">
                        <a:ln>
                          <a:noFill/>
                        </a:ln>
                        <a:solidFill>
                          <a:srgbClr val="000000"/>
                        </a:solidFill>
                        <a:effectLst/>
                        <a:latin typeface="Arial"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charset="0"/>
                        <a:buNone/>
                        <a:tabLst/>
                      </a:pPr>
                      <a:endParaRPr kumimoji="0" lang="en-US" sz="1400" b="0" i="0" u="none" strike="noStrike" cap="none" normalizeH="0" baseline="0">
                        <a:ln>
                          <a:noFill/>
                        </a:ln>
                        <a:solidFill>
                          <a:srgbClr val="000000"/>
                        </a:solidFill>
                        <a:effectLst/>
                        <a:latin typeface="Arial" charset="0"/>
                        <a:ea typeface="Calibri" charset="0"/>
                        <a:cs typeface="Times New Roman" charset="0"/>
                      </a:endParaRPr>
                    </a:p>
                    <a:p>
                      <a:pPr marL="342900" marR="0" lvl="0" indent="-342900" algn="l" defTabSz="914400" rtl="0" eaLnBrk="1" fontAlgn="base" latinLnBrk="0" hangingPunct="1">
                        <a:lnSpc>
                          <a:spcPct val="115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Arial" charset="0"/>
                          <a:cs typeface="Arial" charset="0"/>
                        </a:rPr>
                        <a:t>1. Instructional Supervision</a:t>
                      </a:r>
                    </a:p>
                    <a:p>
                      <a:pPr marL="342900" marR="0" lvl="0" indent="-342900" algn="l" defTabSz="914400" rtl="0" eaLnBrk="1" fontAlgn="base" latinLnBrk="0" hangingPunct="1">
                        <a:lnSpc>
                          <a:spcPct val="115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Arial" charset="0"/>
                          <a:cs typeface="Arial" charset="0"/>
                        </a:rPr>
                        <a:t>2. Instructional Competence</a:t>
                      </a:r>
                      <a:endParaRPr kumimoji="0" lang="en-US" sz="1400" b="0" i="0" u="none" strike="noStrike" cap="none" normalizeH="0" baseline="0">
                        <a:ln>
                          <a:noFill/>
                        </a:ln>
                        <a:solidFill>
                          <a:srgbClr val="000000"/>
                        </a:solidFill>
                        <a:effectLst/>
                        <a:latin typeface="Arial"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l" defTabSz="914400" rtl="0" eaLnBrk="1" fontAlgn="base" latinLnBrk="0" hangingPunct="1">
                        <a:lnSpc>
                          <a:spcPct val="115000"/>
                        </a:lnSpc>
                        <a:spcBef>
                          <a:spcPct val="0"/>
                        </a:spcBef>
                        <a:spcAft>
                          <a:spcPct val="0"/>
                        </a:spcAft>
                        <a:buClrTx/>
                        <a:buSzTx/>
                        <a:buFont typeface="Symbol" charset="0"/>
                        <a:buNone/>
                        <a:tabLst/>
                      </a:pPr>
                      <a:endParaRPr kumimoji="0" lang="en-US" sz="1400" b="0" i="0" u="none" strike="noStrike" cap="none" normalizeH="0" baseline="0">
                        <a:ln>
                          <a:noFill/>
                        </a:ln>
                        <a:solidFill>
                          <a:srgbClr val="000000"/>
                        </a:solidFill>
                        <a:effectLst/>
                        <a:latin typeface="Arial" charset="0"/>
                        <a:ea typeface="Calibri" charset="0"/>
                        <a:cs typeface="Times New Roman" charset="0"/>
                      </a:endParaRPr>
                    </a:p>
                    <a:p>
                      <a:pPr marL="342900" marR="0" lvl="0" indent="-342900" algn="l" defTabSz="914400" rtl="0" eaLnBrk="1" fontAlgn="base" latinLnBrk="0" hangingPunct="1">
                        <a:lnSpc>
                          <a:spcPct val="115000"/>
                        </a:lnSpc>
                        <a:spcBef>
                          <a:spcPct val="0"/>
                        </a:spcBef>
                        <a:spcAft>
                          <a:spcPct val="0"/>
                        </a:spcAft>
                        <a:buClrTx/>
                        <a:buSzTx/>
                        <a:buFont typeface="Symbol" charset="0"/>
                        <a:buNone/>
                        <a:tabLst/>
                      </a:pPr>
                      <a:r>
                        <a:rPr kumimoji="0" lang="en-US" sz="1400" b="0" i="0" u="none" strike="noStrike" cap="none" normalizeH="0" baseline="0">
                          <a:ln>
                            <a:noFill/>
                          </a:ln>
                          <a:solidFill>
                            <a:srgbClr val="000000"/>
                          </a:solidFill>
                          <a:effectLst/>
                          <a:latin typeface="Arial" charset="0"/>
                          <a:ea typeface="Arial" charset="0"/>
                          <a:cs typeface="Arial" charset="0"/>
                        </a:rPr>
                        <a:t>1. Teaching Learning Process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9461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5. Human Resource Management and Development</a:t>
                      </a:r>
                    </a:p>
                  </a:txBody>
                  <a:tcPr marT="45719" marB="4571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5. Human Resource Management</a:t>
                      </a:r>
                    </a:p>
                    <a:p>
                      <a:pPr marL="0" marR="0" lvl="0" indent="0" algn="l" defTabSz="914400" rtl="0" eaLnBrk="1" fontAlgn="base" latinLnBrk="0" hangingPunct="1">
                        <a:lnSpc>
                          <a:spcPct val="107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ＭＳ Ｐゴシック" charset="0"/>
                          <a:cs typeface="Arial" charset="0"/>
                        </a:rPr>
                        <a:t>(School Based INSET)</a:t>
                      </a:r>
                      <a:endParaRPr kumimoji="0" lang="en-US" sz="1400" b="0" i="0" u="none" strike="noStrike" cap="none" normalizeH="0" baseline="0">
                        <a:ln>
                          <a:noFill/>
                        </a:ln>
                        <a:solidFill>
                          <a:srgbClr val="000000"/>
                        </a:solidFill>
                        <a:effectLst/>
                        <a:latin typeface="Arial" charset="0"/>
                        <a:ea typeface="Calibri"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Calibri" charset="0"/>
                          <a:cs typeface="Times New Roman" charset="0"/>
                        </a:rPr>
                        <a:t>5. </a:t>
                      </a:r>
                      <a:r>
                        <a:rPr kumimoji="0" lang="en-US" sz="1400" b="0" i="0" u="none" strike="noStrike" cap="none" normalizeH="0" baseline="0" dirty="0">
                          <a:ln>
                            <a:noFill/>
                          </a:ln>
                          <a:solidFill>
                            <a:srgbClr val="000000"/>
                          </a:solidFill>
                          <a:effectLst/>
                          <a:latin typeface="Arial" charset="0"/>
                          <a:ea typeface="Calibri" charset="0"/>
                          <a:cs typeface="Times New Roman" charset="0"/>
                        </a:rPr>
                        <a:t>Personal and Professional Development (Action Research)</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Calibri" charset="0"/>
                          <a:cs typeface="Times New Roman" charset="0"/>
                        </a:rPr>
                        <a:t>5. </a:t>
                      </a:r>
                      <a:r>
                        <a:rPr kumimoji="0" lang="en-US" sz="1400" b="0" i="0" u="none" strike="noStrike" cap="none" normalizeH="0" baseline="0" dirty="0">
                          <a:ln>
                            <a:noFill/>
                          </a:ln>
                          <a:solidFill>
                            <a:srgbClr val="000000"/>
                          </a:solidFill>
                          <a:effectLst/>
                          <a:latin typeface="Arial" charset="0"/>
                          <a:ea typeface="Calibri" charset="0"/>
                          <a:cs typeface="Times New Roman" charset="0"/>
                        </a:rPr>
                        <a:t>Personal and Professional Development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2"/>
                  </a:ext>
                </a:extLst>
              </a:tr>
            </a:tbl>
          </a:graphicData>
        </a:graphic>
      </p:graphicFrame>
      <p:pic>
        <p:nvPicPr>
          <p:cNvPr id="2" name="Picture 1"/>
          <p:cNvPicPr>
            <a:picLocks noChangeAspect="1"/>
          </p:cNvPicPr>
          <p:nvPr/>
        </p:nvPicPr>
        <p:blipFill>
          <a:blip r:embed="rId3" cstate="print"/>
          <a:stretch>
            <a:fillRect/>
          </a:stretch>
        </p:blipFill>
        <p:spPr>
          <a:xfrm>
            <a:off x="0" y="1143000"/>
            <a:ext cx="9077029" cy="5213350"/>
          </a:xfrm>
          <a:prstGeom prst="rect">
            <a:avLst/>
          </a:prstGeom>
        </p:spPr>
      </p:pic>
      <p:sp>
        <p:nvSpPr>
          <p:cNvPr id="6" name="Rounded Rectangle 5"/>
          <p:cNvSpPr/>
          <p:nvPr/>
        </p:nvSpPr>
        <p:spPr>
          <a:xfrm>
            <a:off x="381000" y="2057400"/>
            <a:ext cx="838200" cy="4686300"/>
          </a:xfrm>
          <a:prstGeom prst="roundRect">
            <a:avLst/>
          </a:prstGeom>
          <a:noFill/>
          <a:ln w="57150" cmpd="sng">
            <a:solidFill>
              <a:srgbClr val="EA8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TextBox 2"/>
          <p:cNvSpPr txBox="1"/>
          <p:nvPr/>
        </p:nvSpPr>
        <p:spPr>
          <a:xfrm>
            <a:off x="1514771" y="3886200"/>
            <a:ext cx="7705429" cy="523220"/>
          </a:xfrm>
          <a:prstGeom prst="rect">
            <a:avLst/>
          </a:prstGeom>
          <a:noFill/>
        </p:spPr>
        <p:txBody>
          <a:bodyPr wrap="square" rtlCol="0">
            <a:spAutoFit/>
          </a:bodyPr>
          <a:lstStyle/>
          <a:p>
            <a:r>
              <a:rPr lang="en-PH" sz="2800" dirty="0" smtClean="0">
                <a:solidFill>
                  <a:srgbClr val="002060"/>
                </a:solidFill>
              </a:rPr>
              <a:t>Key Results Area = Priority Improvement Area</a:t>
            </a:r>
            <a:endParaRPr lang="en-PH" sz="2800" dirty="0">
              <a:solidFill>
                <a:srgbClr val="002060"/>
              </a:solidFill>
            </a:endParaRPr>
          </a:p>
        </p:txBody>
      </p:sp>
    </p:spTree>
    <p:extLst>
      <p:ext uri="{BB962C8B-B14F-4D97-AF65-F5344CB8AC3E}">
        <p14:creationId xmlns:p14="http://schemas.microsoft.com/office/powerpoint/2010/main" xmlns="" val="2460488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40CEB23D-5D9C-424D-A4B8-74E3F10BC318}" type="slidenum">
              <a:rPr lang="fil-PH" smtClean="0"/>
              <a:pPr/>
              <a:t>19</a:t>
            </a:fld>
            <a:endParaRPr lang="fil-PH" dirty="0"/>
          </a:p>
        </p:txBody>
      </p:sp>
      <p:pic>
        <p:nvPicPr>
          <p:cNvPr id="173058" name="Picture 2"/>
          <p:cNvPicPr>
            <a:picLocks noChangeAspect="1" noChangeArrowheads="1"/>
          </p:cNvPicPr>
          <p:nvPr/>
        </p:nvPicPr>
        <p:blipFill>
          <a:blip r:embed="rId3" cstate="print"/>
          <a:srcRect/>
          <a:stretch>
            <a:fillRect/>
          </a:stretch>
        </p:blipFill>
        <p:spPr bwMode="auto">
          <a:xfrm>
            <a:off x="1" y="0"/>
            <a:ext cx="9144658" cy="6858000"/>
          </a:xfrm>
          <a:prstGeom prst="rect">
            <a:avLst/>
          </a:prstGeom>
          <a:noFill/>
          <a:ln w="9525">
            <a:noFill/>
            <a:miter lim="800000"/>
            <a:headEnd/>
            <a:tailEnd/>
          </a:ln>
          <a:effectLst/>
        </p:spPr>
      </p:pic>
      <p:sp>
        <p:nvSpPr>
          <p:cNvPr id="6" name="Rectangle 5"/>
          <p:cNvSpPr/>
          <p:nvPr/>
        </p:nvSpPr>
        <p:spPr>
          <a:xfrm>
            <a:off x="-381000" y="2362200"/>
            <a:ext cx="9829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436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162"/>
            <a:ext cx="9144000" cy="868362"/>
          </a:xfrm>
        </p:spPr>
        <p:txBody>
          <a:bodyPr>
            <a:normAutofit/>
          </a:bodyPr>
          <a:lstStyle/>
          <a:p>
            <a:pPr>
              <a:lnSpc>
                <a:spcPct val="80000"/>
              </a:lnSpc>
            </a:pPr>
            <a:r>
              <a:rPr lang="en-US" sz="3600" dirty="0" smtClean="0"/>
              <a:t>School Effectiveness Division Charter</a:t>
            </a:r>
            <a:endParaRPr lang="en-US" sz="3600" b="0" i="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36397A4-8DBD-4DE6-8571-F720910E4EF5}" type="slidenum">
              <a:rPr lang="en-US" smtClean="0"/>
              <a:pPr/>
              <a:t>2</a:t>
            </a:fld>
            <a:endParaRPr lang="en-US"/>
          </a:p>
        </p:txBody>
      </p:sp>
      <p:sp>
        <p:nvSpPr>
          <p:cNvPr id="7" name="Content Placeholder 2"/>
          <p:cNvSpPr>
            <a:spLocks noGrp="1"/>
          </p:cNvSpPr>
          <p:nvPr>
            <p:ph idx="1"/>
          </p:nvPr>
        </p:nvSpPr>
        <p:spPr>
          <a:xfrm>
            <a:off x="152400" y="989140"/>
            <a:ext cx="8839200" cy="1373060"/>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0" indent="0">
              <a:buNone/>
            </a:pPr>
            <a:r>
              <a:rPr lang="en-US" sz="2400" dirty="0" smtClean="0"/>
              <a:t>Purpose: The School Effectiveness Division supports and enables schools to continuously improve its own governance and delivery of quality basic education services that are responsive to the diverse needs of its learners.</a:t>
            </a:r>
          </a:p>
          <a:p>
            <a:endParaRPr lang="en-US" sz="2000" i="1" dirty="0" smtClean="0">
              <a:solidFill>
                <a:schemeClr val="tx1">
                  <a:lumMod val="50000"/>
                  <a:lumOff val="50000"/>
                </a:schemeClr>
              </a:solidFill>
            </a:endParaRPr>
          </a:p>
        </p:txBody>
      </p:sp>
      <p:sp>
        <p:nvSpPr>
          <p:cNvPr id="8" name="Content Placeholder 2"/>
          <p:cNvSpPr txBox="1">
            <a:spLocks/>
          </p:cNvSpPr>
          <p:nvPr/>
        </p:nvSpPr>
        <p:spPr>
          <a:xfrm>
            <a:off x="152400" y="2438400"/>
            <a:ext cx="8839200" cy="3886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US" sz="2400" dirty="0" smtClean="0"/>
              <a:t>Summary of Functions/Scope:</a:t>
            </a:r>
          </a:p>
          <a:p>
            <a:pPr marL="457200" indent="-457200">
              <a:buFont typeface="Arial" pitchFamily="34" charset="0"/>
              <a:buAutoNum type="arabicPeriod"/>
            </a:pPr>
            <a:r>
              <a:rPr lang="en-US" sz="2400" dirty="0" smtClean="0"/>
              <a:t>Formulation of School Effectiveness Framework</a:t>
            </a:r>
          </a:p>
          <a:p>
            <a:pPr marL="457200" indent="-457200">
              <a:buFont typeface="Arial" pitchFamily="34" charset="0"/>
              <a:buAutoNum type="arabicPeriod"/>
            </a:pPr>
            <a:r>
              <a:rPr lang="en-US" sz="2400" dirty="0" smtClean="0"/>
              <a:t>Establishment of standards for governance to support effective schools</a:t>
            </a:r>
          </a:p>
          <a:p>
            <a:pPr marL="457200" indent="-457200">
              <a:buFont typeface="Arial" pitchFamily="34" charset="0"/>
              <a:buAutoNum type="arabicPeriod"/>
            </a:pPr>
            <a:r>
              <a:rPr lang="en-US" sz="2400" dirty="0" smtClean="0"/>
              <a:t>Application and monitoring of school performance management standards</a:t>
            </a:r>
          </a:p>
          <a:p>
            <a:pPr marL="457200" indent="-457200">
              <a:buFont typeface="Arial" pitchFamily="34" charset="0"/>
              <a:buAutoNum type="arabicPeriod"/>
            </a:pPr>
            <a:r>
              <a:rPr lang="en-US" sz="2400" dirty="0" smtClean="0"/>
              <a:t>Accreditation of Schools and Learning Centers</a:t>
            </a:r>
          </a:p>
          <a:p>
            <a:endParaRPr lang="en-US" sz="2000" i="1" dirty="0" smtClean="0">
              <a:solidFill>
                <a:schemeClr val="tx1">
                  <a:lumMod val="50000"/>
                  <a:lumOff val="50000"/>
                </a:schemeClr>
              </a:solidFill>
            </a:endParaRPr>
          </a:p>
        </p:txBody>
      </p:sp>
    </p:spTree>
    <p:extLst>
      <p:ext uri="{BB962C8B-B14F-4D97-AF65-F5344CB8AC3E}">
        <p14:creationId xmlns:p14="http://schemas.microsoft.com/office/powerpoint/2010/main" xmlns="" val="217951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0" y="152400"/>
            <a:ext cx="8839200" cy="914400"/>
          </a:xfrm>
        </p:spPr>
        <p:txBody>
          <a:bodyPr rtlCol="0">
            <a:normAutofit/>
          </a:bodyPr>
          <a:lstStyle/>
          <a:p>
            <a:pPr marL="514350" indent="-474663" eaLnBrk="1" fontAlgn="auto" hangingPunct="1">
              <a:spcAft>
                <a:spcPts val="0"/>
              </a:spcAft>
              <a:defRPr/>
            </a:pPr>
            <a:r>
              <a:rPr lang="en-US" altLang="en-US" sz="3800" b="1" dirty="0" smtClean="0">
                <a:latin typeface="Calibri" pitchFamily="34" charset="0"/>
                <a:ea typeface="Calibri" pitchFamily="34" charset="0"/>
                <a:cs typeface="Calibri" pitchFamily="34" charset="0"/>
              </a:rPr>
              <a:t>Discuss Strengths and Improvement Needs</a:t>
            </a:r>
          </a:p>
        </p:txBody>
      </p:sp>
      <p:pic>
        <p:nvPicPr>
          <p:cNvPr id="6963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 y="1962150"/>
            <a:ext cx="9163050" cy="270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a:xfrm>
            <a:off x="419100" y="1485900"/>
            <a:ext cx="8382000" cy="2076450"/>
          </a:xfrm>
          <a:prstGeom prst="ellipse">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xmlns="" val="36493326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SIP-OPCRF-AIP Integration</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21</a:t>
            </a:fld>
            <a:endParaRPr lang="fil-PH" dirty="0"/>
          </a:p>
        </p:txBody>
      </p:sp>
      <p:pic>
        <p:nvPicPr>
          <p:cNvPr id="6" name="Picture 2"/>
          <p:cNvPicPr>
            <a:picLocks noChangeAspect="1" noChangeArrowheads="1"/>
          </p:cNvPicPr>
          <p:nvPr/>
        </p:nvPicPr>
        <p:blipFill>
          <a:blip r:embed="rId3" cstate="print"/>
          <a:srcRect/>
          <a:stretch>
            <a:fillRect/>
          </a:stretch>
        </p:blipFill>
        <p:spPr bwMode="auto">
          <a:xfrm>
            <a:off x="230705" y="1692229"/>
            <a:ext cx="2233328" cy="1878500"/>
          </a:xfrm>
          <a:prstGeom prst="rect">
            <a:avLst/>
          </a:prstGeom>
          <a:noFill/>
          <a:ln w="9525">
            <a:noFill/>
            <a:miter lim="800000"/>
            <a:headEnd/>
            <a:tailEnd/>
          </a:ln>
          <a:effectLst/>
        </p:spPr>
      </p:pic>
      <p:pic>
        <p:nvPicPr>
          <p:cNvPr id="8" name="Picture 7"/>
          <p:cNvPicPr>
            <a:picLocks noChangeAspect="1"/>
          </p:cNvPicPr>
          <p:nvPr/>
        </p:nvPicPr>
        <p:blipFill>
          <a:blip r:embed="rId4" cstate="print"/>
          <a:stretch>
            <a:fillRect/>
          </a:stretch>
        </p:blipFill>
        <p:spPr>
          <a:xfrm>
            <a:off x="2809108" y="2850459"/>
            <a:ext cx="3106754" cy="1784350"/>
          </a:xfrm>
          <a:prstGeom prst="rect">
            <a:avLst/>
          </a:prstGeom>
        </p:spPr>
      </p:pic>
      <p:grpSp>
        <p:nvGrpSpPr>
          <p:cNvPr id="7" name="Group 6"/>
          <p:cNvGrpSpPr/>
          <p:nvPr/>
        </p:nvGrpSpPr>
        <p:grpSpPr>
          <a:xfrm>
            <a:off x="231879" y="5410200"/>
            <a:ext cx="8759721" cy="2590800"/>
            <a:chOff x="0" y="4800600"/>
            <a:chExt cx="8759721" cy="2590800"/>
          </a:xfrm>
        </p:grpSpPr>
        <p:pic>
          <p:nvPicPr>
            <p:cNvPr id="175106" name="Picture 2" descr="Image result for clip art gea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800600"/>
              <a:ext cx="2946398"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result for clip art gea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95600" y="5029200"/>
              <a:ext cx="2946398"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Image result for clip art gear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13323" y="5181600"/>
              <a:ext cx="2946398" cy="2209800"/>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2" name="Picture 11"/>
          <p:cNvPicPr>
            <a:picLocks noChangeAspect="1"/>
          </p:cNvPicPr>
          <p:nvPr/>
        </p:nvPicPr>
        <p:blipFill>
          <a:blip r:embed="rId6" cstate="print"/>
          <a:stretch>
            <a:fillRect/>
          </a:stretch>
        </p:blipFill>
        <p:spPr>
          <a:xfrm>
            <a:off x="5915862" y="4348558"/>
            <a:ext cx="3205077" cy="1970883"/>
          </a:xfrm>
          <a:prstGeom prst="rect">
            <a:avLst/>
          </a:prstGeom>
        </p:spPr>
      </p:pic>
      <p:sp>
        <p:nvSpPr>
          <p:cNvPr id="11" name="Oval 10"/>
          <p:cNvSpPr/>
          <p:nvPr/>
        </p:nvSpPr>
        <p:spPr>
          <a:xfrm flipH="1">
            <a:off x="660575" y="813350"/>
            <a:ext cx="1373587" cy="11678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PH" sz="6600" dirty="0" smtClean="0"/>
              <a:t>1</a:t>
            </a:r>
            <a:endParaRPr lang="en-PH" sz="6600" dirty="0"/>
          </a:p>
        </p:txBody>
      </p:sp>
      <p:sp>
        <p:nvSpPr>
          <p:cNvPr id="14" name="Oval 13"/>
          <p:cNvSpPr/>
          <p:nvPr/>
        </p:nvSpPr>
        <p:spPr>
          <a:xfrm flipH="1">
            <a:off x="3675691" y="1682609"/>
            <a:ext cx="1373587" cy="11678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PH" sz="6600" dirty="0" smtClean="0"/>
              <a:t>2</a:t>
            </a:r>
            <a:endParaRPr lang="en-PH" sz="6600" dirty="0"/>
          </a:p>
        </p:txBody>
      </p:sp>
      <p:sp>
        <p:nvSpPr>
          <p:cNvPr id="15" name="Oval 14"/>
          <p:cNvSpPr/>
          <p:nvPr/>
        </p:nvSpPr>
        <p:spPr>
          <a:xfrm flipH="1">
            <a:off x="7010400" y="3352800"/>
            <a:ext cx="1373587" cy="116785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PH" sz="6600" dirty="0"/>
              <a:t>3</a:t>
            </a:r>
          </a:p>
        </p:txBody>
      </p:sp>
      <p:sp>
        <p:nvSpPr>
          <p:cNvPr id="13" name="Rounded Rectangle 12"/>
          <p:cNvSpPr/>
          <p:nvPr/>
        </p:nvSpPr>
        <p:spPr>
          <a:xfrm>
            <a:off x="566454" y="3742634"/>
            <a:ext cx="1380078" cy="519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SIP</a:t>
            </a:r>
            <a:endParaRPr lang="en-PH" dirty="0"/>
          </a:p>
        </p:txBody>
      </p:sp>
      <p:sp>
        <p:nvSpPr>
          <p:cNvPr id="17" name="Rounded Rectangle 16"/>
          <p:cNvSpPr/>
          <p:nvPr/>
        </p:nvSpPr>
        <p:spPr>
          <a:xfrm>
            <a:off x="3669200" y="4786518"/>
            <a:ext cx="1380078" cy="519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OPCRF</a:t>
            </a:r>
            <a:endParaRPr lang="en-PH" dirty="0"/>
          </a:p>
        </p:txBody>
      </p:sp>
      <p:sp>
        <p:nvSpPr>
          <p:cNvPr id="22" name="Rounded Rectangle 21"/>
          <p:cNvSpPr/>
          <p:nvPr/>
        </p:nvSpPr>
        <p:spPr>
          <a:xfrm>
            <a:off x="7150083" y="5677605"/>
            <a:ext cx="1380078" cy="5194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AIP/WFP</a:t>
            </a:r>
            <a:endParaRPr lang="en-PH" dirty="0"/>
          </a:p>
        </p:txBody>
      </p:sp>
    </p:spTree>
    <p:extLst>
      <p:ext uri="{BB962C8B-B14F-4D97-AF65-F5344CB8AC3E}">
        <p14:creationId xmlns:p14="http://schemas.microsoft.com/office/powerpoint/2010/main" xmlns="" val="3433269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Annual Implementation Plan</a:t>
            </a:r>
            <a:endParaRPr lang="en-PH" dirty="0"/>
          </a:p>
        </p:txBody>
      </p:sp>
      <p:sp>
        <p:nvSpPr>
          <p:cNvPr id="3" name="Content Placeholder 2"/>
          <p:cNvSpPr>
            <a:spLocks noGrp="1"/>
          </p:cNvSpPr>
          <p:nvPr>
            <p:ph idx="1"/>
          </p:nvPr>
        </p:nvSpPr>
        <p:spPr>
          <a:xfrm>
            <a:off x="457200" y="1219200"/>
            <a:ext cx="8229600" cy="4906963"/>
          </a:xfrm>
        </p:spPr>
        <p:txBody>
          <a:bodyPr/>
          <a:lstStyle/>
          <a:p>
            <a:r>
              <a:rPr lang="en-PH" dirty="0" smtClean="0"/>
              <a:t>Adopts the WFP format of Program Management Information System (PMIS)</a:t>
            </a:r>
          </a:p>
          <a:p>
            <a:r>
              <a:rPr lang="en-PH" dirty="0" smtClean="0"/>
              <a:t>Follows Fiscal Year Calendar (plus 1</a:t>
            </a:r>
            <a:r>
              <a:rPr lang="en-PH" baseline="30000" dirty="0" smtClean="0"/>
              <a:t>st</a:t>
            </a:r>
            <a:r>
              <a:rPr lang="en-PH" dirty="0" smtClean="0"/>
              <a:t> quarter of the succeeding FY)</a:t>
            </a:r>
          </a:p>
          <a:p>
            <a:r>
              <a:rPr lang="en-PH" dirty="0" smtClean="0"/>
              <a:t>AIP/WFP is the basis for Monthly Disbursement Program and Annual Procurement Plan</a:t>
            </a:r>
          </a:p>
          <a:p>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22</a:t>
            </a:fld>
            <a:endParaRPr lang="fil-PH" dirty="0"/>
          </a:p>
        </p:txBody>
      </p:sp>
    </p:spTree>
    <p:extLst>
      <p:ext uri="{BB962C8B-B14F-4D97-AF65-F5344CB8AC3E}">
        <p14:creationId xmlns:p14="http://schemas.microsoft.com/office/powerpoint/2010/main" xmlns="" val="38905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Annual Implementation Plan</a:t>
            </a:r>
          </a:p>
        </p:txBody>
      </p:sp>
      <p:sp>
        <p:nvSpPr>
          <p:cNvPr id="3" name="Content Placeholder 2"/>
          <p:cNvSpPr>
            <a:spLocks noGrp="1"/>
          </p:cNvSpPr>
          <p:nvPr>
            <p:ph idx="1"/>
          </p:nvPr>
        </p:nvSpPr>
        <p:spPr/>
        <p:txBody>
          <a:bodyPr/>
          <a:lstStyle/>
          <a:p>
            <a:endParaRPr lang="en-PH"/>
          </a:p>
        </p:txBody>
      </p:sp>
      <p:sp>
        <p:nvSpPr>
          <p:cNvPr id="4" name="Slide Number Placeholder 3"/>
          <p:cNvSpPr>
            <a:spLocks noGrp="1"/>
          </p:cNvSpPr>
          <p:nvPr>
            <p:ph type="sldNum" sz="quarter" idx="4"/>
          </p:nvPr>
        </p:nvSpPr>
        <p:spPr/>
        <p:txBody>
          <a:bodyPr/>
          <a:lstStyle/>
          <a:p>
            <a:fld id="{40CEB23D-5D9C-424D-A4B8-74E3F10BC318}" type="slidenum">
              <a:rPr lang="fil-PH" smtClean="0"/>
              <a:pPr/>
              <a:t>23</a:t>
            </a:fld>
            <a:endParaRPr lang="fil-PH" dirty="0"/>
          </a:p>
        </p:txBody>
      </p:sp>
      <p:pic>
        <p:nvPicPr>
          <p:cNvPr id="5" name="Picture 4"/>
          <p:cNvPicPr>
            <a:picLocks noChangeAspect="1"/>
          </p:cNvPicPr>
          <p:nvPr/>
        </p:nvPicPr>
        <p:blipFill>
          <a:blip r:embed="rId3" cstate="print"/>
          <a:stretch>
            <a:fillRect/>
          </a:stretch>
        </p:blipFill>
        <p:spPr>
          <a:xfrm>
            <a:off x="442274" y="990600"/>
            <a:ext cx="8534400" cy="5248019"/>
          </a:xfrm>
          <a:prstGeom prst="rect">
            <a:avLst/>
          </a:prstGeom>
        </p:spPr>
      </p:pic>
      <p:sp>
        <p:nvSpPr>
          <p:cNvPr id="6" name="Rounded Rectangle 5"/>
          <p:cNvSpPr/>
          <p:nvPr/>
        </p:nvSpPr>
        <p:spPr>
          <a:xfrm>
            <a:off x="3200400" y="1367631"/>
            <a:ext cx="5867400" cy="4686300"/>
          </a:xfrm>
          <a:prstGeom prst="roundRect">
            <a:avLst/>
          </a:prstGeom>
          <a:noFill/>
          <a:ln w="57150" cmpd="sng">
            <a:solidFill>
              <a:srgbClr val="EA8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3886200" y="1320225"/>
            <a:ext cx="5090474" cy="584775"/>
          </a:xfrm>
          <a:prstGeom prst="rect">
            <a:avLst/>
          </a:prstGeom>
          <a:noFill/>
        </p:spPr>
        <p:txBody>
          <a:bodyPr wrap="square" rtlCol="0">
            <a:spAutoFit/>
          </a:bodyPr>
          <a:lstStyle/>
          <a:p>
            <a:r>
              <a:rPr lang="en-PH" sz="3200" dirty="0" smtClean="0"/>
              <a:t>     Q1      +            Q2</a:t>
            </a:r>
            <a:endParaRPr lang="en-PH" sz="3200" dirty="0"/>
          </a:p>
        </p:txBody>
      </p:sp>
    </p:spTree>
    <p:extLst>
      <p:ext uri="{BB962C8B-B14F-4D97-AF65-F5344CB8AC3E}">
        <p14:creationId xmlns:p14="http://schemas.microsoft.com/office/powerpoint/2010/main" xmlns="" val="157309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Annual Implementation Plan</a:t>
            </a:r>
          </a:p>
        </p:txBody>
      </p:sp>
      <p:sp>
        <p:nvSpPr>
          <p:cNvPr id="3" name="Content Placeholder 2"/>
          <p:cNvSpPr>
            <a:spLocks noGrp="1"/>
          </p:cNvSpPr>
          <p:nvPr>
            <p:ph idx="1"/>
          </p:nvPr>
        </p:nvSpPr>
        <p:spPr/>
        <p:txBody>
          <a:bodyPr/>
          <a:lstStyle/>
          <a:p>
            <a:endParaRPr lang="en-PH"/>
          </a:p>
        </p:txBody>
      </p:sp>
      <p:sp>
        <p:nvSpPr>
          <p:cNvPr id="4" name="Slide Number Placeholder 3"/>
          <p:cNvSpPr>
            <a:spLocks noGrp="1"/>
          </p:cNvSpPr>
          <p:nvPr>
            <p:ph type="sldNum" sz="quarter" idx="4"/>
          </p:nvPr>
        </p:nvSpPr>
        <p:spPr/>
        <p:txBody>
          <a:bodyPr/>
          <a:lstStyle/>
          <a:p>
            <a:fld id="{40CEB23D-5D9C-424D-A4B8-74E3F10BC318}" type="slidenum">
              <a:rPr lang="fil-PH" smtClean="0"/>
              <a:pPr/>
              <a:t>24</a:t>
            </a:fld>
            <a:endParaRPr lang="fil-PH" dirty="0"/>
          </a:p>
        </p:txBody>
      </p:sp>
      <p:pic>
        <p:nvPicPr>
          <p:cNvPr id="5" name="Picture 4"/>
          <p:cNvPicPr>
            <a:picLocks noChangeAspect="1"/>
          </p:cNvPicPr>
          <p:nvPr/>
        </p:nvPicPr>
        <p:blipFill>
          <a:blip r:embed="rId3" cstate="print"/>
          <a:stretch>
            <a:fillRect/>
          </a:stretch>
        </p:blipFill>
        <p:spPr>
          <a:xfrm>
            <a:off x="457200" y="884548"/>
            <a:ext cx="8229600" cy="5857875"/>
          </a:xfrm>
          <a:prstGeom prst="rect">
            <a:avLst/>
          </a:prstGeom>
        </p:spPr>
      </p:pic>
      <p:sp>
        <p:nvSpPr>
          <p:cNvPr id="6" name="TextBox 5"/>
          <p:cNvSpPr txBox="1"/>
          <p:nvPr/>
        </p:nvSpPr>
        <p:spPr>
          <a:xfrm>
            <a:off x="304800" y="1295400"/>
            <a:ext cx="8001000" cy="584775"/>
          </a:xfrm>
          <a:prstGeom prst="rect">
            <a:avLst/>
          </a:prstGeom>
          <a:noFill/>
        </p:spPr>
        <p:txBody>
          <a:bodyPr wrap="square" rtlCol="0">
            <a:spAutoFit/>
          </a:bodyPr>
          <a:lstStyle/>
          <a:p>
            <a:r>
              <a:rPr lang="en-PH" sz="3200" dirty="0" smtClean="0"/>
              <a:t>           Q3      +            Q4           +          Q1                   </a:t>
            </a:r>
            <a:endParaRPr lang="en-PH" sz="3200" dirty="0"/>
          </a:p>
        </p:txBody>
      </p:sp>
      <p:sp>
        <p:nvSpPr>
          <p:cNvPr id="8" name="Rounded Rectangle 7"/>
          <p:cNvSpPr/>
          <p:nvPr/>
        </p:nvSpPr>
        <p:spPr>
          <a:xfrm>
            <a:off x="304800" y="1295400"/>
            <a:ext cx="8763000" cy="5211763"/>
          </a:xfrm>
          <a:prstGeom prst="roundRect">
            <a:avLst/>
          </a:prstGeom>
          <a:noFill/>
          <a:ln w="57150" cmpd="sng">
            <a:solidFill>
              <a:srgbClr val="EA8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xmlns="" val="17942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SIP Monitoring </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25</a:t>
            </a:fld>
            <a:endParaRPr lang="fil-PH" dirty="0"/>
          </a:p>
        </p:txBody>
      </p:sp>
      <p:pic>
        <p:nvPicPr>
          <p:cNvPr id="5" name="Picture 4"/>
          <p:cNvPicPr>
            <a:picLocks noChangeAspect="1"/>
          </p:cNvPicPr>
          <p:nvPr/>
        </p:nvPicPr>
        <p:blipFill>
          <a:blip r:embed="rId3" cstate="print"/>
          <a:stretch>
            <a:fillRect/>
          </a:stretch>
        </p:blipFill>
        <p:spPr>
          <a:xfrm>
            <a:off x="0" y="762000"/>
            <a:ext cx="9753600" cy="6477000"/>
          </a:xfrm>
          <a:prstGeom prst="rect">
            <a:avLst/>
          </a:prstGeom>
        </p:spPr>
      </p:pic>
    </p:spTree>
    <p:extLst>
      <p:ext uri="{BB962C8B-B14F-4D97-AF65-F5344CB8AC3E}">
        <p14:creationId xmlns:p14="http://schemas.microsoft.com/office/powerpoint/2010/main" xmlns="" val="3426393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4" name="Slide Number Placeholder 3"/>
          <p:cNvSpPr>
            <a:spLocks noGrp="1"/>
          </p:cNvSpPr>
          <p:nvPr>
            <p:ph type="sldNum" sz="quarter" idx="4"/>
          </p:nvPr>
        </p:nvSpPr>
        <p:spPr/>
        <p:txBody>
          <a:bodyPr/>
          <a:lstStyle/>
          <a:p>
            <a:fld id="{40CEB23D-5D9C-424D-A4B8-74E3F10BC318}" type="slidenum">
              <a:rPr lang="fil-PH" smtClean="0"/>
              <a:pPr/>
              <a:t>26</a:t>
            </a:fld>
            <a:endParaRPr lang="fil-PH" dirty="0"/>
          </a:p>
        </p:txBody>
      </p:sp>
      <p:pic>
        <p:nvPicPr>
          <p:cNvPr id="6" name="Picture 5"/>
          <p:cNvPicPr>
            <a:picLocks noChangeAspect="1"/>
          </p:cNvPicPr>
          <p:nvPr/>
        </p:nvPicPr>
        <p:blipFill>
          <a:blip r:embed="rId3" cstate="print"/>
          <a:stretch>
            <a:fillRect/>
          </a:stretch>
        </p:blipFill>
        <p:spPr>
          <a:xfrm>
            <a:off x="25101" y="1600200"/>
            <a:ext cx="4394499" cy="3381704"/>
          </a:xfrm>
          <a:prstGeom prst="rect">
            <a:avLst/>
          </a:prstGeom>
        </p:spPr>
      </p:pic>
      <p:sp>
        <p:nvSpPr>
          <p:cNvPr id="7" name="TextBox 6"/>
          <p:cNvSpPr txBox="1"/>
          <p:nvPr/>
        </p:nvSpPr>
        <p:spPr>
          <a:xfrm>
            <a:off x="4419600" y="1371600"/>
            <a:ext cx="4648200" cy="1569660"/>
          </a:xfrm>
          <a:prstGeom prst="rect">
            <a:avLst/>
          </a:prstGeom>
          <a:noFill/>
        </p:spPr>
        <p:txBody>
          <a:bodyPr wrap="square" rtlCol="0">
            <a:spAutoFit/>
          </a:bodyPr>
          <a:lstStyle/>
          <a:p>
            <a:r>
              <a:rPr lang="en-PH" sz="2400" dirty="0" smtClean="0"/>
              <a:t>For the first two years of SHS implementation, Senior High Schools are required only to develop AIP/WFP.</a:t>
            </a:r>
            <a:endParaRPr lang="en-PH" sz="2400" dirty="0"/>
          </a:p>
        </p:txBody>
      </p:sp>
      <p:sp>
        <p:nvSpPr>
          <p:cNvPr id="8" name="TextBox 7"/>
          <p:cNvSpPr txBox="1"/>
          <p:nvPr/>
        </p:nvSpPr>
        <p:spPr>
          <a:xfrm>
            <a:off x="4419600" y="3230940"/>
            <a:ext cx="4648200" cy="1938992"/>
          </a:xfrm>
          <a:prstGeom prst="rect">
            <a:avLst/>
          </a:prstGeom>
          <a:noFill/>
        </p:spPr>
        <p:txBody>
          <a:bodyPr wrap="square" rtlCol="0">
            <a:spAutoFit/>
          </a:bodyPr>
          <a:lstStyle/>
          <a:p>
            <a:r>
              <a:rPr lang="en-PH" sz="2400" dirty="0" smtClean="0"/>
              <a:t>FY 2016 AIP/WFP shall include preparatory activities, spill-over activities from previous years and centrally-led projects and activities.</a:t>
            </a:r>
            <a:endParaRPr lang="en-PH" sz="2400" dirty="0"/>
          </a:p>
        </p:txBody>
      </p:sp>
    </p:spTree>
    <p:extLst>
      <p:ext uri="{BB962C8B-B14F-4D97-AF65-F5344CB8AC3E}">
        <p14:creationId xmlns:p14="http://schemas.microsoft.com/office/powerpoint/2010/main" xmlns="" val="270452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ke Miatari\Pictures\DepEd Pictures\DepEd Materials\10-23-15 Certificate Templat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itle 4"/>
          <p:cNvSpPr>
            <a:spLocks noGrp="1"/>
          </p:cNvSpPr>
          <p:nvPr>
            <p:ph type="title"/>
          </p:nvPr>
        </p:nvSpPr>
        <p:spPr>
          <a:xfrm>
            <a:off x="685800" y="3733800"/>
            <a:ext cx="7772400" cy="1362075"/>
          </a:xfrm>
        </p:spPr>
        <p:txBody>
          <a:bodyPr rtlCol="0">
            <a:normAutofit/>
          </a:bodyPr>
          <a:lstStyle/>
          <a:p>
            <a:pPr eaLnBrk="1" fontAlgn="auto" hangingPunct="1">
              <a:spcAft>
                <a:spcPts val="0"/>
              </a:spcAft>
              <a:defRPr/>
            </a:pPr>
            <a:r>
              <a:rPr lang="en-US" dirty="0" smtClean="0">
                <a:ea typeface="+mj-ea"/>
                <a:cs typeface="+mj-cs"/>
              </a:rPr>
              <a:t>Communicating to stakeholders</a:t>
            </a:r>
            <a:endParaRPr lang="en-US" dirty="0">
              <a:ea typeface="+mj-ea"/>
              <a:cs typeface="+mj-cs"/>
            </a:endParaRPr>
          </a:p>
        </p:txBody>
      </p:sp>
      <p:sp>
        <p:nvSpPr>
          <p:cNvPr id="23555" name="Slide Number Placeholder 3"/>
          <p:cNvSpPr>
            <a:spLocks noGrp="1"/>
          </p:cNvSpPr>
          <p:nvPr>
            <p:ph type="sldNum" sz="quarter" idx="4294967295"/>
          </p:nvPr>
        </p:nvSpPr>
        <p:spPr bwMode="auto">
          <a:xfrm>
            <a:off x="6934200" y="6553200"/>
            <a:ext cx="2133600" cy="304800"/>
          </a:xfrm>
          <a:prstGeom prst="rect">
            <a:avLst/>
          </a:prstGeom>
          <a:noFill/>
          <a:ln>
            <a:miter lim="800000"/>
            <a:headEnd/>
            <a:tailEnd/>
          </a:ln>
        </p:spPr>
        <p:txBody>
          <a:bodyPr/>
          <a:lstStyle/>
          <a:p>
            <a:fld id="{B2B9F14D-5F28-4B5F-AB33-DC619D0D8BE3}" type="slidenum">
              <a:rPr lang="en-US" altLang="en-US" smtClean="0"/>
              <a:pPr/>
              <a:t>27</a:t>
            </a:fld>
            <a:endParaRPr lang="en-US" altLang="en-US" smtClean="0"/>
          </a:p>
        </p:txBody>
      </p:sp>
      <p:pic>
        <p:nvPicPr>
          <p:cNvPr id="6" name="Picture 2" descr="C:\Users\Mike Miatari\Pictures\DepEd Pictures\DepEd Materials\10-23-15 Certificate Template Header.jpg"/>
          <p:cNvPicPr>
            <a:picLocks noChangeAspect="1" noChangeArrowheads="1"/>
          </p:cNvPicPr>
          <p:nvPr/>
        </p:nvPicPr>
        <p:blipFill rotWithShape="1">
          <a:blip r:embed="rId4" cstate="print"/>
          <a:srcRect l="33190" t="14673" r="31274" b="38905"/>
          <a:stretch/>
        </p:blipFill>
        <p:spPr bwMode="auto">
          <a:xfrm>
            <a:off x="685443" y="1561850"/>
            <a:ext cx="2013308" cy="1972577"/>
          </a:xfrm>
          <a:prstGeom prst="rect">
            <a:avLst/>
          </a:prstGeom>
          <a:noFill/>
        </p:spPr>
      </p:pic>
    </p:spTree>
    <p:extLst>
      <p:ext uri="{BB962C8B-B14F-4D97-AF65-F5344CB8AC3E}">
        <p14:creationId xmlns:p14="http://schemas.microsoft.com/office/powerpoint/2010/main" xmlns="" val="80416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dirty="0" smtClean="0">
                <a:solidFill>
                  <a:schemeClr val="bg1"/>
                </a:solidFill>
              </a:rPr>
              <a:t>School Report Card (DO 44, s. 2015)</a:t>
            </a:r>
            <a:endParaRPr lang="fil-PH" sz="3600" dirty="0">
              <a:solidFill>
                <a:schemeClr val="bg1"/>
              </a:solidFill>
            </a:endParaRPr>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28</a:t>
            </a:fld>
            <a:endParaRPr lang="fil-PH" dirty="0">
              <a:solidFill>
                <a:prstClr val="white"/>
              </a:solidFill>
            </a:endParaRPr>
          </a:p>
        </p:txBody>
      </p:sp>
      <p:pic>
        <p:nvPicPr>
          <p:cNvPr id="84994" name="Picture 2"/>
          <p:cNvPicPr>
            <a:picLocks noChangeAspect="1" noChangeArrowheads="1"/>
          </p:cNvPicPr>
          <p:nvPr/>
        </p:nvPicPr>
        <p:blipFill>
          <a:blip r:embed="rId3" cstate="print">
            <a:lum bright="10000"/>
          </a:blip>
          <a:srcRect/>
          <a:stretch>
            <a:fillRect/>
          </a:stretch>
        </p:blipFill>
        <p:spPr bwMode="auto">
          <a:xfrm>
            <a:off x="457200" y="1191928"/>
            <a:ext cx="3657600" cy="5106838"/>
          </a:xfrm>
          <a:prstGeom prst="rect">
            <a:avLst/>
          </a:prstGeom>
          <a:noFill/>
          <a:ln w="9525">
            <a:noFill/>
            <a:miter lim="800000"/>
            <a:headEnd/>
            <a:tailEnd/>
          </a:ln>
          <a:effectLst>
            <a:outerShdw blurRad="698500" dist="76200" algn="l" rotWithShape="0">
              <a:prstClr val="black">
                <a:alpha val="40000"/>
              </a:prstClr>
            </a:outerShdw>
          </a:effectLst>
        </p:spPr>
      </p:pic>
      <p:sp>
        <p:nvSpPr>
          <p:cNvPr id="7" name="TextBox 6"/>
          <p:cNvSpPr txBox="1"/>
          <p:nvPr/>
        </p:nvSpPr>
        <p:spPr>
          <a:xfrm>
            <a:off x="4572000" y="2133600"/>
            <a:ext cx="4267200" cy="4093428"/>
          </a:xfrm>
          <a:prstGeom prst="rect">
            <a:avLst/>
          </a:prstGeom>
          <a:solidFill>
            <a:schemeClr val="accent2">
              <a:lumMod val="20000"/>
              <a:lumOff val="80000"/>
            </a:schemeClr>
          </a:solidFill>
        </p:spPr>
        <p:txBody>
          <a:bodyPr wrap="square" rtlCol="0">
            <a:spAutoFit/>
          </a:bodyPr>
          <a:lstStyle/>
          <a:p>
            <a:r>
              <a:rPr lang="en-US" sz="2600" b="1" dirty="0">
                <a:solidFill>
                  <a:prstClr val="black"/>
                </a:solidFill>
                <a:effectLst>
                  <a:outerShdw blurRad="50800" dist="38100" dir="2700000" algn="tl" rotWithShape="0">
                    <a:prstClr val="black">
                      <a:alpha val="40000"/>
                    </a:prstClr>
                  </a:outerShdw>
                </a:effectLst>
              </a:rPr>
              <a:t>To increase community participation and involvement in school operations and activities by providing stakeholders a snapshot  of the status of the school and advocating for areas that need their involvement</a:t>
            </a:r>
            <a:endParaRPr lang="fil-PH" sz="2600" b="1" dirty="0">
              <a:solidFill>
                <a:prstClr val="black"/>
              </a:solidFill>
              <a:effectLst>
                <a:outerShdw blurRad="50800" dist="38100" dir="2700000" algn="tl" rotWithShape="0">
                  <a:prstClr val="black">
                    <a:alpha val="40000"/>
                  </a:prstClr>
                </a:outerShdw>
              </a:effectLst>
            </a:endParaRPr>
          </a:p>
        </p:txBody>
      </p:sp>
      <p:sp>
        <p:nvSpPr>
          <p:cNvPr id="8" name="TextBox 7"/>
          <p:cNvSpPr txBox="1"/>
          <p:nvPr/>
        </p:nvSpPr>
        <p:spPr>
          <a:xfrm>
            <a:off x="4572000" y="1205180"/>
            <a:ext cx="3429000" cy="1323439"/>
          </a:xfrm>
          <a:prstGeom prst="rect">
            <a:avLst/>
          </a:prstGeom>
          <a:noFill/>
        </p:spPr>
        <p:txBody>
          <a:bodyPr wrap="square" rtlCol="0">
            <a:spAutoFit/>
          </a:bodyPr>
          <a:lstStyle/>
          <a:p>
            <a:r>
              <a:rPr lang="en-US" sz="4000" b="1" dirty="0">
                <a:solidFill>
                  <a:prstClr val="black"/>
                </a:solidFill>
                <a:effectLst>
                  <a:outerShdw blurRad="50800" dist="38100" dir="2700000" algn="tl" rotWithShape="0">
                    <a:prstClr val="black">
                      <a:alpha val="40000"/>
                    </a:prstClr>
                  </a:outerShdw>
                </a:effectLst>
                <a:latin typeface="Aharoni" pitchFamily="2" charset="-79"/>
                <a:cs typeface="Aharoni" pitchFamily="2" charset="-79"/>
              </a:rPr>
              <a:t>OBJECTIVE</a:t>
            </a:r>
          </a:p>
          <a:p>
            <a:endParaRPr lang="fil-PH" sz="4000" dirty="0">
              <a:solidFill>
                <a:prstClr val="black"/>
              </a:solidFill>
              <a:effectLst>
                <a:outerShdw blurRad="50800" dist="38100" dir="2700000" algn="tl" rotWithShape="0">
                  <a:prstClr val="black">
                    <a:alpha val="40000"/>
                  </a:prstClr>
                </a:outerShdw>
              </a:effectLst>
              <a:latin typeface="Maiandra GD" pitchFamily="34" charset="0"/>
            </a:endParaRPr>
          </a:p>
        </p:txBody>
      </p:sp>
    </p:spTree>
    <p:extLst>
      <p:ext uri="{BB962C8B-B14F-4D97-AF65-F5344CB8AC3E}">
        <p14:creationId xmlns:p14="http://schemas.microsoft.com/office/powerpoint/2010/main" xmlns="" val="2527161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fil-PH" dirty="0" smtClean="0"/>
              <a:t>SRC is aligned with FOI EO</a:t>
            </a:r>
            <a:endParaRPr lang="en-US" dirty="0"/>
          </a:p>
        </p:txBody>
      </p:sp>
      <p:sp>
        <p:nvSpPr>
          <p:cNvPr id="3" name="Slide Number Placeholder 2"/>
          <p:cNvSpPr>
            <a:spLocks noGrp="1"/>
          </p:cNvSpPr>
          <p:nvPr>
            <p:ph type="sldNum" sz="quarter" idx="4"/>
          </p:nvPr>
        </p:nvSpPr>
        <p:spPr/>
        <p:txBody>
          <a:bodyPr/>
          <a:lstStyle/>
          <a:p>
            <a:fld id="{40CEB23D-5D9C-424D-A4B8-74E3F10BC318}" type="slidenum">
              <a:rPr lang="fil-PH" smtClean="0">
                <a:solidFill>
                  <a:prstClr val="white"/>
                </a:solidFill>
              </a:rPr>
              <a:pPr/>
              <a:t>29</a:t>
            </a:fld>
            <a:endParaRPr lang="fil-PH" dirty="0">
              <a:solidFill>
                <a:prstClr val="white"/>
              </a:solidFill>
            </a:endParaRPr>
          </a:p>
        </p:txBody>
      </p:sp>
      <p:sp>
        <p:nvSpPr>
          <p:cNvPr id="4" name="Rectangle 3"/>
          <p:cNvSpPr/>
          <p:nvPr/>
        </p:nvSpPr>
        <p:spPr>
          <a:xfrm>
            <a:off x="381000" y="1219200"/>
            <a:ext cx="8763000" cy="5016758"/>
          </a:xfrm>
          <a:prstGeom prst="rect">
            <a:avLst/>
          </a:prstGeom>
        </p:spPr>
        <p:txBody>
          <a:bodyPr wrap="square">
            <a:spAutoFit/>
          </a:bodyPr>
          <a:lstStyle/>
          <a:p>
            <a:r>
              <a:rPr lang="en-US" sz="3200" dirty="0" smtClean="0"/>
              <a:t>“Every Filipino shall have access to: </a:t>
            </a:r>
          </a:p>
          <a:p>
            <a:pPr marL="514350" indent="-514350">
              <a:buAutoNum type="alphaLcPeriod"/>
            </a:pPr>
            <a:r>
              <a:rPr lang="en-US" sz="3200" dirty="0" smtClean="0"/>
              <a:t>Information</a:t>
            </a:r>
          </a:p>
          <a:p>
            <a:pPr marL="514350" indent="-514350">
              <a:buAutoNum type="alphaLcPeriod"/>
            </a:pPr>
            <a:r>
              <a:rPr lang="en-US" sz="3200" dirty="0" smtClean="0"/>
              <a:t>Official records</a:t>
            </a:r>
          </a:p>
          <a:p>
            <a:pPr marL="514350" indent="-514350">
              <a:buAutoNum type="alphaLcPeriod"/>
            </a:pPr>
            <a:r>
              <a:rPr lang="en-US" sz="3200" dirty="0" smtClean="0"/>
              <a:t>Public records and to </a:t>
            </a:r>
          </a:p>
          <a:p>
            <a:pPr marL="514350" indent="-514350">
              <a:buAutoNum type="alphaLcPeriod"/>
            </a:pPr>
            <a:r>
              <a:rPr lang="en-US" sz="3200" dirty="0" smtClean="0"/>
              <a:t>Documents and papers pertaining to official acts, transactions or decisions, </a:t>
            </a:r>
          </a:p>
          <a:p>
            <a:pPr marL="514350" indent="-514350">
              <a:buAutoNum type="alphaLcPeriod"/>
            </a:pPr>
            <a:r>
              <a:rPr lang="en-US" sz="3200" dirty="0" smtClean="0"/>
              <a:t>Government research data used as basis for policy development”</a:t>
            </a:r>
          </a:p>
          <a:p>
            <a:pPr marL="514350" indent="-514350"/>
            <a:r>
              <a:rPr lang="fil-PH" sz="3200" dirty="0" smtClean="0"/>
              <a:t>			- </a:t>
            </a:r>
            <a:r>
              <a:rPr lang="fil-PH" sz="3200" i="1" dirty="0" smtClean="0"/>
              <a:t>Section 3, Executive Order 02, s. 			2016 </a:t>
            </a:r>
            <a:endParaRPr lang="en-US" sz="3200" i="1" dirty="0"/>
          </a:p>
        </p:txBody>
      </p:sp>
    </p:spTree>
    <p:extLst>
      <p:ext uri="{BB962C8B-B14F-4D97-AF65-F5344CB8AC3E}">
        <p14:creationId xmlns:p14="http://schemas.microsoft.com/office/powerpoint/2010/main" xmlns="" val="205173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 of Current Thrusts</a:t>
            </a:r>
            <a:endParaRPr lang="en-AU" dirty="0"/>
          </a:p>
        </p:txBody>
      </p:sp>
      <p:sp>
        <p:nvSpPr>
          <p:cNvPr id="3" name="Content Placeholder 2"/>
          <p:cNvSpPr>
            <a:spLocks noGrp="1"/>
          </p:cNvSpPr>
          <p:nvPr>
            <p:ph idx="1"/>
          </p:nvPr>
        </p:nvSpPr>
        <p:spPr>
          <a:xfrm>
            <a:off x="381000" y="1295400"/>
            <a:ext cx="8534400" cy="5257800"/>
          </a:xfrm>
        </p:spPr>
        <p:txBody>
          <a:bodyPr>
            <a:normAutofit fontScale="92500" lnSpcReduction="10000"/>
          </a:bodyPr>
          <a:lstStyle/>
          <a:p>
            <a:r>
              <a:rPr lang="en-AU" dirty="0" smtClean="0"/>
              <a:t>School Effectiveness Framework</a:t>
            </a:r>
          </a:p>
          <a:p>
            <a:r>
              <a:rPr lang="en-AU" dirty="0" smtClean="0"/>
              <a:t>Continuing the School-Based Management Initiatives</a:t>
            </a:r>
          </a:p>
          <a:p>
            <a:pPr lvl="1"/>
            <a:r>
              <a:rPr lang="en-AU" dirty="0" smtClean="0"/>
              <a:t>District Synthesis</a:t>
            </a:r>
          </a:p>
          <a:p>
            <a:pPr lvl="1"/>
            <a:r>
              <a:rPr lang="en-AU" dirty="0" smtClean="0"/>
              <a:t>School Governing Council</a:t>
            </a:r>
          </a:p>
          <a:p>
            <a:pPr lvl="1"/>
            <a:r>
              <a:rPr lang="en-AU" dirty="0"/>
              <a:t>User Guide on SBM Assessment </a:t>
            </a:r>
          </a:p>
          <a:p>
            <a:pPr lvl="1"/>
            <a:r>
              <a:rPr lang="en-AU" dirty="0"/>
              <a:t>External Accreditation of Schools</a:t>
            </a:r>
          </a:p>
          <a:p>
            <a:pPr lvl="1"/>
            <a:r>
              <a:rPr lang="en-AU" dirty="0" smtClean="0"/>
              <a:t>School Re-structuring using School Typology</a:t>
            </a:r>
          </a:p>
          <a:p>
            <a:pPr lvl="1"/>
            <a:r>
              <a:rPr lang="en-AU" dirty="0" smtClean="0"/>
              <a:t>School Process Improvements using Continuous Improvement Program</a:t>
            </a:r>
          </a:p>
          <a:p>
            <a:pPr lvl="1"/>
            <a:r>
              <a:rPr lang="en-AU" dirty="0" smtClean="0"/>
              <a:t>School Improvement Planning and School Report Card</a:t>
            </a:r>
          </a:p>
          <a:p>
            <a:pPr lvl="1"/>
            <a:endParaRPr lang="en-AU"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a:t>
            </a:fld>
            <a:endParaRPr lang="fil-PH" dirty="0">
              <a:solidFill>
                <a:prstClr val="white"/>
              </a:solidFill>
            </a:endParaRPr>
          </a:p>
        </p:txBody>
      </p:sp>
      <p:sp>
        <p:nvSpPr>
          <p:cNvPr id="5" name="Oval 4"/>
          <p:cNvSpPr/>
          <p:nvPr/>
        </p:nvSpPr>
        <p:spPr>
          <a:xfrm>
            <a:off x="0" y="5410200"/>
            <a:ext cx="8686800" cy="1143000"/>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43901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altLang="en-US" smtClean="0">
                <a:ea typeface="ＭＳ Ｐゴシック" pitchFamily="34" charset="-128"/>
              </a:rPr>
              <a:t>Features of Refined SRC</a:t>
            </a:r>
          </a:p>
        </p:txBody>
      </p:sp>
      <p:sp>
        <p:nvSpPr>
          <p:cNvPr id="154628" name="Slide Number Placeholder 3"/>
          <p:cNvSpPr>
            <a:spLocks noGrp="1"/>
          </p:cNvSpPr>
          <p:nvPr>
            <p:ph type="sldNum" sz="quarter" idx="4294967295"/>
          </p:nvPr>
        </p:nvSpPr>
        <p:spPr bwMode="auto">
          <a:xfrm>
            <a:off x="6934200" y="6553200"/>
            <a:ext cx="2133600"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fontAlgn="base" hangingPunct="0">
              <a:spcAft>
                <a:spcPct val="0"/>
              </a:spcAft>
              <a:buChar char="»"/>
              <a:defRPr sz="2000">
                <a:solidFill>
                  <a:schemeClr val="tx1"/>
                </a:solidFill>
                <a:latin typeface="Arial" pitchFamily="34" charset="0"/>
                <a:ea typeface="ＭＳ Ｐゴシック" pitchFamily="34" charset="-128"/>
              </a:defRPr>
            </a:lvl6pPr>
            <a:lvl7pPr eaLnBrk="0" fontAlgn="base" hangingPunct="0">
              <a:spcAft>
                <a:spcPct val="0"/>
              </a:spcAft>
              <a:buChar char="»"/>
              <a:defRPr sz="2000">
                <a:solidFill>
                  <a:schemeClr val="tx1"/>
                </a:solidFill>
                <a:latin typeface="Arial" pitchFamily="34" charset="0"/>
                <a:ea typeface="ＭＳ Ｐゴシック" pitchFamily="34" charset="-128"/>
              </a:defRPr>
            </a:lvl7pPr>
            <a:lvl8pPr eaLnBrk="0" fontAlgn="base" hangingPunct="0">
              <a:spcAft>
                <a:spcPct val="0"/>
              </a:spcAft>
              <a:buChar char="»"/>
              <a:defRPr sz="2000">
                <a:solidFill>
                  <a:schemeClr val="tx1"/>
                </a:solidFill>
                <a:latin typeface="Arial" pitchFamily="34" charset="0"/>
                <a:ea typeface="ＭＳ Ｐゴシック" pitchFamily="34" charset="-128"/>
              </a:defRPr>
            </a:lvl8pPr>
            <a:lvl9pPr eaLnBrk="0" fontAlgn="base" hangingPunct="0">
              <a:spcAft>
                <a:spcPct val="0"/>
              </a:spcAft>
              <a:buChar char="»"/>
              <a:defRPr sz="2000">
                <a:solidFill>
                  <a:schemeClr val="tx1"/>
                </a:solidFill>
                <a:latin typeface="Arial" pitchFamily="34" charset="0"/>
                <a:ea typeface="ＭＳ Ｐゴシック" pitchFamily="34" charset="-128"/>
              </a:defRPr>
            </a:lvl9pPr>
          </a:lstStyle>
          <a:p>
            <a:fld id="{A03392A2-26C6-4BA5-8D36-8E33B6FFF642}" type="slidenum">
              <a:rPr lang="fil-PH" altLang="en-US" sz="1200" smtClean="0">
                <a:solidFill>
                  <a:prstClr val="white"/>
                </a:solidFill>
                <a:latin typeface="Bookman Old Style" pitchFamily="18" charset="0"/>
              </a:rPr>
              <a:pPr/>
              <a:t>30</a:t>
            </a:fld>
            <a:endParaRPr lang="fil-PH" altLang="en-US" sz="1200" smtClean="0">
              <a:solidFill>
                <a:prstClr val="white"/>
              </a:solidFill>
              <a:latin typeface="Bookman Old Style" pitchFamily="18" charset="0"/>
            </a:endParaRPr>
          </a:p>
        </p:txBody>
      </p:sp>
      <p:sp>
        <p:nvSpPr>
          <p:cNvPr id="11" name="Content Placeholder 2"/>
          <p:cNvSpPr>
            <a:spLocks noGrp="1"/>
          </p:cNvSpPr>
          <p:nvPr>
            <p:ph idx="1"/>
          </p:nvPr>
        </p:nvSpPr>
        <p:spPr>
          <a:xfrm>
            <a:off x="4191000" y="1295400"/>
            <a:ext cx="4495800" cy="4830763"/>
          </a:xfrm>
        </p:spPr>
        <p:txBody>
          <a:bodyPr>
            <a:normAutofit lnSpcReduction="10000"/>
          </a:bodyPr>
          <a:lstStyle/>
          <a:p>
            <a:pPr marL="514350" indent="-514350">
              <a:buAutoNum type="arabicPeriod"/>
            </a:pPr>
            <a:r>
              <a:rPr lang="en-US" dirty="0" smtClean="0"/>
              <a:t>Focus is on advocacy and communication;  </a:t>
            </a:r>
          </a:p>
          <a:p>
            <a:pPr marL="514350" indent="-514350">
              <a:buAutoNum type="arabicPeriod"/>
            </a:pPr>
            <a:r>
              <a:rPr lang="en-US" dirty="0" smtClean="0"/>
              <a:t>Streamlined indicators (19 indicators, not 32).</a:t>
            </a:r>
          </a:p>
          <a:p>
            <a:pPr marL="514350" indent="-514350">
              <a:buAutoNum type="arabicPeriod"/>
            </a:pPr>
            <a:r>
              <a:rPr lang="en-US" dirty="0" smtClean="0"/>
              <a:t>Includes school accomplishment of other stakeholders.</a:t>
            </a:r>
          </a:p>
          <a:p>
            <a:pPr marL="514350" indent="-514350">
              <a:buAutoNum type="arabicPeriod"/>
            </a:pPr>
            <a:r>
              <a:rPr lang="en-US" dirty="0" smtClean="0"/>
              <a:t>Integrated with SIP</a:t>
            </a:r>
          </a:p>
          <a:p>
            <a:pPr marL="514350" indent="-514350">
              <a:buAutoNum type="arabicPeriod"/>
            </a:pPr>
            <a:endParaRPr lang="en-US" dirty="0"/>
          </a:p>
        </p:txBody>
      </p:sp>
      <p:pic>
        <p:nvPicPr>
          <p:cNvPr id="12" name="Picture 11" descr="Brochure type-page-001.jpg"/>
          <p:cNvPicPr>
            <a:picLocks noChangeAspect="1"/>
          </p:cNvPicPr>
          <p:nvPr/>
        </p:nvPicPr>
        <p:blipFill>
          <a:blip r:embed="rId3" cstate="print"/>
          <a:stretch>
            <a:fillRect/>
          </a:stretch>
        </p:blipFill>
        <p:spPr>
          <a:xfrm>
            <a:off x="685800" y="1005681"/>
            <a:ext cx="2705100"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412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sz="4000" dirty="0" smtClean="0">
                <a:ea typeface="ＭＳ Ｐゴシック" pitchFamily="34" charset="-128"/>
              </a:rPr>
              <a:t>Benefits of using enhanced SRC</a:t>
            </a:r>
          </a:p>
        </p:txBody>
      </p:sp>
      <p:sp>
        <p:nvSpPr>
          <p:cNvPr id="153604" name="Slide Number Placeholder 3"/>
          <p:cNvSpPr>
            <a:spLocks noGrp="1"/>
          </p:cNvSpPr>
          <p:nvPr>
            <p:ph type="sldNum" sz="quarter" idx="4294967295"/>
          </p:nvPr>
        </p:nvSpPr>
        <p:spPr bwMode="auto">
          <a:xfrm>
            <a:off x="6934200" y="6553200"/>
            <a:ext cx="2133600"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fontAlgn="base" hangingPunct="0">
              <a:spcAft>
                <a:spcPct val="0"/>
              </a:spcAft>
              <a:buChar char="»"/>
              <a:defRPr sz="2000">
                <a:solidFill>
                  <a:schemeClr val="tx1"/>
                </a:solidFill>
                <a:latin typeface="Arial" pitchFamily="34" charset="0"/>
                <a:ea typeface="ＭＳ Ｐゴシック" pitchFamily="34" charset="-128"/>
              </a:defRPr>
            </a:lvl6pPr>
            <a:lvl7pPr eaLnBrk="0" fontAlgn="base" hangingPunct="0">
              <a:spcAft>
                <a:spcPct val="0"/>
              </a:spcAft>
              <a:buChar char="»"/>
              <a:defRPr sz="2000">
                <a:solidFill>
                  <a:schemeClr val="tx1"/>
                </a:solidFill>
                <a:latin typeface="Arial" pitchFamily="34" charset="0"/>
                <a:ea typeface="ＭＳ Ｐゴシック" pitchFamily="34" charset="-128"/>
              </a:defRPr>
            </a:lvl7pPr>
            <a:lvl8pPr eaLnBrk="0" fontAlgn="base" hangingPunct="0">
              <a:spcAft>
                <a:spcPct val="0"/>
              </a:spcAft>
              <a:buChar char="»"/>
              <a:defRPr sz="2000">
                <a:solidFill>
                  <a:schemeClr val="tx1"/>
                </a:solidFill>
                <a:latin typeface="Arial" pitchFamily="34" charset="0"/>
                <a:ea typeface="ＭＳ Ｐゴシック" pitchFamily="34" charset="-128"/>
              </a:defRPr>
            </a:lvl8pPr>
            <a:lvl9pPr eaLnBrk="0" fontAlgn="base" hangingPunct="0">
              <a:spcAft>
                <a:spcPct val="0"/>
              </a:spcAft>
              <a:buChar char="»"/>
              <a:defRPr sz="2000">
                <a:solidFill>
                  <a:schemeClr val="tx1"/>
                </a:solidFill>
                <a:latin typeface="Arial" pitchFamily="34" charset="0"/>
                <a:ea typeface="ＭＳ Ｐゴシック" pitchFamily="34" charset="-128"/>
              </a:defRPr>
            </a:lvl9pPr>
          </a:lstStyle>
          <a:p>
            <a:fld id="{4431CB09-214A-49F6-878B-12ADBC0FABA8}" type="slidenum">
              <a:rPr lang="fil-PH" altLang="en-US" sz="1200" smtClean="0">
                <a:solidFill>
                  <a:prstClr val="white"/>
                </a:solidFill>
                <a:latin typeface="Bookman Old Style" pitchFamily="18" charset="0"/>
              </a:rPr>
              <a:pPr/>
              <a:t>31</a:t>
            </a:fld>
            <a:endParaRPr lang="fil-PH" altLang="en-US" sz="1200" smtClean="0">
              <a:solidFill>
                <a:prstClr val="white"/>
              </a:solidFill>
              <a:latin typeface="Bookman Old Style" pitchFamily="18" charset="0"/>
            </a:endParaRPr>
          </a:p>
        </p:txBody>
      </p:sp>
      <p:pic>
        <p:nvPicPr>
          <p:cNvPr id="15360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4200" y="1004728"/>
            <a:ext cx="2479119"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220" name="AutoShape 4" descr="data:image/jpeg;base64,/9j/4AAQSkZJRgABAQAAAQABAAD/2wCEAAkGBxQTEhUUExQUFhUXFhwYGBgYFxcYHBgdGBcXGBgdGBgdHiggHBolHhgYITEhJSksLi4uFx8zODMsNygtLisBCgoKDg0OGxAQGywmICQvLCwsLCw0LCw0LywvLCwsLCwsLCwsLCwsLCwsLC8sLCwsLCwsLCwsLCwsLCwsLCwsLP/AABEIAMkA+gMBEQACEQEDEQH/xAAbAAABBQEBAAAAAAAAAAAAAAAFAAIDBAYBB//EAEcQAAIBAgQDBQUGBAMFBwUAAAECEQADBBIhMQVBUQYTImFxMlKBkaEHFCOSscFCctHwFTOCQ1NisvEWJGNzosLhCIOTw9L/xAAbAQACAwEBAQAAAAAAAAAAAAAAAwECBAUGB//EADkRAAEEAAQCCAUDBAICAwAAAAEAAgMRBBIhMUFRBRMiYXGBkfAyobHB0RRC4SMzUvEVcgY0gpLS/9oADAMBAAIRAxEAPwD1oYlPfX8wrzlqepk/xPoU4XV94fMVKjq38inBx1HzoVcp5LtChIGjVC7RZQlRZQlNTZQuE0WUJmY1Wyhc7w0ZihLvaM5Ql33lUZ0Jd+POjOhd78danOOaF0XR1Hzozd6F2am0JpqEJrVBQmmoKE01CE01BQmVVCXdnoamihOGHajI5CcMJ51PV96F0YMcyanqwhPGFXp+tSGNQpkw/RfpTmwOOzfkhSCw3SmjCSngppOOHMTpVzgnhpJI0RSjApIOihYpdz8P3rKvXIb/AIk3Rfr/AFoQrnDMSXfUDQjb1qVST4T4FbXEnwN/Kf0NXXlW7hZrgvZqzdw9pyjZmSSwZ9T6Ct+HwUMkTXG7I5lb5sS9ry0bKLjPBVstaCXLy588+Nv4QCI086JMDHna0Ei748k3DydZeYD0TeFm4mIsjvrjqzMpVmJHsMefmKTicKIMpDibPHwU4mNnVEgC0b7Q45raKF3dss9BzjzrKSs+AhbJJ2uGq8uXtJjbe7P/AKkI/QCn5GFdIjm0egRN+2OJRbTQGDrP8WrZ3UgankB86q2LM7KN1V8UVWWD6LR9j+0NzFM4cZcmkSDr8hFUkjLHUVjxUUQizsFajmtQaWuaqjcAXdbt1Z10IjWmZW5bT8irnCvadQbrODyI9fM1VzKYHg7mkt4pWzSVRcqChMNQhQXXvA+C2WXqGAPnpU+au1hItRDiNwEBrdxfM6j51btVY2UFtK395br9KpnKqiKIIB8q0ABCcEHQVNBCZdvhZEjNlLBZ1MeXSpAUhpq0N7NcYOKttcKFFzwnmuUazz1nbSoBtUa61ctcTtNdNpXBuKJZRJiImTsNx86LGymxdK3UqU+26rmZoCqpJJ5Aak1rwbQ6SiL0VmNLjQVDs72qsYtmS0HVlEwygZlmMywTpJG8HWuyYsi3Yro+XDNDn1R5cDyQnB9uGuYwYbuAo71rebvCT4SwnLlHu7TzrE3Ekvy1xpcFmOLpury8SN+XkhX2kdt8Tg8Stix3QU2VcllLNLPcXTWIhRy516fo3o6LERGR97kaeA/K0TSua6gh32d9q8XisaUv3y6dzcbLlRQCCkeyo6nerdMYKCHBucxtHnryPMqsUjnOolelCvBg6LQsUvtH4fvWZeuQGpUIjwT2/iP1oVX/AAHwK3mK9hv5T+hq68q3cLIcK4VZazbLIMxWSczj6A6V2cJgoHwNc5upHMj7puJxczZnNa7S+Q/C7icHbtvayCJzg+Njso67fCrPw0UMrMg3viTw7ytOAnklLs52rl9lJhz/AN4w/wD5h5n/AHb9az9JfCzx+xWvE/2ne+KIdrvZsn/xR+hrlu2SOi/7jvD7rAdo8J3C57bXF/FywLjxBTN16zW/ExMY+MNGjmX55iPpS0Nkd1j23sfsFNZvZ8Iud1LmCM7gE5bx2zHp+lZI+xi2ScARap0gySTDAR/FfOtL1+SLfZ9ZK3b8xBYkQVMifImnY5zXTucw2CSfUpc7S3CgHfT6Lcmsa5anW5p8v3pXayHxH3WsOGiHY8y6ev7Gn0f07b/yP0SZCCU40lKXKEJpqEKfDvCn40yGPMSe5X6ym0qmOaV+I/Wtb48uHd5fVKa/MSmGucRSuiyuAonyHzgD61qbsoQ7tJiLqWptMqEkDM4lROgk/wAMnQEgidDEzU0TsoIJHZ3WX4ngb11VxOn3hSi3LR0gx4Suu5BBgdTBkU3M9rcoC3NxskeGMAaDfH6osnFjh8DhWW33qmzbVobxD8MaxBnY1SQ04nvWOYlrjY4oZgOMJh0sulnO11c9+4AZiZ0nnLDnG3WQOb26A3VmRGSYRtHxLRcA48uKkKpVlWXU6xJIWDEEHK2vlUvjLU7FYZ2HflcbR2xbDSpEgqQR1B3rVgf7h8PwkNJBsKhwHs3hsK9x7IOY+EktmyjQ5R0Gx+Vdbrs9i9t/HdbsTjZ8Q0NkOm/K+9R2n4cGF5ThMzXCFuA25NwnWG97X60gdVebT+Vl/wCNeHk9Ucw1Omtc1P2lxGHsWmxF+2j5QAJRWZiT4VWfM/rW2ASPcI2Ei1EcXWODQrmFt2SguWlSGWVZVAkESNhWfEufkc1xOxVS3KSCmA1wgNFRYm0dfUD96zr1qAmhCJcD9v4r+tCrJ8B8Ct5ifYb+U/oaaF5Vu4QPg+AvNYtFb+UFQQBZVonzLCflXVw/X9U3K+hXJaZmxdY7M3XxT7/A7jlS2IeVmIsppIg7NV3xTPILpNttAphlZDeRu/eVBc4a1q9h2a6z/ixDIqxNtzOnpWLGxvaGlzr15DkeSc7EGWNwI4fcKftf/l2//NH6NWFynoz+6fD7heecbx1yHFxbTAXNsrcl8JJzDWNK6GQy4ZsxcdDkA00BF/UIlxjWYvqg3UkAnysfjgifCLSXMGGNu3PiAAWY8Z2mSPnXPxBLWij+4fQrpb5fP6FX/s7wq23urqWEZjoFBIJgda1SNFrjtc52CZmOtN89N1t2FZntrULGujJB/E5j+E6b/wB/CtzcNGWfFy4KnWN5qliwM6Q2YTvEcjSsXGGRtAN6n6K7SCNCpDWBCaagoTDVUKexYZgSBIgjcV18DFmjzeKTIHk6Kti7LIviESRGo6+XrTsYMkB8kQMe28yiNefJtOUPabD5kQ/ezh4EkbhxHuggsfLWelbGtJApS2J8jg1m6E9ocUuLXDKtzIbgYhSGyltAVPMMCNJHPlzc1wjdRXQgnbgpHMmZZPv0KqdpeKaWbroUN60AQ0eG0wPjZh/tUJzRsA7LOpJs1wa7J7tZY5hFKPGx48lBjbKWbow4uFrFuWxNxVkqb4CW7agGcz5Qukkd5PowEkZq14eS1YjEHEOzkVpQHgrPZXhzFrrtau5FlUQkoSehEgaCBz30FUEge29lWfHtnY0NblI96KyLF233kj+JLZWw0S2VmVHZFDW0UEEhYk3BrqZCCG678OKxOkfVv1J81uuHglRmEEoJA5GBNMwTbeQeShqj4fwwozFmzBhtJ59eunM0YHo52Hkc9zrvx0+eunE6rXLPnAAFUsPg/s0K4wMWU4ZWzqNc5gyEPkNJadQPPTSMLT+5d2Tp/NhsoH9Q6Hl4/wAcCpvtE4bjsVdVLNhjZtiQc9sZmI1MFgdB4RI97rXoMFJDE0lztT47ei5GFfFG23HU+P4RL7PsPi7Fl7GJtMir4rbFkbQ+0vhYnQ6j1PSs3SbontL4zehvflulYsxuOZh8Voq8qFiWft9mwI8S+H2fDMbjQz50ujzXX/5Jgqmbd/8ACh4lh7OHAa9eyAmB4CZIE8poDFdmPkk+BnzT+FDD3j+FdZiIJEFY15yKkMtVnxc7G9pgAOnvVFeMYxbNi5cuZyqrqEUuxnTwqNSdaa0FxDGrkDdZbFpdw1m2z4spaJREiyWIzkKuaASokgEnYkDmKaIcWxtB1AeC2uniJss18UW/wLEnfGv8Ej/3Ujrpju8qv6iPhGPfkpcHwFluI9zEXbmQyFYmJgidSepqpLnfE4nxVH4kFpaGgWm9sP8AJX/zV/Rqq7ZP6M/vHw/CwXaKELl7QILCCLhEyDGmXQxWzDFzsK/KeyHCxXHXW0+aGJ2JD3NObe7/AMdNvNScIxDlLCWMttWLkhvxPZcc9OppOUOeGu5j1WvOC4MG9E+lD7rQdh8QLj3CvdwSGhfCQSuoYc9qvIAuV1jZMI1zRQNaLXsf2+lIe4VQWJDGu6N/MP8A316CODsDwC47pvi8fyuIZKfzH9K53SbMoaO9b8I7NFferhrkrSm1UoTDUIVe40MeuU/pXqOioSYB4rk4yQNlPh9lXtNKt/Mv6mrdNx5IB74hHRT8+fy+6smvJFdZVOOcNwgPf3xcZskQGY8oECfDvpqBNbYmEkEbp+Eie6dpi+Lh78ECPCGur94wKrZW2CFF45u9OoZvaItwIhtCSOQAJ0ktBqTX7J+LzCWp9T9PBD+N9oWGC+64vCut0WwiXPAykgQGDTofDrlmdas2IF+Zp0ShGC7MCgnZnGXGuIllGu3WuK7IScjlGzhrhnZTrJ2MU2QCrK3ukg/T5SO1z/nw0pegLxLF3bv3d7mHsXJnLbNy4xGWYLQAvXcGs2aOsrTquQ4s2adV3C9k3tOMj5lYhruYk5jnzOWXZiQABPxpgkAbTt1shmiEJa8W7Wj5aei2mEOp9KvgdXkrGEP4Jx4X7txMpGXVDB1UaHN0M6/Hyrvz4YxMa6991gwmPGIkcyttvDbXkffBDMP23VsecJ3fhztbFydc6zMrG0gjfpXKGKBlyV3LuHCkRdZffXcjHHeNDDhQFzM3KY0HOYP9zSsdjhhgNLJ4d3NWweDOIJ1oDim8G40MQrgrlZeUzII32HP9qXh8cMTE/SiBt3VujG4M4cjWweKnrGNlz1yqFCDdquDHFWQqtlZGDqTsYBBBjWCCdRTIgS8NHHT1ToJhE7MRYU3Zbs41hPxHBYqohNoA3kqJJ32FdOPCNHx6+uibiZxNWXQImwgsJ2P7Cs2KjbC9hYO/5rGNyqvDOCW1yldFtytpR/s1IUMoP8Ulc0tJknyjpUHs12I+quDYV2/bykakyDvHKKw4rDxsizNGtjn3qhFFVjil7zu58RXMNDBExodp8q5qvkOXNw2Q3ilsYqwwtGcr6SIDFJBAnlqYO1QdQtWGf+nlBfxH1Wa4/wBmr99YRQDp7Rjb0mnYWXqoZY3D4i0jyJu/VbJZYnPa4PGmbnxru7k3hHZi/aFoMFOQvMEfxFSIn0qmenh3eCgTxdY1+YaBw48a7u5XeyPZ67hrlwvENEQdoB3+dVe7MVjBjjwohDrI8efeFqjSysaBO+j/AM4//ZXuoYxlZ/1/C8tI89v/ALf/AKU2FM93/M36VwOnW5XtHvZdro03h77yr5rgLeuVBQmmpBpCoX/bP8h/5TXr+hf/AFB/2+4Xn+kP/ZP/AF+xUeH9lv5l/U1T/wAg/sD3xCf0Ns/y+6GYjtngluXbbX1D2fbENpqBAMQzSQIEmfQ15huDmcAQ3ddsNJ1UfE/tDwYVrTWL111thltlFPeSVUBDJ18XrExJ0re3BSgbgJkQeDmYaI1VnheMwnEsGptpctDMUa2oAa26n2WHszqCCddf5hSZonNdldqqSEyEl5vxUHFeAOmEuAXLcpaLGy9tWBRc7KXMsReALQ6kCdIgCJjcAQB7/hXjptADRAfs2xF8C6mFs2yzEF71wnKixCqVGra5jAOv1Dpw3QuPkmygbuK2mBwOJTElu6sEMvivEkuTAknY8vZAA0GulYj8V1osX77rRT9n7OItd596uqQSMktPWSJ2B00pkjmGsq6eKMMob+nYe/RH8NiVB3B9CKZhpmxOJKw5HN3BUmGt2kZ2VYLmWPUx/fzNdI9IMeAHE6bJLI42Oc5oou1KDWOymHXGHFhmzElsmmUOwILbTzJidzNJb+n6zOHLccU4x9WrvHuDjEZSrBXXSd5HT5/vSsbhGYsAtcAR56J2Cxpw5IIsH6rnBeCfd1ckhnYRIEQOnz/aq4bADDRvJNkj5ckY3GnEUAKA+qsRWewucg97tDbW8bRVpzETpy3PpTBhnFuYFWyptjtLZbPmPdoiks7kBQF0MnlvvUmB8ZDhqbCgs0Wfu/a9w0PkF68w2zLbfL8NAT8BW3PiiLoBRlPNazg3FrGKti7h7q3UPMGT6MDqp8jBrn4h8rnVJuPD7Iy1qpsVj0she8uZAzQJMCYLb/A0z9dI1oGmmivFC+QkM14rmC4hbvZjbfPlOUmSRJAOnwIpT8XJK2idPAKZIHxEZxSG9p8C90J3dzu3DaMDlMHRgDIO36VRkJlJAT8LK2MnNx5ovw7h7W7SIMsKsb7+eg3O/wAa2x4Cx2jXdV/dImJc8uTlMgGsUrMjy3kaSgbFptKUppqEKC7iEXRnVfUgfrVSRxV2sc74QSmfd7RBhTBM6P6+Xma9E3pdrQADsK2XPd0dBqCDqb38fyuHDoMuUEZSTqZ3HpXPx+LjxIvWwtMMLIWZGbLprlJiG9oON2sHZa/fJCAgaCSSxgADmf2BpkcTpHZW7oXmmM+2tA34WEZl6vcCny0CsB866DejD+53yVqWu7D9rrPEQxazdtOq+8GRgZByNlGo0keYroQ4kYGIRk8b2WObAxyvzuJuqWixltUtXDZVnuAZlVmADMuoWY0naeU1nxvSEOLZkca8irYbCR4e8pOvNeLf9l71y2gxKPhUz3rmIYr7eZ0NuWmDoWAk6ZCeYmGziyIzm2A+fBdGFuawTQ4rWcY7HYdbHdYfDq98jOlx5MldfG++s8yBqKWyZ+bO86cR/C3PhZkytHh/tabsh2YxeGv4q7cxCBL7s62kXMFdysuSQJbKscwSZpM0rHNAA1HFcmwpe0im1Zv2kOe5et5JJAYlp36nLn18gKxRf05czjY+n8La3+q0aVSDfY/cIOKQyCO7MHSP8wHTlECt2J1AISsQNlT+0b7Q/uuL7hFukKozx4RJk+Gfa0gTtoehojwbpG5gaTcNMyFvbZZOt9ydgu0Fu9g7l+3fXOJyqyjQgT4xvM6R+s1ila+KQMc3f6dxXSOMafgIquP4V+5j2BIhfr/WoW3dVOIdozZVTkmXC6MViZ12PSmRszmkqZwaLItFTxplJEvoSPaPI0uygwRHdo9AnP2mKKzFnhQSdAdhNS2yaSn4WACy0Iav2ktyRiPPLt8BT8jxpazHDYc7NPqiVrt2SoPd7gH6VPVlIOFhvj6/wjvaDhSN+JEOPkdt/luOVbMFbsw5a/NczNRAXmX284MYWzhLNsnLda69wndjb7vIDECB3jGI3g8q3hoCuvNezPZfEY5mFlRlWM7EwFn9Tpt+lUkmbHunRQOk225r2r7H+x2IwnfXHuAq4ym2AwGZT4WlgJIEiRoc2+klD2DEjTSlWaPJQ3Wv7QcLOJtr4oCyY1GsQCGGoI15HeudJhj1vVXrdK2DxYgtxG49FN2c4BcsK2ZlOchiAWMHnBPLYRyitcfR1DtO9B9/4V8ZiOvIIG3v3qvPOL9mb2IvNcF2y1xxmZLkZl1MAaGEAygUhzADQXQh7LAAi32ePirF84d2RrL22ZcrZ0RkZB4Y9mc505xtpTosR1Q1F91/7WTGs7OcbreqsCKxyv6x5fzNrmgUKVfGYju1zEE6gaCd/wBqQ5wbqVSWTq25qJ8FBfvs1ksgOYjQEajXp1jWovM2wm4YteWl+gPNZHFXCzSVgcwPrr16+tZyxw3XoWgAUET4ZxEB0RBCkwR6jQ/OojJBWXFwh0Zcdwj5rQVx001CF5d9u/D7r4exdQMUtO3eAbDMFCsR6gieWbzro9HPaHlp3KkLPfZX2SFxLl7EWzlOQ2iY8QBbN5xotOxk9ENafFdPCQ6ZnDwXqvZ7hq2LeRQNCdYHMzG39zXLncXG0jGRhpBRRqzlY0ExvGlVmTLqpjxECfQdK6uGwNsEhduu3gsC4NEmbQjb8p2D4zZBLO+i6lSIK6wJzRoTz6USMF5W69/NXxDXNaQ1aTC3u+GYXFy9LZn5vv8AID1rPsuM9hjNEev29lYLtVxRcRi7eEw6rctrPe7QSSC3i19jLM8yY1p4i7Gc6Hh771ow7XHfirfDkjE99aJVHsZS4jxyYB1kZlKga9RvNKb2BlO1+/X336nwteaKj7Q8As4m0uGuJcfwnLegkof4fFH0G2mkbPjkcw52+is5jXDI7/XeF5JwjhV6xiL9qZCKy3CNVOxUD/i2PUCR1rZO9jmNPPZcLGR5XBpFmxS9Ovb/AC/QVxSvYDZZvjV12uC2VlQwYcuo3nXnXqMHF0SzDtkkf2yNQSdDx0C5k7MdJIWtZ2b0Om3iVoeJXMvet7uY/KTXncLEJZmRu2JA9St8r8kZcOAJQnCYxsRbcFYEMpyx0HMka+L6V7E/+PYWIj4zx3b+AuMOkJJAQS0cNjx46Xt/q0DuJlJHQkfIxXmJG5XuaOBI+a2sNtBRvDewv8o/Sqqh3XtLLNKjmfGSWFcQi14h/wDUHxG013C2VcNcti41wAyVz93kBPInKTHSDzrpYV8jwXPPgrNFIv8AYlaAwDEDVr7EnrCqPp+9JxR7eq6mGoRr03g2ZAwCqFnwjl1Jgban6VEWJbHYdZWXGOAcA1R4vidu2e7bNOUMSBIAYvH/ACNp5VeOJ88n6htAXsTrpXd3j1SosI+SOxXEe/VXm4hlUHMuUjQgTIiZGuulUm6UZH8Tfn9qS42SP0as3iHAYNaUu2inYEIdZhmGnnWSGdsrbauy2zqd15/9rHaC5hEs2cK5td4GzOhIaFI0VtxJcyRrpHWteFDJXuJ1qllxTqaGDZeS/wCK382bvr2br3jz85roZG8lhXrf2e9ssVicKbJuFr2HdWzsM5e0VcQ25ZlYe1ufD51hmwOHkdUnwny1vypasG6NjyZGFwrhuO/v5ea9M7P3Lhsjvv8AMzNMgD+IxoOUR61hxEMUL8kRBaK28Nd9fFKxDg9+cMLQeB300+dXxULW1VWzLHtFtOsz89aYSHCyuowggFvFUOEW1OSF1UyW2Agzr58q5DQc+myjEuysI58FoC461pXHEbuSYWqFPVP5KHFMmU95lyEQc8BSDuDOlADr0UiFyzXDuGjDu/cuDhm8QtyYszJJtnbIfdppm6zs12h8/HvXWgztb2kdw11JgETAPqDtr03rMJM5o6JOIgfIbJ07ldGHNM6tY+pbzQPtVhFyoDuWnzOVSP3rpdHxnM69qr1P8LqdGsyucRtVep/hZ5cENChadgJ3nSNfOug+CIjULrGgtDwXhjG0wYXLYYGfZUsTp4kIIK5dIYazXNmc1jqab98/wuLjerJpleSZwjs2LSXG7mxbxBBVWtNcyFSFPiU6KZB0UHYUuSW9Bdd6xh0jDbTfjzQjC4w4S0bJUSDoNSoJMsJ6fuaV1hddrmRdLPjjex+rwdOR11vwU9jtGXDDIBBiVbeQDpppvrQXUu50biTjGFxFUa5/hCcZetW7bv8Ad7WksQoCSSdZIG561LXve4C1vfFG1hNIWe0li57S37ZOkoyMBy/iH7U79ORyKWMQDzHgiOJ4EpOl8hlMHOszB8sopLZByWaXo2R7iRO8Am8t6d/krfE8HcuBxb7tg2b/AGkEZp5ZT161bDyNilbIf2kH0NroStc5haBuKQHCcMxFhGVsOWJJggJc3CjbPMabR0r1kn/kGGl/adiNQDv5jz5rkxYOaLnuDoa28jryPDvQe6ZYmIknQ8tdjXm3uzPLuZJ9StjRQARzCg5F0Psj9Kqlk6rfdpO01qMRhfxVco1vOAPCXSAw1nTMDIFJb2XA96wR4N725gQvLuw/Z98LaN66qi5ccqmqsciBZIIOgZm8j4K9BhZmSEhvCvmux0PAMzw8aj3otLYxT2gRbOQXG7wwIlkKjMPWFBj3fM090Mb3WRrt6rqtwkPWO0Hh46Fei/4zbFoXHzAZVJhSdWjQAanUxXly3tljeBI9F5I4OQyFjeZHogHE+II+a4GIYATKkEW/EVLKRpo9zXff4Mw5xjW00dnMeXdseOzflzWuM9R2H1z9keHyUaYgDNBJB2XKQZO+WYkat6a+UYJ8N1ozD4u/iPz38frMbmkkM4e/fJWlBgBlQwBBLDQ85nX4xWY9HSXo4JtHkvPftg4OXw9u+GVmssQ4Uz4LmUT8GUfBvKu50XE2C23drNionZc3JeRKPlXYXPXo32Z2zYtXcVMFyLNoa7DxXGYDlIUA9QelczpF4ygd/otOHxMGGIdPdHTTw/NBes8Be5ds5/aYEgx4SeYKzowgxrGxrEx5LbI0Pz/K0R4/D4kkxght1r7NIR2kxly3cUhzMZShXKQG3O+pMATy+Neo6Aggma+N8e+uYjQ1pW1aXdXr5LD0jcZD43d1Dv4oVwPibWsVaUknvLgtkdQ5ygkDQkMQZ9etdnpjAwzYMkAAtFjurX6af6XNw8zmSizvofNa/inanD2WKwzldGKxAPSSdT6V88yL0TMO9ws6I3wy6t60l1VYB1zAMIPxqcqQ7smkO7R8MNx8OQY8bIZ2AdC0+s2wv+s0GPM0gePv1VoperdZQTtHfGGAtuIN38NGjRjooJ30AadaWzCSOByjQak93+1sE8ZoXqeCCYXEvhb6CM9s+EK2sCZK+XMg8qeWNkGau0N+/v8AFXczL2eB2PI8vBek4dcrZR4k3B93qJ51QCisLyHNzHf6rLdp8Z+Oo5LcUAf6ZP1JrtYNgEQPNdTBRkRXzQW1cgsZGmIB+B0/etVBbTZody9Jwj50VuZUE+sa15+Rga8t5LzT25XFvJS5BVKVbXkXGOKI1y4DcTOHZSMwMEEggEmN+lWGDnaLyHXu/C8s6F4cbHEovi8OiWcLkXKGsK5HUtqSepNKkBB1Xt+iGgYfQV/pUeIcNZ7DSQiOCA7GBpqfPlWnA4d007GDim4nGwtJizdrl/O33WWxfZjEWWtyofPBi3LlRofEANNPh51olkjY5zc2g0va1zMPi453lrOC2GK9tv5j+tctehQ/H4zuxIALcgdjqJnUV0ei4YpMQOv+DW78NPmkYtkxw7jB8Wm2++teSr4TF3DdLW1kso/DR38JBOY5QdJkb9K29IuwTJajy5QBrwvXY+FbLn9DYlkoeJn9q+PJAbvtEneTp8a52nBajvojGG9hf5R+lFJB3Wm7bYMd334HiRgNBurGIMcgSPmetZMPZcW87URyZSs1axGZd26iFbQxvt/cV2ujW0599335LsYN7TmOvofwtKvaRLgRWsB7o0AaFE8yuYTGk6CmjBua45X0D42liDK40+vUH51aJ38BirwZFvYcAFWyhLggSGXxSQwkbjpyrG4Rx6OtcQYmQO0pCr/ZjHy3gsMGGXw3GGniiMw09o06PFsjbkHf86v6BJme6U2a5ae+9BuPXsVYW2b6KoBZEysp1GrDSTz+tJ6mI8+aozEOg4oXhOMvdcIgzOZgSBMAk7iNgasMJGTQTh0g88lImMZwQVEHQyAZ66RWr/jooj/Xdl8xahmOmlH9MWPAqHE8Ow7bYOwhmZUP/wApYr9KdWEOnW/P+FTJONer9+Fo7wDhWKurNhLPdqckMwUCADGUCRoRSWzNwUhrXMPEELPiozi2BsmmXatKV/FdjMW8tcuWFA10a4x8hMD03pcuObPINO4dyjD4bqGFrTvuq3aULZNpWgsLQGrZidWJMScoM6LJ0jqY9H0G6oXZtBmNd+g25+Sy4odsVyWbfEDMrjNmDA5oaRB6kfKuljyx2Fka0H4XcCOHglYcVMwnmPqjPZfCLicYltgSiguwysAcuwMjaSo+Y5183DCG3+F6rETUKH3Xr2aqLnoX2ic9z4SQwuWiCMsj8ZAYzAjYncVdh19fooIXm3bvC3WQ3L16chzBL34RE6QpBa0++uVhEbcq3YCcQyGxma4UR3fXw0RIM7RWhGoP5UvA8PeI/HYEADLHiY+0I09pfCCDzB86RiWQiS4rDeF7+/feulh5XuYM9E8eSMYPjz27rKHZkXKHRgVNsEQCk65P6EctEStrtBQYmvBFU4ceaN3763QwYKYUnUA1SN5vQpWGJDtCq+Fe2FZwiDLA9kaDb+/Wp61xbZJVnSPdFqSp14150rMsmVNx3Hitq4ySWCMVA1MwYgDfWnQU6RrXbEi/BVeCGkheNYllJW282xnh3cZcoLwWJPSedeykmaIyW61ZXLbG7NRWp459oXDw1pUZ7iWlCQitqqmIBaOXOvJPwk8hLjVnn/C7uHxLIoy3jwVzhnayzir1o4W2cucFrVwaKmzNE8uoMajcmK0wdHwDDSOxTqdrVH0HM2d+PhusDmM6wzNFurU++7TRXeM8SfDX2u4XK+ci2UCsQ0nXKQYUgf305uSN7cuaqtdDot8OMgJc0NLTuNL43z8VHf8Abb+Y/rSV1yU/FcKtypvONfYyE6neIy0qLFzvtuGbZ4iv5Sm4pwaSzztVMFhFs4hnMrOYgHaC3ptXd6T6LH6ZjIQXSGi4bkCtTVc9Fz8Hg8FnuJ9urawfHSlkrplifM/rWQChSeiuHPhX+UfpU2VQr0Ti6g2bgOoIj5sKwR/3FlJoWvPcHeCp4p0MbE13+jZGhxYdzsu3h8VHAwl913An6KzheK2w66zOmo0EgjWa7fUkjVZMf05hzHki7RPMED50j1/GX7bW1t3LiZLNuIUFZZQGJZgZEDUTyB3pceFglvOOPM7eXFeZmnkzZr3+u6I8H7Vu14WrhVg2bKwABEagGNIIBPyrndJdHMhh61mlHUeP8pmHxBe7KVl/tMxOdra8hmb8x1+gX51ib+09wRiXaAd6h4RZsW8LYxaLNwBgwOUAEJcVoIE6keehqkT3NnIvbVa2lr42jKOVga96rqANKyySPleXvNk7rsxxtjaGMFALs1RXVnCccu4UMbWpbTKZInkY5kfWnQRiR4adlkxg/p3xVzD8evM9pLt0vnu25EKF9obAAbH11Hlr2RhYWatGvmuLncd1n8XiIvXCSDNxpOk+0YH/AMV2sF0gYiA8WNr4jl5d3nus0sIdsuWLisRAPyMD9q14rpnCMicdzWg5qMPgpnyCh5rY/Z3AuXG5sHE+Smz/AP0K+fVTK8Puu9ijbwt2btLtZqVLHrnVlJIkbjlzBoBoopDuK2+8tuhEhlPzjQ+oMH4VDXUQVKGZWNy3eWWD2BbuKPaRhDBgOehIMa+tbjDIIs9GuB+SdFiIxTSdeSH30/7woYxAeM27pljL6h8ra8s1JJphtOfJ/jxUeP4pew7ILdh73eyjEAEJOXVp2G+vlVML1YzF54LG4uFZVBi+LXLbLhhYdlunMbqpIUgiAWnwjQnbmPOojyHDusjNf4UkuDgOClKtWS1ekgW6/WKdBBLO7LE2yqPe1gtxpTX+za8RvXHxFx3wyFVs2lYquY20a67kQWIdmUeSnea6ssLsKclU6rPFWieMSMxNjatl599oPYS3g3S5aJ7ljqpJJBGvhboQDudCN9dG4eVz7DkrEQtZRasanEmS6j2YQo2ZY010n4GIjSRvvT3sD2lrtis7XFpsL3PhvE+9tW7kQHRWj+YA/vXl5Isjy3kV0mykgFSC2pJJnUk/M1Bc7gtJxV7aJnEsJ3qhSTp7MfwnrWjo+f8ARzCVo1496zSdqNzAaB0VLuCPbJZogkzXdxHTbpZmyxNy5QQON3V36cPVZ8HCcK7ODZ+3JZBzqfWuaTZtdFHMKngX+UfpVgBSUTqtzxl4tn+dB87iiuZH8fr9Cs7tkIxnCLBu5mXQhmbxMBMrrodNzV2yPy6dyZ1rhparXMJanKllZ6HeOrsZKDy9o/A0xr3AWXe+7n9AqOe4pvaNYFszsiggSF9hdlmANDXf6MxJbigwnQtHrVrnYqPNFm5FZ7DY7u7qvyBk+hBB+hrs4+LroHxjcjTx3WPDnI8O5Ip2m4XfxN233VtnUWllhGWWJ/iJAmAPpXnYYZHtblHAfROxbhnpUVwly1hbtq4ApV2MBlaJXqpInU0p8bo8UGuHD8/hasMQYtOahN2sVLvWkLlTSjMuX7wCj3s0ekzr0/6kedasKO2PfELLiicnvkVLwa0bmKtHo6udOjr/AH8K6s0mUDvNLkNFlbDEYQA5mRXXqUDMuswwjxr5jxDz1rgvdbiO8++76LY0uaNCuXuEYV0zd0oMAjKxAIkSVKkBljn58qoLBTOufzRXDYdLV60ltcqizdgf67G5OpPrRdsPiPuluJLrKLZ6ohNIoQh+OZhewqyQl28bbwBJm25WCQY8QFNgjD35XKdgSjr9mEJzB3B6+H6wBNdhkb44zGx5DTw0PpY08llJa45i0X5oTjewQcaX2Vhc7wNkBIJ3HtDTyrL+gH+S0nFXuO5Wn7LvydD/AKSP3NIPRp/y+X8qvXN5IVjuFm22VomAdJiDPUDoaw4iAwuylNa4OFhVv8PO8UoRuIsBXo7qg7WmlQRcOxCDvIP/ABRIX/VFMiMsTg9unnX4PoqOaHCiinDuHZchdlOViRoQBIEQoOXNI35axXWlxbcRT8uXStNb8dEYaBzG1d6oX9pPZe5xCxat2mRSt4MS0gZcrKSIBk6jSqxSBrrTJoi9tBYrt12Ew63MLhsHZKXbhYs2Z2AtrlBe4GJjVtxHTpTG4gta57zoEiaJoIDVv7HDVRVRRoqhR6AQK4LnFxspoFKUYSotCcMNUWhP+7jmJotSu4fAW09lEHooH7UFzjuUWUVtjQelNA0SygfHf8s+T2yfIC6hJ9AAT8KiL4/X6FWdsqd5+8IKQAP9pAJ/+3P/ADbdJ5WAyDXfl+fx9FG6aLQUQogfPXqSdSfM1RxLtSpApR4zI7JMMoVZAIj/AC8rAnluZ9K2yucx4c00crfsVaCESA3tZVq9ZtZPAFQcwAAB6ddqy9ZI59vJJ5la425OyBoqacRuImVWITYELIXloY0/vaunBj5ohQ1HekYnARTa7FC+IWfwio0zZR+ZgP3rPA98k4c82dd/ArM5gjblAqlm7t4KCSYAEydoiZ+VMyHZbRICLtAsb2oC6W1zHq2gHw3P0rUzCH9yzPxgHwhU8L2juM47wrBI2ERrv/f/AFeIGt1bus5xDn6O2Xo/ZbAObwxV2UAJhSgtrAXV+ULqOQG5rO+fM5rN9R9VLmNbdLd2UnUbHWa5sg7Z8SrDZcbAEHNbC75ijeyx6j3H8xvzHMWDuB9/woIXbTZ8RbIDDLauhwVIylmswCdtcpiCQYJEirZaYfEfdReqLi1Sla1ItmppRaE9pkyrh327vF2G+BuBD9Gp0GkgUjUEdxW2rtrIsl2n7aJZSLDW7tzOVImQmXeQNTroPj0rFiMY2MdiiV18D0U+Z39UFravxvl7+qm4V2ztXltqAxvsutpQTBEz4jpGk77VeHFskpvE8ErF9GSwZn/sB30+iFcQtcRvsrXBYwgK+yJxFwBTzbwoD4ujVnxrRo5wWeMtAIGqiTs3bBBvG5fJ0/FfMvM/5QAt8ulZmS66CvfqtTHByKpgQBAAAGwAgD0FY8t6pFqvijatkF2VTEATrrGy7nYcqbGQ3Q7J0LiDoo7/ABRVExA95oA+W/w0p5kAC0USqPAMRZvZ2tqFuEy+mranWeYknTlNZJC5x1KzPZlNoscPS8qpaq44ZR5k0UnwNDnaoBxHiV+1csi1YN1XaLjZoyCRrHoSf9Mc6dHFG5ri51Ebd6dM02AG3fHktBaYMJFZiFmewsNFPioVVZTYelOA0VCqN3nSlZVbiVKFA1qpCi0PTh6rcVFGVXJJOp1JLMfUzWphL9z/AKWrDkNYa5qbE4Ei6toEnMARy0JIP/KasW0aTw7S1pe7t21AIAB0mP16D6U8NASbKxfaiz3Vi6U/hdSvT/NXKPSq4WuvHn9FjxL82ywvb3AsnhUMYdEAAJmLSRpzMxp5iuhhngs17z8ylPjuPMN7r8JdmfsvxGIAe8TZQ6gES59Z9n6nyFD8SBo3VXjwhOrzXdx/haqz9muBa1dt2n728EIzZi2VuXswoMxpEx60kzy3Z9E8QQkUB5+9FtOHYAPh1tXT3n4YtuxBHeeEKxjkG/esbtH5m+ISpI8nZKK4fChVCqIAAAHkNBSzqlq2lqikKZLVChSrbqUKQW6EIH23t/8Acbzc0C3P/wAbq/7VZmjgVZnxLWo0gHqK7qyLyzi3DcPh8dcRz4HQuM2gQuTIB9Jg6bx515bpWJ8bv6XO167C4iafCNcBqDWnGuP5RPsdjcHbxItWkm44IF2Sw2zZddtBuNDpWroiY1Uracb17vssnScOKkh6x7uyP27d1/7W04iuqH/iI+BUn9QtdPGtuO+9cGI7qljbHhkCSDMDn1j4E1zW6G1oidTtVj+2fHXtLbCsbYbMCYIYkRoDEg77VVzbPZWlsbAbKxdq4zSzTJM67+U+fP41Rwo0ntNhdxFwhWO8An6UN1NIOgT+AY82mtuPaXcdRMH5irSNo2qUHNyr0biWNMIbZ8LrmDdZ/sfOlO0VMPE115uCDcUul0ZVLM5UiT4QJ0gfr8KlzQBotuGyskFigFX4Vg3VbnekkmCDmkERvG4PX4VhdiH9a0N2ujYPBaMS+N9ZBXyS7PYlFvPYUXPDqSw0M9D/AHOtdnpCeTEkTSZRpWncvOYSOGAPw0ebsm7d31sfd7rRMK5hT1Og0HpT2gUFQqmwrOrphWrKCm5KsFCGcV4glqNy4MgLBI8zPIjlzmmMJBsKOsLPhF9wq/SwfRaHBXxcRLg5qD5iQDFbwbFrW12YA81FeuKWGaQRJUiR0Bk7HcaH13Glc2htEjQBaEcXwRuIqCP822xn3UuKzfGAaVE4MN9x+iwuFhEFUdBqZqqsDRsKXhwuS5uMWBMjRFUcoQDWOubWevLUDYtamGwpcLYRDC6CNBAAA8oG1RYV6O9qLA422Wa2CJViI66z86dLgpWQtmrsn5a8fHgVy342N+IdDeorz0BNeHFFLZrCmKdDQhSqaEKUGi0Ls0WhDu0lrPhMQg3axcA9cjR9akHVS3QhEuAX8+GsP71lG+aA13GG2grO8U4hU+N9lsPinW5dDZlEeFozASQG8tTtB1pM2FjlILltwvSM+GYWMqjz4HuUmH7M4ZL4vpbCuBpBOUaRIXaY51LcNG1+cDVUfj8Q+LqnOse+O6u8S/yyfdIb4KwJ+k1OIFxFZo/iVfPXGTlwkbmNOfShC8f4hie8u3Lh/jdm+ZMfSlFdRooAIbi78KYKnSI339P3pjG66qrnaaIt2W4DfurauZc9l2fNDAFckjmdQSOWu+1XeGk6pQlDTRW9WyjWxatroCSN4WSSdTsNTpUPDKUgiNxcSqOM4DczqyXCVWZXbN68qzFq0RY1mQtc3U8eSlt4QSc6XIymMse1ynyquHBF9cb5UqOlsDKR5p+CwhU5m35Cpcb4JUsoIygqe5SykKVDoPSmtOioQqbGkK6jLVcKCh/FuJraXdc59kFgvx15CrAH3qlPlazQkX3kN+Z/lZFe7Yy7eI6k6fVmGv0qxL+A9+SwyZG/E9jfFpcT4lzfpoiLcXu2B3SuhgDK4gMAZgZWYA/Gd6ZHKcun3XRws2eOswPeCPo+q+Y5Ke12guM9s3IAJy6CJk5RAnUzJJGggCpc4ud79fwomky1m2J8zwAH1cdhoNSjff0IXRiKlQheM7T9wxDoWUEHfKR6dRGvzr0reiY3YVkgdRqzxBv6UuVH0vLHiHxlttvTgRXHvtQp2lDEWsOrqXJm7cOdhp/CJM6DSdulXw/RAL7ldY5BTi+mzkqJtd59n5+iFXB3L+F3LgySRvrJ1+tehyWzLwXmcxLs3Hn381u+C8V71ATIbmDz8/7614rpPAOwslj4Dsft73HmvVYDGDEMo/EN/wA+9kXt3a5lren28QDsQanWr4IIo0VMLtRahIXaFNJt05gR1BHzEVKhM7BXJ4fhvK3k/ISn/trtQm4wlS/GUfpqWlQhRYm1mRl95SPmIqHCwQpaaNoHaxEqD1APzE1wFpIo0qnG1uXLDpaIDsI1JAidRIBiRIqCrRkB1leN3eJsCdF09T8a6jeh5TqSPfkrnHt4KniMezbkx0FOb0Q8HcfP8KhxzTwK9w4PZS1Yt27ZlFQQes6yfMzPxrjOsEgqCcxtWjdqloTGuVBUqNrlUKlRs9UKlRMaqVZTJsPSmC6VSqDmlBXVa5cqyhZji95u9IObX2fDbKxHnJI3mmBmbX8pILy4ts+jC352T8lY4Pwt2BeYVdSAZOknQEabcqv1JdsmkThvZJ/+/wBiw14Xoq2LSCL2YtnLQCVASOUgAxlIpjA1mnEIaHgdpxPjX1q0c4bftIyFkAm3lDFRmAk/KZmOU1WJ1E2ndi9RrW/2TuIYQoMynMh2I1j1/rVnMy6jZKfGWqj94qlqlLn2lEDDWhAnONeein+tdvo5xEuXhR+yR0kB1Y01Xn/Cb7reQJrDLC+bGIB5A13GymM3wC4T4RIK4nRbHjvBL1hQxKNJhfERt1BjSOlNi6UjlacoIPf/ALSpeiZYnDMRXdv9E7sq9wXgCrL4ST0jaQdj/fSsvS2JhfgyHbnYd6vgcNKzEgt2G57luLd6vG2vSLz7HcUwlvH973eYhwM2aApELmVdBAjc7710mYvFNwv6druzrpxIOtXr5AeC6Y6LYR1snxHWvfFEv+0OOv33t4dFyK2UuVGUdTnDa9RG8irSYKFmGbMZBbgCG7HX1+Y4LNHJCH5XRu043p6V+VseHkrbRTuqgExEkDUgSYk+ZrligNEmUgvJHFNxeGt3I7xQ0bTOk70KrXubsUD41ZsWWtHu/DmOeC3siASddhmk+lSN9E9kjy1xtM4QtgYZbt9ozFzmNxlkB2yxDCdANulNy66WqOlfdD6BcfEd7phrF0jlcuXLtpPgCc7D0FQXHmgPI3I9AlhcNcS6qXrrNnBjI9xQGGsDxEkR161UvPAn1TM9sJAFjuCL4XCrbMqX2iC7EfImqpDpC4UaUuOx3d2rj+6jN+VSaZE3O9reZASyaFryTE2QthfegfWvdOADVzBun4Ph5uWTCy2v9npVdMlqeK9Q4A7fdbJPK2oMEHVRlO3pXjMZGWzP8T+V0IzbQrve1jtMXO9qpUrneVUqVzNVVK4TVSpVu3sPStLfhCWd0MvmswTVRvaVZQh+LwwuQIMz4Y3B8qY0kHRQrXZtwjmy7TnUkaAb6R9P/VWuIgJ0bszS1BOI4a6oVTlJRnENIn2IOg8t6VYDjmVDoAE7hBdyRdgZSgEMo0drhdiWmSIHpINNEQcLbaxYgl0lAkCh3cTf2RnBX2TDF1MN3bGBzYEBfD1IJPwquFH9djXbFwB8MwH0K6kBaWtuqofSyu3bam6kkNmZgSdZASQduunw08+y6ONzS4xix48+Ovv6YOkc2RuXs26iRyo874gcFDxi0t+6EujOqrbIAIEF3KufOByjpMamhrur7bWgXY48PNXwDGywkTduidXf9QeFcT6KlwbskuHvjE3WVbduXlj6hZMxpM+oG9UdjJJbZW9AUlHBxxP6waAWdfl6KfH4pcZiCCqxbJC5wDCgKcwB94n4ZQK0PccJBmGpJ/P0WFx/UzZToANPfei2Hw627eVRA0PxIMj0025VxcTO+Y5n9y2xRNjGVqmR6yJyzF/sXZzqVUspuS4Z20SDCiCOca7x1rU3EaG+Wlc1rdj5zxF+C1VuyiqFVQoG2XSPiNaylI6x93al76i0ulw3qLUUqGIAe6AwlRaefPNAI+VWaOKaDUZ8QqXZ7CWls2nCgsUU5m1O2kT7OkbetXkebrgqOu0XN6lKtKjxUymYe0hDj4b/AEqU2E06jx0VlMTIBGxE/OhLIo0oOIr3tq5bmM6Ms9JEUyGTq5Gv5EFVc2wQsrf7F4kZCz2mtgidWmJ10y9POvRydLR5Dob8vykfo3jWwry9m7+RwuU22vsWOaDkMkA+UkA/Gog6Rj6pt3oAPNR+me46LQ8AstasIjBA6jUJsMznw+e9cfFSiWZz29341TWNptFTm5qfWued9E0LouVUqU4PVVKdmqqldBqpUq5bOg9K0NdoEsobeFICaN1UxOBdWdrcsWaTnYlQNZy7xvyrYyXDukyzkgD/ABAu/NTM95ADQNO6vU8VV4VwllupcYD2gT+IxiSNgdDrWyWbBtblYXWaqw36j3als87uy4NruH8KhxDh9wsLlpstwaa7ETMHp61iY+tHJbHZSieIxbXbKrcQC4NyDIny051eSQOFK73tcNFS4fZ7u4zMsg93yU6IbmcEHkQw26eUHoYXFtZh+rzUbdz4htHTkQVQOFJ1u2RhzajxZYmBvnzTm320+FNxmNimzlp3B5/4ZarbfVc2WB7o3tHG/mSfHZT8TAdrbIpAR3YyB/FayCNdYYk8t65Ucga6/fD8LdhKje4kUCK+bDWl8iosLay3Wchoi1BASfwwQ8iY8U8jvr5V0YsYwQ9WTxdvfEADblSZO4Ofmby4eJPHxXONW7mItqjZY0lSSBoOoB1msrMV1cxe261pUcBI3K8WF3hOD7pROVmiASJyjoCdeQ+VVxGMfKddlRkTGfCKTuIcZWyRnGctrHin1gelZQb3SZ8bDhzUl33fyq9nj9qMzPqWIFsI+0+Eh9Z5SDrr1pobF1Zdm7XL+ffquTL0k5sxew23kfD8olhOII4OVgY38p8qz2upg8azEg5RRG6nN6otbEKw/HBrnER7odvpln5TXXxPR8Qa5+GeXZauxWh4g3qL0PJSyDEhzWyMouutRuNa9NUQw2JDiVJI9CPM71y61oq8sMkRp4pVMRifFcPS3/U/tU5rpRVMHim8LfLZtDpbQf8ApFQ49oqp3Vg3aqoTTdqUKthLsAr7p+h1FFpsupDuamN6i0pGeJ4gd0vmAfpWiV3ZC0OPYtO4biPwG8pB/X96tE6mKIwCEMbGE9AOg0rMXkrPS4t2qKVKtyoQpFuVBVlKrVVClU1VSryroP6GtIZol2qN1dD6Gs4TW/EFXILs0hci8wTm0AOoj159K3SCEMtpJdxFCvW7+SJ4WvbRJ15afO7VKzm7xSIy5xGlyYkb8pq7XYTIPjzeVX6XSmHAQxnPrYvd18OV6oq+D1NZ0lc+40AKEvuNWUJfcKEKhxTEJYjOGM7QOkbk6DepymrrRZcTjGYeswJ8ELXtAhMKhJ5CZJ+ABqAxzj2Rfgua7pk/sj9T+B907/EbrapYY6FtVYaLAYgmNBIpzcHO79v2+qoOlcSf2D5ohhLpYsj2zbdVVipKtKvmykFTBHhPypc0D4jTwuvhMV17SSKI81nO3HEMRYNo4cm2HDB7qozkZYKJ4dQDJPnFNwkMMhPWgHkCrSsGbOBrtaaLt9eHjEdwn3zLm0tyQS0Z8nvhPHHUVQxQ9fkvsePyvlengkjAwjt5dd+P02TexuPxN3vTiGa4oyi3ddGQtMlhDawNPLX1q2MjgjIEQA50tELO0XVrstjwyzmYQy+1qCpOgE77Cf2rnT5mx5sp12PDv7z6rS2jeuyC9pMiItw3bbtnZX7oCAQJ9lZgiDqeomuj0Xh8XI5zI2ECuOmh3FnnyW+HpHCxjLNsKLd3ajwv8eqo8ExwujMpJXkSCJBiCJGo0OtGMw5hIuteRB28PFTi8bBiG1Fe44Vz5qXF3IS+f+E/RDWVu4WN2zR73Vi20KB0AH0qhOqVSd3kVKKTGehFKBnhgeun9KngmDVhHLVTWkZtgTWjDYWXEODWDz4DzWd8jWCytBxHEKcGoa2q3VKqSOaqAASevKPKuv0jgRDBY4UL+STFM5zqPooeAcTs27bLdtXHl5lVkKIG+o8zz/SqdHYB0sRc4bnS+KmWcsNNKCpcrg68VpUyPQilKr0KVMj1VCsW2qEKzbNQpRK3sPStDRoEsqv3cgg86QNFe6U6pTN1BNm082AdxPP5VYKA4g6KYWquqp4s1KhO7ippQu9xUqF5r2p4u9q/ikVi1p8tp0YrpKie71kKQsHQ6g7aGtEOJkY0sFUb5+fn9lzsZExpMkl8NLA8+Onkdb2QfiHbLEFUuDKuRyqMF0DZGVhIgFsjNoeVaDNiHiyaG+gA7uNrG14FOEQrmS4/QtHyVFsZxB1zfji2D7WUqi944B8REAFm15VQFz3ZcxJ8SntfMfgaB/8AEfUi/mth2I4Teti691gwcgCGLa23uK0eRgf2Ky4hoa7LWoXRwwlAJkdfIWdFo7lusy0qrct1UqVXdDUKUL4vwnvkYBmRijKGHKRoY5wddIPnXQwXSeIwgLY3dk7j8cikywsk1I1XLXDgbKWmtogW33ZCHQ6QTMD9OZqox00RcYnu7Rs3y5cdFPVNdWYDRTYbDMttEJzC2gRTAGi6CY5/3ArJI8OJIFWbPimNFJt7B5lZdRmnX10qAdbVy66TzaNVpVtMNo0ItNNo1KLTGw5NAVmuym0+21xJ7toB3kAidpE7V18F0q7DR9WW2BtrX5WSWDObtRvaZjLMzHzOny2FJxPSc+IaWOoNPADz3VmQNYbG6nt376jKrKANvDXQw3TMcUTYyw6ADglPw5c4m1wWmOrb84Ea+QriYmQSSueBQJulqYMrQCni0aQrWpktGoRamS0ahSrFtKhCs2xVVKIWzoPSnAmlQqyFT30/Mv8AWmdU4cFTOE4ZPfT8y/1qerKjOFIrp76fmH9asInckZgni7b99PzL/WrdW7kozBPF6376fmH9anq3clGYLv3i376fmH9anI7kiwu/eLfvp+Yf1oyO5IsIZxLhODvtmuraZuuYDl5HpVTGd6PzTOuJbkdRHIgH6gqLh/BMLZctaKrqWCZxkRm0Yos6E/uYiTLnPlczIdkkBo2V649sjV0IP/Eu0evSk5Hcle1FFsaBkEaQGXTlAo6t3IozBRMie+n5h/WoMTuSnMFE1hPfT8wqOqdyRmCiOGT30/MKjqnclOcJpwqe8n5hR1TuSM4Tfuie8n5h/WjqnckZwufc095PzD++dHVO5IzhL7knvJ+Yf1o6p3JGcJHBJ7yfmH9aOqdyRnCb9xT3k/MKOqdyRnC59xT3k/MKOqdyRnCRwCe8n5hU9U7kUZlz/D095PzCjq3ckZkv8PT3k/MKOqdyRmXRgE95PzCo6p3JGZOGCT3k/MKOqdyRmCQwqe8n5hUdW7kVOYLv3dPeX8wqOrdyKMwXciD+JfzCq9W7kVOYJeD3l+YqpjdyKnMFzvF95fmP75VUxv5H0U2Fat3lgeJduop7YzQ0VC5EO0iZrllZic0n0yk/GtfScfWSxs539lgduhOKsAIWXMCsTJmZ+A89Rp4T5GsE+GYIy5ule/ZCikfa5clRbdJ7tTkYjzBMRm6azGhr0kfwDwCYFIwxX/gjX/i1jYnpPT61dC4j4jOA3dBZGx8RHPT0B+NCErSYkBQWtHTUwZnloIH/AFoQiFqcozRmgTG0848poQn0ISoQlQhKhCVCEqEJUISoQlQhKhCVCEqELhFCENxHDypL23cHYiZkT5gnTl01iscmHLe3GSD66ed+XLgq0ruFUhdSTOuvLTbUk/WtEQOXVWU1MQlQhKhCixTEIxUSwUkCJkgaaVSQuDCW71ohD8FirzKTkLHMB4lNvSDPtb8vnSMLJI8HP9CPqoCtm5d9wHXqBp1/+K1KVPaJKgsIMCRvB5iaEJ9CEqEJUIQnjnC3u5GRsrJMfGOfLasGNwjpi1zHUW7e/JVItBrfBMRcJD5ba89FE7ahV32G9c4YDEy9mQgDy18h91FFGsXwhHZSyl4CD2oEoWgkejMN/wCKu+0UAFdUk7PWxvacgRAZ1O0kfqfnUoXT2ctEGbb6mT4wZ3O/TU/OhClHBUAeLbw5BYZ1I8J8MA6QOlCF2xwW2rBxbbMNiXBiCGEfoeuszJNCEU71/wDdn8y0IS75v92fmv8AWhCXev8A7s/mWhCnoQlQhKhCVCEqEJUISoQlQhKhCVCEqEJUISoQlQhKhCixQYowX2spy+safWqSBxYQ3etEKjgLV7K2YkGRlzENy166T/YpGFbK0HrPLioFqcJekyyRGmUHfzmfL61qUrrre/ha3EncE6TptHKhCWW971vnyb4c6EJ9sXM3iKZegBny1oQrFCEqEJUISoQlQhKhCVCEqEJUISoQlQhKhCVCEqEJUISoQlQhKhCVCEqEJUISoQlQhKhCVCEqEJUISoQlQhKhCVCEqEJ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l-PH">
              <a:solidFill>
                <a:prstClr val="black"/>
              </a:solidFill>
            </a:endParaRPr>
          </a:p>
        </p:txBody>
      </p:sp>
      <p:sp>
        <p:nvSpPr>
          <p:cNvPr id="9222" name="AutoShape 6" descr="data:image/jpeg;base64,/9j/4AAQSkZJRgABAQAAAQABAAD/2wCEAAkGBxQTEhUUExQUFhUXFhwYGBgYFxcYHBgdGBcXGBgdGBgdHiggHBolHhgYITEhJSksLi4uFx8zODMsNygtLisBCgoKDg0OGxAQGywmICQvLCwsLCw0LCw0LywvLCwsLCwsLCwsLCwsLCwsLC8sLCwsLCwsLCwsLCwsLCwsLCwsLP/AABEIAMkA+gMBEQACEQEDEQH/xAAbAAABBQEBAAAAAAAAAAAAAAAFAAIDBAYBB//EAEcQAAIBAgQDBQUGBAMFBwUAAAECEQADBBIhMQVBUQYTImFxMlKBkaEHFCOSscFCctHwFTOCQ1NisvEWJGNzosLhCIOTw9L/xAAbAQACAwEBAQAAAAAAAAAAAAAAAwECBAUGB//EADkRAAEEAAQCCAUDBAICAwAAAAEAAgMRBBIhMUFRBRMiYXGBkfAyobHB0RRC4SMzUvEVcgY0gpLS/9oADAMBAAIRAxEAPwD1oYlPfX8wrzlqepk/xPoU4XV94fMVKjq38inBx1HzoVcp5LtChIGjVC7RZQlRZQlNTZQuE0WUJmY1Wyhc7w0ZihLvaM5Ql33lUZ0Jd+POjOhd78danOOaF0XR1Hzozd6F2am0JpqEJrVBQmmoKE01CE01BQmVVCXdnoamihOGHajI5CcMJ51PV96F0YMcyanqwhPGFXp+tSGNQpkw/RfpTmwOOzfkhSCw3SmjCSngppOOHMTpVzgnhpJI0RSjApIOihYpdz8P3rKvXIb/AIk3Rfr/AFoQrnDMSXfUDQjb1qVST4T4FbXEnwN/Kf0NXXlW7hZrgvZqzdw9pyjZmSSwZ9T6Ct+HwUMkTXG7I5lb5sS9ry0bKLjPBVstaCXLy588+Nv4QCI086JMDHna0Ei748k3DydZeYD0TeFm4mIsjvrjqzMpVmJHsMefmKTicKIMpDibPHwU4mNnVEgC0b7Q45raKF3dss9BzjzrKSs+AhbJJ2uGq8uXtJjbe7P/AKkI/QCn5GFdIjm0egRN+2OJRbTQGDrP8WrZ3UgankB86q2LM7KN1V8UVWWD6LR9j+0NzFM4cZcmkSDr8hFUkjLHUVjxUUQizsFajmtQaWuaqjcAXdbt1Z10IjWmZW5bT8irnCvadQbrODyI9fM1VzKYHg7mkt4pWzSVRcqChMNQhQXXvA+C2WXqGAPnpU+au1hItRDiNwEBrdxfM6j51btVY2UFtK395br9KpnKqiKIIB8q0ABCcEHQVNBCZdvhZEjNlLBZ1MeXSpAUhpq0N7NcYOKttcKFFzwnmuUazz1nbSoBtUa61ctcTtNdNpXBuKJZRJiImTsNx86LGymxdK3UqU+26rmZoCqpJJ5Aak1rwbQ6SiL0VmNLjQVDs72qsYtmS0HVlEwygZlmMywTpJG8HWuyYsi3Yro+XDNDn1R5cDyQnB9uGuYwYbuAo71rebvCT4SwnLlHu7TzrE3Ekvy1xpcFmOLpury8SN+XkhX2kdt8Tg8Stix3QU2VcllLNLPcXTWIhRy516fo3o6LERGR97kaeA/K0TSua6gh32d9q8XisaUv3y6dzcbLlRQCCkeyo6nerdMYKCHBucxtHnryPMqsUjnOolelCvBg6LQsUvtH4fvWZeuQGpUIjwT2/iP1oVX/AAHwK3mK9hv5T+hq68q3cLIcK4VZazbLIMxWSczj6A6V2cJgoHwNc5upHMj7puJxczZnNa7S+Q/C7icHbtvayCJzg+Njso67fCrPw0UMrMg3viTw7ytOAnklLs52rl9lJhz/AN4w/wD5h5n/AHb9az9JfCzx+xWvE/2ne+KIdrvZsn/xR+hrlu2SOi/7jvD7rAdo8J3C57bXF/FywLjxBTN16zW/ExMY+MNGjmX55iPpS0Nkd1j23sfsFNZvZ8Iud1LmCM7gE5bx2zHp+lZI+xi2ScARap0gySTDAR/FfOtL1+SLfZ9ZK3b8xBYkQVMifImnY5zXTucw2CSfUpc7S3CgHfT6Lcmsa5anW5p8v3pXayHxH3WsOGiHY8y6ev7Gn0f07b/yP0SZCCU40lKXKEJpqEKfDvCn40yGPMSe5X6ym0qmOaV+I/Wtb48uHd5fVKa/MSmGucRSuiyuAonyHzgD61qbsoQ7tJiLqWptMqEkDM4lROgk/wAMnQEgidDEzU0TsoIJHZ3WX4ngb11VxOn3hSi3LR0gx4Suu5BBgdTBkU3M9rcoC3NxskeGMAaDfH6osnFjh8DhWW33qmzbVobxD8MaxBnY1SQ04nvWOYlrjY4oZgOMJh0sulnO11c9+4AZiZ0nnLDnG3WQOb26A3VmRGSYRtHxLRcA48uKkKpVlWXU6xJIWDEEHK2vlUvjLU7FYZ2HflcbR2xbDSpEgqQR1B3rVgf7h8PwkNJBsKhwHs3hsK9x7IOY+EktmyjQ5R0Gx+Vdbrs9i9t/HdbsTjZ8Q0NkOm/K+9R2n4cGF5ThMzXCFuA25NwnWG97X60gdVebT+Vl/wCNeHk9Ucw1Omtc1P2lxGHsWmxF+2j5QAJRWZiT4VWfM/rW2ASPcI2Ei1EcXWODQrmFt2SguWlSGWVZVAkESNhWfEufkc1xOxVS3KSCmA1wgNFRYm0dfUD96zr1qAmhCJcD9v4r+tCrJ8B8Ct5ifYb+U/oaaF5Vu4QPg+AvNYtFb+UFQQBZVonzLCflXVw/X9U3K+hXJaZmxdY7M3XxT7/A7jlS2IeVmIsppIg7NV3xTPILpNttAphlZDeRu/eVBc4a1q9h2a6z/ixDIqxNtzOnpWLGxvaGlzr15DkeSc7EGWNwI4fcKftf/l2//NH6NWFynoz+6fD7heecbx1yHFxbTAXNsrcl8JJzDWNK6GQy4ZsxcdDkA00BF/UIlxjWYvqg3UkAnysfjgifCLSXMGGNu3PiAAWY8Z2mSPnXPxBLWij+4fQrpb5fP6FX/s7wq23urqWEZjoFBIJgda1SNFrjtc52CZmOtN89N1t2FZntrULGujJB/E5j+E6b/wB/CtzcNGWfFy4KnWN5qliwM6Q2YTvEcjSsXGGRtAN6n6K7SCNCpDWBCaagoTDVUKexYZgSBIgjcV18DFmjzeKTIHk6Kti7LIviESRGo6+XrTsYMkB8kQMe28yiNefJtOUPabD5kQ/ezh4EkbhxHuggsfLWelbGtJApS2J8jg1m6E9ocUuLXDKtzIbgYhSGyltAVPMMCNJHPlzc1wjdRXQgnbgpHMmZZPv0KqdpeKaWbroUN60AQ0eG0wPjZh/tUJzRsA7LOpJs1wa7J7tZY5hFKPGx48lBjbKWbow4uFrFuWxNxVkqb4CW7agGcz5Qukkd5PowEkZq14eS1YjEHEOzkVpQHgrPZXhzFrrtau5FlUQkoSehEgaCBz30FUEge29lWfHtnY0NblI96KyLF233kj+JLZWw0S2VmVHZFDW0UEEhYk3BrqZCCG678OKxOkfVv1J81uuHglRmEEoJA5GBNMwTbeQeShqj4fwwozFmzBhtJ59eunM0YHo52Hkc9zrvx0+eunE6rXLPnAAFUsPg/s0K4wMWU4ZWzqNc5gyEPkNJadQPPTSMLT+5d2Tp/NhsoH9Q6Hl4/wAcCpvtE4bjsVdVLNhjZtiQc9sZmI1MFgdB4RI97rXoMFJDE0lztT47ei5GFfFG23HU+P4RL7PsPi7Fl7GJtMir4rbFkbQ+0vhYnQ6j1PSs3SbontL4zehvflulYsxuOZh8Voq8qFiWft9mwI8S+H2fDMbjQz50ujzXX/5Jgqmbd/8ACh4lh7OHAa9eyAmB4CZIE8poDFdmPkk+BnzT+FDD3j+FdZiIJEFY15yKkMtVnxc7G9pgAOnvVFeMYxbNi5cuZyqrqEUuxnTwqNSdaa0FxDGrkDdZbFpdw1m2z4spaJREiyWIzkKuaASokgEnYkDmKaIcWxtB1AeC2uniJss18UW/wLEnfGv8Ej/3Ujrpju8qv6iPhGPfkpcHwFluI9zEXbmQyFYmJgidSepqpLnfE4nxVH4kFpaGgWm9sP8AJX/zV/Rqq7ZP6M/vHw/CwXaKELl7QILCCLhEyDGmXQxWzDFzsK/KeyHCxXHXW0+aGJ2JD3NObe7/AMdNvNScIxDlLCWMttWLkhvxPZcc9OppOUOeGu5j1WvOC4MG9E+lD7rQdh8QLj3CvdwSGhfCQSuoYc9qvIAuV1jZMI1zRQNaLXsf2+lIe4VQWJDGu6N/MP8A316CODsDwC47pvi8fyuIZKfzH9K53SbMoaO9b8I7NFferhrkrSm1UoTDUIVe40MeuU/pXqOioSYB4rk4yQNlPh9lXtNKt/Mv6mrdNx5IB74hHRT8+fy+6smvJFdZVOOcNwgPf3xcZskQGY8oECfDvpqBNbYmEkEbp+Eie6dpi+Lh78ECPCGur94wKrZW2CFF45u9OoZvaItwIhtCSOQAJ0ktBqTX7J+LzCWp9T9PBD+N9oWGC+64vCut0WwiXPAykgQGDTofDrlmdas2IF+Zp0ShGC7MCgnZnGXGuIllGu3WuK7IScjlGzhrhnZTrJ2MU2QCrK3ukg/T5SO1z/nw0pegLxLF3bv3d7mHsXJnLbNy4xGWYLQAvXcGs2aOsrTquQ4s2adV3C9k3tOMj5lYhruYk5jnzOWXZiQABPxpgkAbTt1shmiEJa8W7Wj5aei2mEOp9KvgdXkrGEP4Jx4X7txMpGXVDB1UaHN0M6/Hyrvz4YxMa6991gwmPGIkcyttvDbXkffBDMP23VsecJ3fhztbFydc6zMrG0gjfpXKGKBlyV3LuHCkRdZffXcjHHeNDDhQFzM3KY0HOYP9zSsdjhhgNLJ4d3NWweDOIJ1oDim8G40MQrgrlZeUzII32HP9qXh8cMTE/SiBt3VujG4M4cjWweKnrGNlz1yqFCDdquDHFWQqtlZGDqTsYBBBjWCCdRTIgS8NHHT1ToJhE7MRYU3Zbs41hPxHBYqohNoA3kqJJ32FdOPCNHx6+uibiZxNWXQImwgsJ2P7Cs2KjbC9hYO/5rGNyqvDOCW1yldFtytpR/s1IUMoP8Ulc0tJknyjpUHs12I+quDYV2/bykakyDvHKKw4rDxsizNGtjn3qhFFVjil7zu58RXMNDBExodp8q5qvkOXNw2Q3ilsYqwwtGcr6SIDFJBAnlqYO1QdQtWGf+nlBfxH1Wa4/wBmr99YRQDp7Rjb0mnYWXqoZY3D4i0jyJu/VbJZYnPa4PGmbnxru7k3hHZi/aFoMFOQvMEfxFSIn0qmenh3eCgTxdY1+YaBw48a7u5XeyPZ67hrlwvENEQdoB3+dVe7MVjBjjwohDrI8efeFqjSysaBO+j/AM4//ZXuoYxlZ/1/C8tI89v/ALf/AKU2FM93/M36VwOnW5XtHvZdro03h77yr5rgLeuVBQmmpBpCoX/bP8h/5TXr+hf/AFB/2+4Xn+kP/ZP/AF+xUeH9lv5l/U1T/wAg/sD3xCf0Ns/y+6GYjtngluXbbX1D2fbENpqBAMQzSQIEmfQ15huDmcAQ3ddsNJ1UfE/tDwYVrTWL111thltlFPeSVUBDJ18XrExJ0re3BSgbgJkQeDmYaI1VnheMwnEsGptpctDMUa2oAa26n2WHszqCCddf5hSZonNdldqqSEyEl5vxUHFeAOmEuAXLcpaLGy9tWBRc7KXMsReALQ6kCdIgCJjcAQB7/hXjptADRAfs2xF8C6mFs2yzEF71wnKixCqVGra5jAOv1Dpw3QuPkmygbuK2mBwOJTElu6sEMvivEkuTAknY8vZAA0GulYj8V1osX77rRT9n7OItd596uqQSMktPWSJ2B00pkjmGsq6eKMMob+nYe/RH8NiVB3B9CKZhpmxOJKw5HN3BUmGt2kZ2VYLmWPUx/fzNdI9IMeAHE6bJLI42Oc5oou1KDWOymHXGHFhmzElsmmUOwILbTzJidzNJb+n6zOHLccU4x9WrvHuDjEZSrBXXSd5HT5/vSsbhGYsAtcAR56J2Cxpw5IIsH6rnBeCfd1ckhnYRIEQOnz/aq4bADDRvJNkj5ckY3GnEUAKA+qsRWewucg97tDbW8bRVpzETpy3PpTBhnFuYFWyptjtLZbPmPdoiks7kBQF0MnlvvUmB8ZDhqbCgs0Wfu/a9w0PkF68w2zLbfL8NAT8BW3PiiLoBRlPNazg3FrGKti7h7q3UPMGT6MDqp8jBrn4h8rnVJuPD7Iy1qpsVj0she8uZAzQJMCYLb/A0z9dI1oGmmivFC+QkM14rmC4hbvZjbfPlOUmSRJAOnwIpT8XJK2idPAKZIHxEZxSG9p8C90J3dzu3DaMDlMHRgDIO36VRkJlJAT8LK2MnNx5ovw7h7W7SIMsKsb7+eg3O/wAa2x4Cx2jXdV/dImJc8uTlMgGsUrMjy3kaSgbFptKUppqEKC7iEXRnVfUgfrVSRxV2sc74QSmfd7RBhTBM6P6+Xma9E3pdrQADsK2XPd0dBqCDqb38fyuHDoMuUEZSTqZ3HpXPx+LjxIvWwtMMLIWZGbLprlJiG9oON2sHZa/fJCAgaCSSxgADmf2BpkcTpHZW7oXmmM+2tA34WEZl6vcCny0CsB866DejD+53yVqWu7D9rrPEQxazdtOq+8GRgZByNlGo0keYroQ4kYGIRk8b2WObAxyvzuJuqWixltUtXDZVnuAZlVmADMuoWY0naeU1nxvSEOLZkca8irYbCR4e8pOvNeLf9l71y2gxKPhUz3rmIYr7eZ0NuWmDoWAk6ZCeYmGziyIzm2A+fBdGFuawTQ4rWcY7HYdbHdYfDq98jOlx5MldfG++s8yBqKWyZ+bO86cR/C3PhZkytHh/tabsh2YxeGv4q7cxCBL7s62kXMFdysuSQJbKscwSZpM0rHNAA1HFcmwpe0im1Zv2kOe5et5JJAYlp36nLn18gKxRf05czjY+n8La3+q0aVSDfY/cIOKQyCO7MHSP8wHTlECt2J1AISsQNlT+0b7Q/uuL7hFukKozx4RJk+Gfa0gTtoehojwbpG5gaTcNMyFvbZZOt9ydgu0Fu9g7l+3fXOJyqyjQgT4xvM6R+s1ila+KQMc3f6dxXSOMafgIquP4V+5j2BIhfr/WoW3dVOIdozZVTkmXC6MViZ12PSmRszmkqZwaLItFTxplJEvoSPaPI0uygwRHdo9AnP2mKKzFnhQSdAdhNS2yaSn4WACy0Iav2ktyRiPPLt8BT8jxpazHDYc7NPqiVrt2SoPd7gH6VPVlIOFhvj6/wjvaDhSN+JEOPkdt/luOVbMFbsw5a/NczNRAXmX284MYWzhLNsnLda69wndjb7vIDECB3jGI3g8q3hoCuvNezPZfEY5mFlRlWM7EwFn9Tpt+lUkmbHunRQOk225r2r7H+x2IwnfXHuAq4ym2AwGZT4WlgJIEiRoc2+klD2DEjTSlWaPJQ3Wv7QcLOJtr4oCyY1GsQCGGoI15HeudJhj1vVXrdK2DxYgtxG49FN2c4BcsK2ZlOchiAWMHnBPLYRyitcfR1DtO9B9/4V8ZiOvIIG3v3qvPOL9mb2IvNcF2y1xxmZLkZl1MAaGEAygUhzADQXQh7LAAi32ePirF84d2RrL22ZcrZ0RkZB4Y9mc505xtpTosR1Q1F91/7WTGs7OcbreqsCKxyv6x5fzNrmgUKVfGYju1zEE6gaCd/wBqQ5wbqVSWTq25qJ8FBfvs1ksgOYjQEajXp1jWovM2wm4YteWl+gPNZHFXCzSVgcwPrr16+tZyxw3XoWgAUET4ZxEB0RBCkwR6jQ/OojJBWXFwh0Zcdwj5rQVx001CF5d9u/D7r4exdQMUtO3eAbDMFCsR6gieWbzro9HPaHlp3KkLPfZX2SFxLl7EWzlOQ2iY8QBbN5xotOxk9ENafFdPCQ6ZnDwXqvZ7hq2LeRQNCdYHMzG39zXLncXG0jGRhpBRRqzlY0ExvGlVmTLqpjxECfQdK6uGwNsEhduu3gsC4NEmbQjb8p2D4zZBLO+i6lSIK6wJzRoTz6USMF5W69/NXxDXNaQ1aTC3u+GYXFy9LZn5vv8AID1rPsuM9hjNEev29lYLtVxRcRi7eEw6rctrPe7QSSC3i19jLM8yY1p4i7Gc6Hh771ow7XHfirfDkjE99aJVHsZS4jxyYB1kZlKga9RvNKb2BlO1+/X336nwteaKj7Q8As4m0uGuJcfwnLegkof4fFH0G2mkbPjkcw52+is5jXDI7/XeF5JwjhV6xiL9qZCKy3CNVOxUD/i2PUCR1rZO9jmNPPZcLGR5XBpFmxS9Ovb/AC/QVxSvYDZZvjV12uC2VlQwYcuo3nXnXqMHF0SzDtkkf2yNQSdDx0C5k7MdJIWtZ2b0Om3iVoeJXMvet7uY/KTXncLEJZmRu2JA9St8r8kZcOAJQnCYxsRbcFYEMpyx0HMka+L6V7E/+PYWIj4zx3b+AuMOkJJAQS0cNjx46Xt/q0DuJlJHQkfIxXmJG5XuaOBI+a2sNtBRvDewv8o/Sqqh3XtLLNKjmfGSWFcQi14h/wDUHxG013C2VcNcti41wAyVz93kBPInKTHSDzrpYV8jwXPPgrNFIv8AYlaAwDEDVr7EnrCqPp+9JxR7eq6mGoRr03g2ZAwCqFnwjl1Jgban6VEWJbHYdZWXGOAcA1R4vidu2e7bNOUMSBIAYvH/ACNp5VeOJ88n6htAXsTrpXd3j1SosI+SOxXEe/VXm4hlUHMuUjQgTIiZGuulUm6UZH8Tfn9qS42SP0as3iHAYNaUu2inYEIdZhmGnnWSGdsrbauy2zqd15/9rHaC5hEs2cK5td4GzOhIaFI0VtxJcyRrpHWteFDJXuJ1qllxTqaGDZeS/wCK382bvr2br3jz85roZG8lhXrf2e9ssVicKbJuFr2HdWzsM5e0VcQ25ZlYe1ufD51hmwOHkdUnwny1vypasG6NjyZGFwrhuO/v5ea9M7P3Lhsjvv8AMzNMgD+IxoOUR61hxEMUL8kRBaK28Nd9fFKxDg9+cMLQeB300+dXxULW1VWzLHtFtOsz89aYSHCyuowggFvFUOEW1OSF1UyW2Agzr58q5DQc+myjEuysI58FoC461pXHEbuSYWqFPVP5KHFMmU95lyEQc8BSDuDOlADr0UiFyzXDuGjDu/cuDhm8QtyYszJJtnbIfdppm6zs12h8/HvXWgztb2kdw11JgETAPqDtr03rMJM5o6JOIgfIbJ07ldGHNM6tY+pbzQPtVhFyoDuWnzOVSP3rpdHxnM69qr1P8LqdGsyucRtVep/hZ5cENChadgJ3nSNfOug+CIjULrGgtDwXhjG0wYXLYYGfZUsTp4kIIK5dIYazXNmc1jqab98/wuLjerJpleSZwjs2LSXG7mxbxBBVWtNcyFSFPiU6KZB0UHYUuSW9Bdd6xh0jDbTfjzQjC4w4S0bJUSDoNSoJMsJ6fuaV1hddrmRdLPjjex+rwdOR11vwU9jtGXDDIBBiVbeQDpppvrQXUu50biTjGFxFUa5/hCcZetW7bv8Ad7WksQoCSSdZIG561LXve4C1vfFG1hNIWe0li57S37ZOkoyMBy/iH7U79ORyKWMQDzHgiOJ4EpOl8hlMHOszB8sopLZByWaXo2R7iRO8Am8t6d/krfE8HcuBxb7tg2b/AGkEZp5ZT161bDyNilbIf2kH0NroStc5haBuKQHCcMxFhGVsOWJJggJc3CjbPMabR0r1kn/kGGl/adiNQDv5jz5rkxYOaLnuDoa28jryPDvQe6ZYmIknQ8tdjXm3uzPLuZJ9StjRQARzCg5F0Psj9Kqlk6rfdpO01qMRhfxVco1vOAPCXSAw1nTMDIFJb2XA96wR4N725gQvLuw/Z98LaN66qi5ccqmqsciBZIIOgZm8j4K9BhZmSEhvCvmux0PAMzw8aj3otLYxT2gRbOQXG7wwIlkKjMPWFBj3fM090Mb3WRrt6rqtwkPWO0Hh46Fei/4zbFoXHzAZVJhSdWjQAanUxXly3tljeBI9F5I4OQyFjeZHogHE+II+a4GIYATKkEW/EVLKRpo9zXff4Mw5xjW00dnMeXdseOzflzWuM9R2H1z9keHyUaYgDNBJB2XKQZO+WYkat6a+UYJ8N1ozD4u/iPz38frMbmkkM4e/fJWlBgBlQwBBLDQ85nX4xWY9HSXo4JtHkvPftg4OXw9u+GVmssQ4Uz4LmUT8GUfBvKu50XE2C23drNionZc3JeRKPlXYXPXo32Z2zYtXcVMFyLNoa7DxXGYDlIUA9QelczpF4ygd/otOHxMGGIdPdHTTw/NBes8Be5ds5/aYEgx4SeYKzowgxrGxrEx5LbI0Pz/K0R4/D4kkxght1r7NIR2kxly3cUhzMZShXKQG3O+pMATy+Neo6Aggma+N8e+uYjQ1pW1aXdXr5LD0jcZD43d1Dv4oVwPibWsVaUknvLgtkdQ5ygkDQkMQZ9etdnpjAwzYMkAAtFjurX6af6XNw8zmSizvofNa/inanD2WKwzldGKxAPSSdT6V88yL0TMO9ws6I3wy6t60l1VYB1zAMIPxqcqQ7smkO7R8MNx8OQY8bIZ2AdC0+s2wv+s0GPM0gePv1VoperdZQTtHfGGAtuIN38NGjRjooJ30AadaWzCSOByjQak93+1sE8ZoXqeCCYXEvhb6CM9s+EK2sCZK+XMg8qeWNkGau0N+/v8AFXczL2eB2PI8vBek4dcrZR4k3B93qJ51QCisLyHNzHf6rLdp8Z+Oo5LcUAf6ZP1JrtYNgEQPNdTBRkRXzQW1cgsZGmIB+B0/etVBbTZody9Jwj50VuZUE+sa15+Rga8t5LzT25XFvJS5BVKVbXkXGOKI1y4DcTOHZSMwMEEggEmN+lWGDnaLyHXu/C8s6F4cbHEovi8OiWcLkXKGsK5HUtqSepNKkBB1Xt+iGgYfQV/pUeIcNZ7DSQiOCA7GBpqfPlWnA4d007GDim4nGwtJizdrl/O33WWxfZjEWWtyofPBi3LlRofEANNPh51olkjY5zc2g0va1zMPi453lrOC2GK9tv5j+tctehQ/H4zuxIALcgdjqJnUV0ei4YpMQOv+DW78NPmkYtkxw7jB8Wm2++teSr4TF3DdLW1kso/DR38JBOY5QdJkb9K29IuwTJajy5QBrwvXY+FbLn9DYlkoeJn9q+PJAbvtEneTp8a52nBajvojGG9hf5R+lFJB3Wm7bYMd334HiRgNBurGIMcgSPmetZMPZcW87URyZSs1axGZd26iFbQxvt/cV2ujW0599335LsYN7TmOvofwtKvaRLgRWsB7o0AaFE8yuYTGk6CmjBua45X0D42liDK40+vUH51aJ38BirwZFvYcAFWyhLggSGXxSQwkbjpyrG4Rx6OtcQYmQO0pCr/ZjHy3gsMGGXw3GGniiMw09o06PFsjbkHf86v6BJme6U2a5ae+9BuPXsVYW2b6KoBZEysp1GrDSTz+tJ6mI8+aozEOg4oXhOMvdcIgzOZgSBMAk7iNgasMJGTQTh0g88lImMZwQVEHQyAZ66RWr/jooj/Xdl8xahmOmlH9MWPAqHE8Ow7bYOwhmZUP/wApYr9KdWEOnW/P+FTJONer9+Fo7wDhWKurNhLPdqckMwUCADGUCRoRSWzNwUhrXMPEELPiozi2BsmmXatKV/FdjMW8tcuWFA10a4x8hMD03pcuObPINO4dyjD4bqGFrTvuq3aULZNpWgsLQGrZidWJMScoM6LJ0jqY9H0G6oXZtBmNd+g25+Sy4odsVyWbfEDMrjNmDA5oaRB6kfKuljyx2Fka0H4XcCOHglYcVMwnmPqjPZfCLicYltgSiguwysAcuwMjaSo+Y5183DCG3+F6rETUKH3Xr2aqLnoX2ic9z4SQwuWiCMsj8ZAYzAjYncVdh19fooIXm3bvC3WQ3L16chzBL34RE6QpBa0++uVhEbcq3YCcQyGxma4UR3fXw0RIM7RWhGoP5UvA8PeI/HYEADLHiY+0I09pfCCDzB86RiWQiS4rDeF7+/feulh5XuYM9E8eSMYPjz27rKHZkXKHRgVNsEQCk65P6EctEStrtBQYmvBFU4ceaN3763QwYKYUnUA1SN5vQpWGJDtCq+Fe2FZwiDLA9kaDb+/Wp61xbZJVnSPdFqSp14150rMsmVNx3Hitq4ySWCMVA1MwYgDfWnQU6RrXbEi/BVeCGkheNYllJW282xnh3cZcoLwWJPSedeykmaIyW61ZXLbG7NRWp459oXDw1pUZ7iWlCQitqqmIBaOXOvJPwk8hLjVnn/C7uHxLIoy3jwVzhnayzir1o4W2cucFrVwaKmzNE8uoMajcmK0wdHwDDSOxTqdrVH0HM2d+PhusDmM6wzNFurU++7TRXeM8SfDX2u4XK+ci2UCsQ0nXKQYUgf305uSN7cuaqtdDot8OMgJc0NLTuNL43z8VHf8Abb+Y/rSV1yU/FcKtypvONfYyE6neIy0qLFzvtuGbZ4iv5Sm4pwaSzztVMFhFs4hnMrOYgHaC3ptXd6T6LH6ZjIQXSGi4bkCtTVc9Fz8Hg8FnuJ9urawfHSlkrplifM/rWQChSeiuHPhX+UfpU2VQr0Ti6g2bgOoIj5sKwR/3FlJoWvPcHeCp4p0MbE13+jZGhxYdzsu3h8VHAwl913An6KzheK2w66zOmo0EgjWa7fUkjVZMf05hzHki7RPMED50j1/GX7bW1t3LiZLNuIUFZZQGJZgZEDUTyB3pceFglvOOPM7eXFeZmnkzZr3+u6I8H7Vu14WrhVg2bKwABEagGNIIBPyrndJdHMhh61mlHUeP8pmHxBe7KVl/tMxOdra8hmb8x1+gX51ib+09wRiXaAd6h4RZsW8LYxaLNwBgwOUAEJcVoIE6keehqkT3NnIvbVa2lr42jKOVga96rqANKyySPleXvNk7rsxxtjaGMFALs1RXVnCccu4UMbWpbTKZInkY5kfWnQRiR4adlkxg/p3xVzD8evM9pLt0vnu25EKF9obAAbH11Hlr2RhYWatGvmuLncd1n8XiIvXCSDNxpOk+0YH/AMV2sF0gYiA8WNr4jl5d3nus0sIdsuWLisRAPyMD9q14rpnCMicdzWg5qMPgpnyCh5rY/Z3AuXG5sHE+Smz/AP0K+fVTK8Puu9ijbwt2btLtZqVLHrnVlJIkbjlzBoBoopDuK2+8tuhEhlPzjQ+oMH4VDXUQVKGZWNy3eWWD2BbuKPaRhDBgOehIMa+tbjDIIs9GuB+SdFiIxTSdeSH30/7woYxAeM27pljL6h8ra8s1JJphtOfJ/jxUeP4pew7ILdh73eyjEAEJOXVp2G+vlVML1YzF54LG4uFZVBi+LXLbLhhYdlunMbqpIUgiAWnwjQnbmPOojyHDusjNf4UkuDgOClKtWS1ekgW6/WKdBBLO7LE2yqPe1gtxpTX+za8RvXHxFx3wyFVs2lYquY20a67kQWIdmUeSnea6ssLsKclU6rPFWieMSMxNjatl599oPYS3g3S5aJ7ljqpJJBGvhboQDudCN9dG4eVz7DkrEQtZRasanEmS6j2YQo2ZY010n4GIjSRvvT3sD2lrtis7XFpsL3PhvE+9tW7kQHRWj+YA/vXl5Isjy3kV0mykgFSC2pJJnUk/M1Bc7gtJxV7aJnEsJ3qhSTp7MfwnrWjo+f8ARzCVo1496zSdqNzAaB0VLuCPbJZogkzXdxHTbpZmyxNy5QQON3V36cPVZ8HCcK7ODZ+3JZBzqfWuaTZtdFHMKngX+UfpVgBSUTqtzxl4tn+dB87iiuZH8fr9Cs7tkIxnCLBu5mXQhmbxMBMrrodNzV2yPy6dyZ1rhparXMJanKllZ6HeOrsZKDy9o/A0xr3AWXe+7n9AqOe4pvaNYFszsiggSF9hdlmANDXf6MxJbigwnQtHrVrnYqPNFm5FZ7DY7u7qvyBk+hBB+hrs4+LroHxjcjTx3WPDnI8O5Ip2m4XfxN233VtnUWllhGWWJ/iJAmAPpXnYYZHtblHAfROxbhnpUVwly1hbtq4ApV2MBlaJXqpInU0p8bo8UGuHD8/hasMQYtOahN2sVLvWkLlTSjMuX7wCj3s0ekzr0/6kedasKO2PfELLiicnvkVLwa0bmKtHo6udOjr/AH8K6s0mUDvNLkNFlbDEYQA5mRXXqUDMuswwjxr5jxDz1rgvdbiO8++76LY0uaNCuXuEYV0zd0oMAjKxAIkSVKkBljn58qoLBTOufzRXDYdLV60ltcqizdgf67G5OpPrRdsPiPuluJLrKLZ6ohNIoQh+OZhewqyQl28bbwBJm25WCQY8QFNgjD35XKdgSjr9mEJzB3B6+H6wBNdhkb44zGx5DTw0PpY08llJa45i0X5oTjewQcaX2Vhc7wNkBIJ3HtDTyrL+gH+S0nFXuO5Wn7LvydD/AKSP3NIPRp/y+X8qvXN5IVjuFm22VomAdJiDPUDoaw4iAwuylNa4OFhVv8PO8UoRuIsBXo7qg7WmlQRcOxCDvIP/ABRIX/VFMiMsTg9unnX4PoqOaHCiinDuHZchdlOViRoQBIEQoOXNI35axXWlxbcRT8uXStNb8dEYaBzG1d6oX9pPZe5xCxat2mRSt4MS0gZcrKSIBk6jSqxSBrrTJoi9tBYrt12Ew63MLhsHZKXbhYs2Z2AtrlBe4GJjVtxHTpTG4gta57zoEiaJoIDVv7HDVRVRRoqhR6AQK4LnFxspoFKUYSotCcMNUWhP+7jmJotSu4fAW09lEHooH7UFzjuUWUVtjQelNA0SygfHf8s+T2yfIC6hJ9AAT8KiL4/X6FWdsqd5+8IKQAP9pAJ/+3P/ADbdJ5WAyDXfl+fx9FG6aLQUQogfPXqSdSfM1RxLtSpApR4zI7JMMoVZAIj/AC8rAnluZ9K2yucx4c00crfsVaCESA3tZVq9ZtZPAFQcwAAB6ddqy9ZI59vJJ5la425OyBoqacRuImVWITYELIXloY0/vaunBj5ohQ1HekYnARTa7FC+IWfwio0zZR+ZgP3rPA98k4c82dd/ArM5gjblAqlm7t4KCSYAEydoiZ+VMyHZbRICLtAsb2oC6W1zHq2gHw3P0rUzCH9yzPxgHwhU8L2juM47wrBI2ERrv/f/AFeIGt1bus5xDn6O2Xo/ZbAObwxV2UAJhSgtrAXV+ULqOQG5rO+fM5rN9R9VLmNbdLd2UnUbHWa5sg7Z8SrDZcbAEHNbC75ijeyx6j3H8xvzHMWDuB9/woIXbTZ8RbIDDLauhwVIylmswCdtcpiCQYJEirZaYfEfdReqLi1Sla1ItmppRaE9pkyrh327vF2G+BuBD9Gp0GkgUjUEdxW2rtrIsl2n7aJZSLDW7tzOVImQmXeQNTroPj0rFiMY2MdiiV18D0U+Z39UFravxvl7+qm4V2ztXltqAxvsutpQTBEz4jpGk77VeHFskpvE8ErF9GSwZn/sB30+iFcQtcRvsrXBYwgK+yJxFwBTzbwoD4ujVnxrRo5wWeMtAIGqiTs3bBBvG5fJ0/FfMvM/5QAt8ulZmS66CvfqtTHByKpgQBAAAGwAgD0FY8t6pFqvijatkF2VTEATrrGy7nYcqbGQ3Q7J0LiDoo7/ABRVExA95oA+W/w0p5kAC0USqPAMRZvZ2tqFuEy+mranWeYknTlNZJC5x1KzPZlNoscPS8qpaq44ZR5k0UnwNDnaoBxHiV+1csi1YN1XaLjZoyCRrHoSf9Mc6dHFG5ri51Ebd6dM02AG3fHktBaYMJFZiFmewsNFPioVVZTYelOA0VCqN3nSlZVbiVKFA1qpCi0PTh6rcVFGVXJJOp1JLMfUzWphL9z/AKWrDkNYa5qbE4Ei6toEnMARy0JIP/KasW0aTw7S1pe7t21AIAB0mP16D6U8NASbKxfaiz3Vi6U/hdSvT/NXKPSq4WuvHn9FjxL82ywvb3AsnhUMYdEAAJmLSRpzMxp5iuhhngs17z8ylPjuPMN7r8JdmfsvxGIAe8TZQ6gES59Z9n6nyFD8SBo3VXjwhOrzXdx/haqz9muBa1dt2n728EIzZi2VuXswoMxpEx60kzy3Z9E8QQkUB5+9FtOHYAPh1tXT3n4YtuxBHeeEKxjkG/esbtH5m+ISpI8nZKK4fChVCqIAAAHkNBSzqlq2lqikKZLVChSrbqUKQW6EIH23t/8Acbzc0C3P/wAbq/7VZmjgVZnxLWo0gHqK7qyLyzi3DcPh8dcRz4HQuM2gQuTIB9Jg6bx515bpWJ8bv6XO167C4iafCNcBqDWnGuP5RPsdjcHbxItWkm44IF2Sw2zZddtBuNDpWroiY1Uracb17vssnScOKkh6x7uyP27d1/7W04iuqH/iI+BUn9QtdPGtuO+9cGI7qljbHhkCSDMDn1j4E1zW6G1oidTtVj+2fHXtLbCsbYbMCYIYkRoDEg77VVzbPZWlsbAbKxdq4zSzTJM67+U+fP41Rwo0ntNhdxFwhWO8An6UN1NIOgT+AY82mtuPaXcdRMH5irSNo2qUHNyr0biWNMIbZ8LrmDdZ/sfOlO0VMPE115uCDcUul0ZVLM5UiT4QJ0gfr8KlzQBotuGyskFigFX4Vg3VbnekkmCDmkERvG4PX4VhdiH9a0N2ujYPBaMS+N9ZBXyS7PYlFvPYUXPDqSw0M9D/AHOtdnpCeTEkTSZRpWncvOYSOGAPw0ebsm7d31sfd7rRMK5hT1Og0HpT2gUFQqmwrOrphWrKCm5KsFCGcV4glqNy4MgLBI8zPIjlzmmMJBsKOsLPhF9wq/SwfRaHBXxcRLg5qD5iQDFbwbFrW12YA81FeuKWGaQRJUiR0Bk7HcaH13Glc2htEjQBaEcXwRuIqCP822xn3UuKzfGAaVE4MN9x+iwuFhEFUdBqZqqsDRsKXhwuS5uMWBMjRFUcoQDWOubWevLUDYtamGwpcLYRDC6CNBAAA8oG1RYV6O9qLA422Wa2CJViI66z86dLgpWQtmrsn5a8fHgVy342N+IdDeorz0BNeHFFLZrCmKdDQhSqaEKUGi0Ls0WhDu0lrPhMQg3axcA9cjR9akHVS3QhEuAX8+GsP71lG+aA13GG2grO8U4hU+N9lsPinW5dDZlEeFozASQG8tTtB1pM2FjlILltwvSM+GYWMqjz4HuUmH7M4ZL4vpbCuBpBOUaRIXaY51LcNG1+cDVUfj8Q+LqnOse+O6u8S/yyfdIb4KwJ+k1OIFxFZo/iVfPXGTlwkbmNOfShC8f4hie8u3Lh/jdm+ZMfSlFdRooAIbi78KYKnSI339P3pjG66qrnaaIt2W4DfurauZc9l2fNDAFckjmdQSOWu+1XeGk6pQlDTRW9WyjWxatroCSN4WSSdTsNTpUPDKUgiNxcSqOM4DczqyXCVWZXbN68qzFq0RY1mQtc3U8eSlt4QSc6XIymMse1ynyquHBF9cb5UqOlsDKR5p+CwhU5m35Cpcb4JUsoIygqe5SykKVDoPSmtOioQqbGkK6jLVcKCh/FuJraXdc59kFgvx15CrAH3qlPlazQkX3kN+Z/lZFe7Yy7eI6k6fVmGv0qxL+A9+SwyZG/E9jfFpcT4lzfpoiLcXu2B3SuhgDK4gMAZgZWYA/Gd6ZHKcun3XRws2eOswPeCPo+q+Y5Ke12guM9s3IAJy6CJk5RAnUzJJGggCpc4ud79fwomky1m2J8zwAH1cdhoNSjff0IXRiKlQheM7T9wxDoWUEHfKR6dRGvzr0reiY3YVkgdRqzxBv6UuVH0vLHiHxlttvTgRXHvtQp2lDEWsOrqXJm7cOdhp/CJM6DSdulXw/RAL7ldY5BTi+mzkqJtd59n5+iFXB3L+F3LgySRvrJ1+tehyWzLwXmcxLs3Hn381u+C8V71ATIbmDz8/7614rpPAOwslj4Dsft73HmvVYDGDEMo/EN/wA+9kXt3a5lren28QDsQanWr4IIo0VMLtRahIXaFNJt05gR1BHzEVKhM7BXJ4fhvK3k/ISn/trtQm4wlS/GUfpqWlQhRYm1mRl95SPmIqHCwQpaaNoHaxEqD1APzE1wFpIo0qnG1uXLDpaIDsI1JAidRIBiRIqCrRkB1leN3eJsCdF09T8a6jeh5TqSPfkrnHt4KniMezbkx0FOb0Q8HcfP8KhxzTwK9w4PZS1Yt27ZlFQQes6yfMzPxrjOsEgqCcxtWjdqloTGuVBUqNrlUKlRs9UKlRMaqVZTJsPSmC6VSqDmlBXVa5cqyhZji95u9IObX2fDbKxHnJI3mmBmbX8pILy4ts+jC352T8lY4Pwt2BeYVdSAZOknQEabcqv1JdsmkThvZJ/+/wBiw14Xoq2LSCL2YtnLQCVASOUgAxlIpjA1mnEIaHgdpxPjX1q0c4bftIyFkAm3lDFRmAk/KZmOU1WJ1E2ndi9RrW/2TuIYQoMynMh2I1j1/rVnMy6jZKfGWqj94qlqlLn2lEDDWhAnONeein+tdvo5xEuXhR+yR0kB1Y01Xn/Cb7reQJrDLC+bGIB5A13GymM3wC4T4RIK4nRbHjvBL1hQxKNJhfERt1BjSOlNi6UjlacoIPf/ALSpeiZYnDMRXdv9E7sq9wXgCrL4ST0jaQdj/fSsvS2JhfgyHbnYd6vgcNKzEgt2G57luLd6vG2vSLz7HcUwlvH973eYhwM2aApELmVdBAjc7710mYvFNwv6druzrpxIOtXr5AeC6Y6LYR1snxHWvfFEv+0OOv33t4dFyK2UuVGUdTnDa9RG8irSYKFmGbMZBbgCG7HX1+Y4LNHJCH5XRu043p6V+VseHkrbRTuqgExEkDUgSYk+ZrligNEmUgvJHFNxeGt3I7xQ0bTOk70KrXubsUD41ZsWWtHu/DmOeC3siASddhmk+lSN9E9kjy1xtM4QtgYZbt9ozFzmNxlkB2yxDCdANulNy66WqOlfdD6BcfEd7phrF0jlcuXLtpPgCc7D0FQXHmgPI3I9AlhcNcS6qXrrNnBjI9xQGGsDxEkR161UvPAn1TM9sJAFjuCL4XCrbMqX2iC7EfImqpDpC4UaUuOx3d2rj+6jN+VSaZE3O9reZASyaFryTE2QthfegfWvdOADVzBun4Ph5uWTCy2v9npVdMlqeK9Q4A7fdbJPK2oMEHVRlO3pXjMZGWzP8T+V0IzbQrve1jtMXO9qpUrneVUqVzNVVK4TVSpVu3sPStLfhCWd0MvmswTVRvaVZQh+LwwuQIMz4Y3B8qY0kHRQrXZtwjmy7TnUkaAb6R9P/VWuIgJ0bszS1BOI4a6oVTlJRnENIn2IOg8t6VYDjmVDoAE7hBdyRdgZSgEMo0drhdiWmSIHpINNEQcLbaxYgl0lAkCh3cTf2RnBX2TDF1MN3bGBzYEBfD1IJPwquFH9djXbFwB8MwH0K6kBaWtuqofSyu3bam6kkNmZgSdZASQduunw08+y6ONzS4xix48+Ovv6YOkc2RuXs26iRyo874gcFDxi0t+6EujOqrbIAIEF3KufOByjpMamhrur7bWgXY48PNXwDGywkTduidXf9QeFcT6KlwbskuHvjE3WVbduXlj6hZMxpM+oG9UdjJJbZW9AUlHBxxP6waAWdfl6KfH4pcZiCCqxbJC5wDCgKcwB94n4ZQK0PccJBmGpJ/P0WFx/UzZToANPfei2Hw627eVRA0PxIMj0025VxcTO+Y5n9y2xRNjGVqmR6yJyzF/sXZzqVUspuS4Z20SDCiCOca7x1rU3EaG+Wlc1rdj5zxF+C1VuyiqFVQoG2XSPiNaylI6x93al76i0ulw3qLUUqGIAe6AwlRaefPNAI+VWaOKaDUZ8QqXZ7CWls2nCgsUU5m1O2kT7OkbetXkebrgqOu0XN6lKtKjxUymYe0hDj4b/AEqU2E06jx0VlMTIBGxE/OhLIo0oOIr3tq5bmM6Ms9JEUyGTq5Gv5EFVc2wQsrf7F4kZCz2mtgidWmJ10y9POvRydLR5Dob8vykfo3jWwry9m7+RwuU22vsWOaDkMkA+UkA/Gog6Rj6pt3oAPNR+me46LQ8AstasIjBA6jUJsMznw+e9cfFSiWZz29341TWNptFTm5qfWued9E0LouVUqU4PVVKdmqqldBqpUq5bOg9K0NdoEsobeFICaN1UxOBdWdrcsWaTnYlQNZy7xvyrYyXDukyzkgD/ABAu/NTM95ADQNO6vU8VV4VwllupcYD2gT+IxiSNgdDrWyWbBtblYXWaqw36j3als87uy4NruH8KhxDh9wsLlpstwaa7ETMHp61iY+tHJbHZSieIxbXbKrcQC4NyDIny051eSQOFK73tcNFS4fZ7u4zMsg93yU6IbmcEHkQw26eUHoYXFtZh+rzUbdz4htHTkQVQOFJ1u2RhzajxZYmBvnzTm320+FNxmNimzlp3B5/4ZarbfVc2WB7o3tHG/mSfHZT8TAdrbIpAR3YyB/FayCNdYYk8t65Ucga6/fD8LdhKje4kUCK+bDWl8iosLay3Wchoi1BASfwwQ8iY8U8jvr5V0YsYwQ9WTxdvfEADblSZO4Ofmby4eJPHxXONW7mItqjZY0lSSBoOoB1msrMV1cxe261pUcBI3K8WF3hOD7pROVmiASJyjoCdeQ+VVxGMfKddlRkTGfCKTuIcZWyRnGctrHin1gelZQb3SZ8bDhzUl33fyq9nj9qMzPqWIFsI+0+Eh9Z5SDrr1pobF1Zdm7XL+ffquTL0k5sxew23kfD8olhOII4OVgY38p8qz2upg8azEg5RRG6nN6otbEKw/HBrnER7odvpln5TXXxPR8Qa5+GeXZauxWh4g3qL0PJSyDEhzWyMouutRuNa9NUQw2JDiVJI9CPM71y61oq8sMkRp4pVMRifFcPS3/U/tU5rpRVMHim8LfLZtDpbQf8ApFQ49oqp3Vg3aqoTTdqUKthLsAr7p+h1FFpsupDuamN6i0pGeJ4gd0vmAfpWiV3ZC0OPYtO4biPwG8pB/X96tE6mKIwCEMbGE9AOg0rMXkrPS4t2qKVKtyoQpFuVBVlKrVVClU1VSryroP6GtIZol2qN1dD6Gs4TW/EFXILs0hci8wTm0AOoj159K3SCEMtpJdxFCvW7+SJ4WvbRJ15afO7VKzm7xSIy5xGlyYkb8pq7XYTIPjzeVX6XSmHAQxnPrYvd18OV6oq+D1NZ0lc+40AKEvuNWUJfcKEKhxTEJYjOGM7QOkbk6DepymrrRZcTjGYeswJ8ELXtAhMKhJ5CZJ+ABqAxzj2Rfgua7pk/sj9T+B907/EbrapYY6FtVYaLAYgmNBIpzcHO79v2+qoOlcSf2D5ohhLpYsj2zbdVVipKtKvmykFTBHhPypc0D4jTwuvhMV17SSKI81nO3HEMRYNo4cm2HDB7qozkZYKJ4dQDJPnFNwkMMhPWgHkCrSsGbOBrtaaLt9eHjEdwn3zLm0tyQS0Z8nvhPHHUVQxQ9fkvsePyvlengkjAwjt5dd+P02TexuPxN3vTiGa4oyi3ddGQtMlhDawNPLX1q2MjgjIEQA50tELO0XVrstjwyzmYQy+1qCpOgE77Cf2rnT5mx5sp12PDv7z6rS2jeuyC9pMiItw3bbtnZX7oCAQJ9lZgiDqeomuj0Xh8XI5zI2ECuOmh3FnnyW+HpHCxjLNsKLd3ajwv8eqo8ExwujMpJXkSCJBiCJGo0OtGMw5hIuteRB28PFTi8bBiG1Fe44Vz5qXF3IS+f+E/RDWVu4WN2zR73Vi20KB0AH0qhOqVSd3kVKKTGehFKBnhgeun9KngmDVhHLVTWkZtgTWjDYWXEODWDz4DzWd8jWCytBxHEKcGoa2q3VKqSOaqAASevKPKuv0jgRDBY4UL+STFM5zqPooeAcTs27bLdtXHl5lVkKIG+o8zz/SqdHYB0sRc4bnS+KmWcsNNKCpcrg68VpUyPQilKr0KVMj1VCsW2qEKzbNQpRK3sPStDRoEsqv3cgg86QNFe6U6pTN1BNm082AdxPP5VYKA4g6KYWquqp4s1KhO7ippQu9xUqF5r2p4u9q/ikVi1p8tp0YrpKie71kKQsHQ6g7aGtEOJkY0sFUb5+fn9lzsZExpMkl8NLA8+Onkdb2QfiHbLEFUuDKuRyqMF0DZGVhIgFsjNoeVaDNiHiyaG+gA7uNrG14FOEQrmS4/QtHyVFsZxB1zfji2D7WUqi944B8REAFm15VQFz3ZcxJ8SntfMfgaB/8AEfUi/mth2I4Teti691gwcgCGLa23uK0eRgf2Ky4hoa7LWoXRwwlAJkdfIWdFo7lusy0qrct1UqVXdDUKUL4vwnvkYBmRijKGHKRoY5wddIPnXQwXSeIwgLY3dk7j8cikywsk1I1XLXDgbKWmtogW33ZCHQ6QTMD9OZqox00RcYnu7Rs3y5cdFPVNdWYDRTYbDMttEJzC2gRTAGi6CY5/3ArJI8OJIFWbPimNFJt7B5lZdRmnX10qAdbVy66TzaNVpVtMNo0ItNNo1KLTGw5NAVmuym0+21xJ7toB3kAidpE7V18F0q7DR9WW2BtrX5WSWDObtRvaZjLMzHzOny2FJxPSc+IaWOoNPADz3VmQNYbG6nt376jKrKANvDXQw3TMcUTYyw6ADglPw5c4m1wWmOrb84Ea+QriYmQSSueBQJulqYMrQCni0aQrWpktGoRamS0ahSrFtKhCs2xVVKIWzoPSnAmlQqyFT30/Mv8AWmdU4cFTOE4ZPfT8y/1qerKjOFIrp76fmH9asInckZgni7b99PzL/WrdW7kozBPF6376fmH9anq3clGYLv3i376fmH9anI7kiwu/eLfvp+Yf1oyO5IsIZxLhODvtmuraZuuYDl5HpVTGd6PzTOuJbkdRHIgH6gqLh/BMLZctaKrqWCZxkRm0Yos6E/uYiTLnPlczIdkkBo2V649sjV0IP/Eu0evSk5Hcle1FFsaBkEaQGXTlAo6t3IozBRMie+n5h/WoMTuSnMFE1hPfT8wqOqdyRmCiOGT30/MKjqnclOcJpwqe8n5hR1TuSM4Tfuie8n5h/WjqnckZwufc095PzD++dHVO5IzhL7knvJ+Yf1o6p3JGcJHBJ7yfmH9aOqdyRnCb9xT3k/MKOqdyRnC59xT3k/MKOqdyRnCRwCe8n5hU9U7kUZlz/D095PzCjq3ckZkv8PT3k/MKOqdyRmXRgE95PzCo6p3JGZOGCT3k/MKOqdyRmCQwqe8n5hUdW7kVOYLv3dPeX8wqOrdyKMwXciD+JfzCq9W7kVOYJeD3l+YqpjdyKnMFzvF95fmP75VUxv5H0U2Fat3lgeJduop7YzQ0VC5EO0iZrllZic0n0yk/GtfScfWSxs539lgduhOKsAIWXMCsTJmZ+A89Rp4T5GsE+GYIy5ule/ZCikfa5clRbdJ7tTkYjzBMRm6azGhr0kfwDwCYFIwxX/gjX/i1jYnpPT61dC4j4jOA3dBZGx8RHPT0B+NCErSYkBQWtHTUwZnloIH/AFoQiFqcozRmgTG0848poQn0ISoQlQhKhCVCEqEJUISoQlQhKhCVCEqELhFCENxHDypL23cHYiZkT5gnTl01iscmHLe3GSD66ed+XLgq0ruFUhdSTOuvLTbUk/WtEQOXVWU1MQlQhKhCixTEIxUSwUkCJkgaaVSQuDCW71ohD8FirzKTkLHMB4lNvSDPtb8vnSMLJI8HP9CPqoCtm5d9wHXqBp1/+K1KVPaJKgsIMCRvB5iaEJ9CEqEJUIQnjnC3u5GRsrJMfGOfLasGNwjpi1zHUW7e/JVItBrfBMRcJD5ba89FE7ahV32G9c4YDEy9mQgDy18h91FFGsXwhHZSyl4CD2oEoWgkejMN/wCKu+0UAFdUk7PWxvacgRAZ1O0kfqfnUoXT2ctEGbb6mT4wZ3O/TU/OhClHBUAeLbw5BYZ1I8J8MA6QOlCF2xwW2rBxbbMNiXBiCGEfoeuszJNCEU71/wDdn8y0IS75v92fmv8AWhCXev8A7s/mWhCnoQlQhKhCVCEqEJUISoQlQhKhCVCEqEJUISoQlQhKhCixQYowX2spy+safWqSBxYQ3etEKjgLV7K2YkGRlzENy166T/YpGFbK0HrPLioFqcJekyyRGmUHfzmfL61qUrrre/ha3EncE6TptHKhCWW971vnyb4c6EJ9sXM3iKZegBny1oQrFCEqEJUISoQlQhKhCVCEqEJUISoQlQhKhCVCEqEJUISoQlQhKhCVCEqEJUISoQlQhKhCVCEqEJUISoQlQhKhCVCEqEJUI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l-PH">
              <a:solidFill>
                <a:prstClr val="black"/>
              </a:solidFill>
            </a:endParaRPr>
          </a:p>
        </p:txBody>
      </p:sp>
      <p:sp>
        <p:nvSpPr>
          <p:cNvPr id="9226" name="AutoShape 10" descr="data:image/jpeg;base64,/9j/4AAQSkZJRgABAQAAAQABAAD/2wCEAAkGBxQREhQUExQVFRUXGBsaGBgWGRwcGBwZHh0dHh4cHyAdHCgiGBwlHBkZITIhJSorLjAuIB8zODcsNygtLisBCgoKDg0OGxAQGzQkICQyLC8yMiwsLCwsLCwsLCwsLCwsNCwsLCwsLCwsLCwsLCwsLCwsLCwsLCwsLCwsLCwsLP/AABEIAMEBBQMBEQACEQEDEQH/xAAcAAEAAgMBAQEAAAAAAAAAAAAABQYDBAcCAQj/xABEEAACAQIEAwYDBQUFBwUBAAABAgMAEQQSITEFBkETIjJRYXEHgZEUQlKhsSMzYnKSgqLBwuEVFkNTs9HwNGNzw+Ik/8QAGgEBAAIDAQAAAAAAAAAAAAAAAAMEAQIFBv/EADcRAAICAQIDBQYFBAIDAQAAAAABAgMRBCESMUEFE1FhcSIygZGh8BSxwdHhIzNC8QZiFVJyJP/aAAwDAQACEQMRAD8A7jQCgPEsgUFmIVQLkk2AHmT0FAUjjHxPwsRKwq85HVe7H8mOp9wCPWrlWgums4wvMqW62qDxnPoR2H+KjEFjgnKKe8yOSF9z2YAOo3IrFmmhXYqnbFSfJN4bMQ1nFFzUHhdSwcF+IODxJC5zC50CygLc+QYErf0vetLdLbVvJbEtepqs91lrquTigOZYH4gY5pcQowPbrDKykwkhlAJABBDZicpNxarj09aSfFjJbdEEl7WMls5Y5wgxxZEzRzL44ZRlkHy6j2+dqgsplDd8vEhsqlDd8jW4FzS2I4hi8IY1CQAZWBOYm4Bv03P5VmdXDXGfiZnVwwUvEtVQkIoBQCgFAKAUAoBQCgFAKAUAoBQCgFAKAUAoBQCgFAauP4jFAueaRI183YAX8hfc+lZSbeEYbSWWcq5843LxFhHhUkbDIdSNM76akEg5FuLX6m9vCano1NGmnm1PPTCz9v8AL1IL6Lr4Yqax13wQD8nzq+R3w0bAXPaTAW97AkGuh/5irO0X9P3KC7Ks6yX1LKOF8Rhw4w5k4dHCVKXLOMwI1N2U3Y3uTbrXmbOzdDZqPxM3Y55zzjz+XI6q7+MOBcKXLqQjcg4g2yyQyA6XjJdfmdLCu5Z21NPEa8/H+ClDsiPN2fT+S38vycWhgVESCZI8yjtSVl7p8PjsLDQA9ANTuaFViseZrhz4bpfUvzg4LEXnHj/ovGCxT9gJMQqwsFzSLmzKltT3uotr/wB62xvhBZZz34f8cw0eJ4m7zxIkkwZGdwoZbubjMRfcVcvrk4wWOhbuhJxikuh441xWHHcVwP2D9pLE95pUBydlpcFvvC2YX21sNTSEHXVLj5P8xGLhXLj6mblE5OP8RQ/eQt+cR/z1i3fTwFm9ESwc085/ZZlw0GHfFYllzdmhsFXzY2NvPa1tyLioq6eJcUnhEVdPEuJvCKXx/wCJWPizxvhRhpNMrG7FR13GWS+ouNvWrNelreGpZLENNW985LljecPseAwmJxCFzMIw5j2UsmYtqdrA6VWjTxzcY9CuquObjEsuIxyJE0zMOzVC5bplAvf6VCotvBEk28FT+GXGcVjUnnxDfs2kIhXKBlA3FwBmAuF11uDU+ohCDUY/EmvhGDUV8S61XIBQCgFAKAUAoBQCgFAKAUAoBQCgFAKA+MbUB+dePccfGzmeQmxPcX8Ed9FAOl7b+Zr0NGnVdOI82vv4HAv1Dnd7XJP7+J0vkOCBsMTEXdO0exltm2W9wvd8tulq85qOLvPaxny5fA9BRw8Hs8vPmZm4P23ZPHaIJKZTGGKhJwCr3yD9oua5K90E3N7NUL8yU98T5YR4THF3MyBGZG7NzlIZWzqpswINxaxv6CmRjBv4PCIGdWVXkNnkfKLXOijXXwrp6C53owjNwHAftpZVIWPOVCqCMxCIjX1tYOjdL3B1qWC2I5cyfmiDqVYAqwIIOoIOhB8xatzU5RyVyrg8ViuIiSEMkM+SNQWCqLvcWBFxoN6v3XThGOHzRdttnGMcPmjp3DOFQ4ZckESRL5IoF/fzPvVKUpS3bKkpOW7ZQZVEPMqn/nwfnlI/+irS303oyyt9P6M9/DaUfbuJCf8A9X2upO5iBIAA8h3fkUrGoXsQxy/Uxf7kcciZ+KcsQ4bOJCLtYRg7mTMCtvpf2BqPTJ94sEenT7xYInl3hh4hwBIWIzFHEZ8mjkYR/TKo9qksl3d+USTlwXZKj/vLLiOHw8LVWGJMoga9/wB2p0ufQgK3orHrVjulGx29MZJu7UZuzpzOw8JwUWDgigUgKihVuQCx6n1JNz865llmZZk+ZSfFNuRI0NBQCgFAKAUAoBQCgFAKAUAoBQCgFAKAUBBjlDBdqZfs0Wcm+ouua975T3Qb63te9Sd7Ph4eJ49TTu4cXFhZ9DPj8CwbtIgCbAOh0DAbEH7rjbXQiwNrArDKOSVSwRM86K+btBBI1gyzDKr28wSAzAaZ0Y6WvmAAETTXM3TTPM3EhbvYjDRjqVcO1vMZiAp9ww9K1eFzMm1g8KzjLEGjQ6tK4Odr7lQ3eLEfeYADSwIFhIoeJo5eBP4eBY1VEFlUAADoBUpoZKAiOAcvRYPtuyzEzStK5cgnMegsB3Rrat52OeM9DedjnjPQl60NCKxXL8EmJixbJeaJSqNcgWObcXsbZ2t71urJKLiuTN1OSi49CK5n5Jjxcq4iOWTDYlRYSxGxI6ZhpfTS4INtNRUld7guFrK8zeu5xWGsoi4vhmsjh8bi58WRsGJVR+ZI9gQPO9bvVYWIRSN/xDSxBYLJyny8vD4OwR3kXMzXe1+900Frf61DbY7JcTIbJubyykcr8PHEOLYjHgdnFBJkTKLdo4UoS3nobnrqo6GrNku7pUOrLFkuCpQ8SzcycLM2Lw9ix/ELd1VU3LX6E3At7V57WaZ231tf6SLWi1Kq09mf5bfQtddQ5QoBQCgFAKAUAoBQCgFAKAUAoBQCgFAKA8TSqilmIVQLkk2AA3JPQUBRsfjw8sjO8kYMqpGryPHe6JlAUOLFib5bZtdQDpXme1tVqYahwpk8JJvHxy2X9NXW4ZkupgWO827kIv3nZhmc/wAROoVR/XXGu1V1lKVk28vr5f7+hajXFS2R4lxZUSkRqVjzZu9YmwzbZTuCDv1FRxpi3FOW7x088ePibOXPbkZ+EzSImVJpVKEobtnGnh0cNa6lTpbeug+2NVVLKeU98Nfb5kH4WuSLVy7jnmjYyFSVcqCotcC24udb5h8q9RodRLUURtksN/uc+2ChNxRIT4hUy5jbMbD1Nif0Un5GrZGDiFydpmBTLmzDUZbXuLbi3lWUm3hGG8LLMPC+IpiYxJGSVJI1BBuDY6Gt7apVS4ZcyOm2NseOPI26jJRQCgFAeUjC3sALm5sLanc+9AeqAUAoBQCgFAKAUAoBQCgFAKAUAoBQCgFAY55giszXsoJNgSbDyA1PsKApXMvHgIxMZokVX1QlS0a5WKuQTYy5wgAIKpe9iReoNTOyFbday9vzx9OZlYzuYV4UkwLoCe3SzysQZNdL5twRa4C2AIXQWNeIv11veN3SzJPl0+Xh09Ml2MY8Oxg4Lm7MmT94XftNvEpyW0AGgUDYaVpreDvcVrEcLHo1n82W6G3DL5mabBBiTdgGtnUWytbzuL7aGxFwADUMLnFYxy5PwN3DJnwWBMmIKrIEzpm1TNdkIB+8LGzJ9K6vZejq1kXCxtOPLHg/g+T/ADK+otlU049SyYPgEKIqsiOwzEuVAa7MWJBGq6k7GvXVVqqEYR5JJfI5kpOTyyJ49wZmlhEbylVWSQxl84cjs1A/aZhcLI9ge7fe24kMFlWK6ZWOa4sTa17+nSsp4eTDWVgrXw/crHNAd4pSPkdP1U1f7R3lGxf5I5/Zz4YSrf8AiyzzzBFZmNlUEk+QFUEm3hHQlJRWWVODiuOxl3wyxxRA2VpN2/I/p866MqdPRta25eXQ50b9RfvUko+ZscL5glSYYbGKFdvA6+FvL6+fnpYVpbpoSh3tLyuq6o3q1M4z7q5YfR9GSnHOOR4RVL3LNoqqLsf9NRVejTzufs9OpPfqIUr2uvQr2M56ZLg4d0JU5e0NtelxYXX2NXa+zVLfjT8cFKfaTjtwNepOcF4jLPhBKQqyEPa3huCQDa/ptVS+qFd3AuWxbotnZTxvnuVnh3MOLxiJDDYSWJklIAABJtbSw0t0uennV+3S0USc58uiKFWqvvioQ59WSnMvFZ8FFhrMrm9pCw1awGw6X119qraWiu+c8rHh5FnVXW0Qhvnx8zC3NeJZTJHg2MQ1zMTcjz0H6Xrf8FSnwys3NPxtzXFGvYneXuNLi4s6gqQbMp1sd9+osd6qajTypnwst6bURvhxIlKgLAoBQCgFAKAUAoBQCgFAKAUAoDQ49wxcVh5oH8MqMntcWB+R1oCmJzJDBEigd8AKYwbZX6oTbxXuLAHXyrwkuyb7LpO1qKTe73zjwXN/HbzLasSSSNfhTStJNI65UkKsoIynMBlJykkgFVTQ2Nwd73rTWLTxjCFTbcdt/n02552326lvTqazxIlKoFk+LL2bxSfgcX8srdxifQKxb+zXU7Hv7rVxXSW3z5fXBX1UOKt+Rd69ycgUAoCo8unLxHGr0Nj+d/8AMa6Op301bObpttVYvQlOb2vg57HXL010uL/lUGj/AL8c+JY1j/oSx4Ff4HLjcTCiwGLDwoAmbxOSN9Nffp7mrd8dPVNuzMpPfHJFOiWotglXiMVtnmyTwnKAEiyzTyzOpBGY2W41GhubX6A1BPXPhcIRUUyeGhXEpzk5NGvgnEnFZu18UaAQg7WsCSPXvE/M+VbzXDo48HV7mlb4tZLj6LYnuPQxtBL2gFgjanpodR5GqdEpKyPD4ouXxi65cXgV3k3Et/s+bW2TtMp8u7m/Umr2ugvxMfPH5lHQzf4aXln9za+HUGXCZreN2PyFl/ymo+0pZvx4L+STsyOKM+Lf7H34iRqcISQLh1ynqLnW3yp2a33+PUdppdxn0J7hpvDEf4F/QVTs99+pdr9xehU/hsw//oHXMpt6d4fqDXR7TT9h+RzezGvbXmXauWdUUAoBQCgFAKAUAoBQCgFAKAUAoCGxnLcDklV7N2fOzoFzMdTYlgdLnNbz1qG6iF0HCS2fPobRm4vKORpxrEMsZMzd617BRupPRbjWupV/xbstRg3XnPjKXhnxPP3dva3isSklw5xsvHHUSYqRtDLL/Ww/Q10o/wDHuzYLaiPxWfzOe+2tdJ72P6L9Df5MkVsVh+1AkVwVIk7wuy3B719cwUfM1X1mg09emVlVcYtY5JL73L3Z+sulqnXZNtPOMvPLf8snZq456AUAoCr8R5MjnmeVpZBnNyFt5AbkelX6tfKuCgorYoW9nxsm5uT3NjgvKkWFk7RHkY5StmItY28gL7VpfrZ3R4Wkb0aKFMuJNmvieWpIpGkwUvZZtWjbVCfzt9PpW8dXCcVG+OcdeppLSThJypljPToeGw/FW07WBfUD/wDNZ4tEv8W/v1NeHWvqkb3G+X+3KSK5jnQaSKN/Qi+1yfqaho1PdpxazF9Ca/S941JPEl1I+blrEz2XE4rNGCDlRbXt57D6g1MtXTXvVDD8yF6S6za2eV5G/wAG5cGHSePOWSUmwtYqpBG99Tbr6VFfqnbKMsYa+pNRpe6jKOcpkjwbhq4aFYlJIW+rWubknp71Dda7Zub6k1FSqgoLoY+O8IXFx9mzMozBrra+nuPWs0XypnxI11FCuhwNm7DEEVVGygAew0qJvLyyZLCwaXD+DRQSSSRqQ0hu2ptuToOmpJqWy+dkVGT2RFXp4VycordkjUJMKAUAoBQCgFAKAUAoBQCgFAKAUAoD884LMUiJAACg+K58FtsvrXr6lJxhtyS6+R4i5wU7N923088+JuVaKhjizRFXViTGwdRYalGDAbeYAqpdp3KqUE+j8PgXaNTGF0bOHqs7v4ne4ZAyhlNwQCD6HUV5E9qe6A1MRj1jkVHBUPornwFvwX6Mel99hrpQEPxTmKyFoT3o2tKjr4Nu6/fUxXBuHPd9bEXA9YLm2JtJQYm9blfe9gyj1dVHlegMvEecMDAmeTFQhelnDEnyAF7mgNSH4gcPdsq4lDqRfUDQ26+pH1B2oCz0AoBQCgFAfL0B9oCM41xhcMYAVLdtMkIt0LX1PoLVtGOSxRp3dxYeOFN/Ik61K4oBQCgFAKAUAoBQCgFAKAUAoBQH5+wP7uP+Rf0Fe1q/tx9EeBu/uS9X+ZlKNfMPALKw/ie5U/IROPnUU7eG+MPFP5rH8k0KeLTTs6px+Tz/AAeqslU63yJiu0wMPmgMfr3CVH1UKfnXjdVX3d0o+Z7nSW97RCfivr1+pP1AWSN4/hWliaNUSRWFnRnKEqd8rAGzDyIsdrjegOd8R4M+YGQvFIoAWeTMk4X8JljZY30t4pnBP3VFgANXlrhbzPIZJhLh1JUKugd794OFd000OZCc1xrobw2WY2RLXDO7LRNw9BcpFDmNh3lFreWg/KoOJ9SbCIni3LeHmiXt8IrkG2WAjQXvmFynoSBdtSBm1vsptPZmHFdUbPLMuJwbC0gmwFgVVyxnQFV7wBQaAg3j8iSLEBTLG1cmRSr6ov8AhMUkqh43WRDsyMGU+xGhqYiM1AaPHOIjDQSSkXyjQebE2Uel2IF6yllk1FLusUF1+2VHmZ+I4eDt3xMeRShlSOPKyguoOQktm3trbSpI8DeMHS0i0dtndxg8vOG3nOz58sG1MMVLxCaKPFGKIxRyrZVc2N1sMwslyCTv0rGyjnBHHuIaWM5QzLLXNrz3xz+hpHj2IODmVpB2iYz7IZwAvdzKDJbZTYkfStuFZ+GSb8LUr4tLZw4+Hzw9voY+ZuXxhZMJNHLIVGJhDRyyM+Zs2jLmOjWzXHr06oSymjbSat3RshKKzwy3SSxtyePgdDqE4YoBQCgFAKAUAoBQCgFAKAUAoBQH5+wP7uP+Rf0Fe2q9yPojwN39yXq/zLBwjB58HxB/wrA3t2bSM39wmuRrbeDWVvw/VtHa7Pp49DavHP0Sa+pEQRtIQI1Z7mwyKW13toDrYE10rNXTX70kcuvRX2e7B/LH5nSvh5gJ4I5VmjZFZwyZiL3y5W0BNh3V3tua83r7q7buOvwPUdm0W008Fni/l/st1UjoEVx/GSRqOyRnY6hVBLEgggXylQD4TmK6E2OlAfeXsRLJDG8oC3RdCbvmt3s1tAb6ZRe1t+gAgsRGW+0JezF5QT1Ba5U/0Mh+lVLPfLNfujCT51B2OzDqrDcf+bix61o0bozVgyeTKAwW/eIJA9Ba5/MfWhgqMUE8U8n2eaZCHYAIA4YDULlKkvlBtksSBrdAdbsHmKKs1iTLXynzHNPMYZgAVW57gufmshyHbRkXfS9bGpZ+IYJJ4nikF0cFWHp/gaynh5N67JVzU480V3HcoyYiLsZsZK8QGi5UUkgd0uwF3sbHpcit1PDykXq9fGqfeV1pS+L+XhkmcLwhUmM+ZmcxJEb2tZSTe1tyTWje2CrO+Uq+7xtlv5nheXoMs6lLriGLyKTcFja5HlqL6dazxMy9VbmDzvFYRppybhrqWEkhQgoZJXbJYggLc6C4Hy0rPGyV9oXbpYWeeEln1LDWhSFAKAUAoBQCgFAKAUAoBQCgFAYMXiMgHcdydggufqSAvuSKAg4+XY2ZD9lwsKK2awjRnYWIsbKFTU30LbVnLZjGCaXDJGjBI1Ase6iqM2m3QXO2tYMmsuGkkKmTLGisGWNNWuNszEWA/hUf2iKAkqAh+G8PjkQvIiszSSnMRqR2jZdf5bCgJDDYNIr5FC33tQGvhh2UzJ92S8iejf8AEX5kh/Us/lQEfxvCFXMyDMpAEqrqQRtIANTp3WG9gtvCbxWQ4t0SVzxsyLfDh7SIxViB30sQy9Lg3Dj13GtiL1WzjYsHzs5uskdvSJr/ACvKQD8jTYbhY1iue87sQLmxd26KNgOugAUd46amspOTwjDaisnubkRHUuZWWdrFmAUrmBZgNFDMqs7Ed6+19hVyMcLBVbyzY4JHNhGb7TmKBTaUyySL597tHNmPoqjYC9ZMJZLJg8UsqK6XytqLi2nsawnkzKLi8M0eOcfgwigytqfCo1Y+w8vU2FRW3wqWZM0lNR5kBhviLh2YB45UU7MQCPnY3+l6rrXwb3TSI1ci4QSq6hlIZWFwRqCD1FXU01lEx7rIFAKAUAoBQCgFAKAUAoBQCgFAKAUAoBQCgOSfErmzEwY4x4edolSNMwAUgubtqGU/dKVVvtlGSUTami3UXKmrm/l8T78M+aMXPikw7yBoljdiCig2FgNQB95hWaLZTeGYtrspulTPnE61VkwVHn5j+xDaRd4k9M+gUE+ql7A6H6VzO1Z3Rp/pfHHPH7eJrLONiotGuYLGApGrOndIHkCtjdvyF/MX4FWotrXHxPy3e/8AC++pGmzahUx/u2aP0W2X+kgr8wL1irXXV7ZyvPf+TaNko8mfYeJTun7xAbkXEfVSQfvW3HlVyXacoy3isbePUk/ESLRy9xDC2zE5Zx3WWRs0n9gAaodDdFAPUAggeg01tdtanXyHE5bkz/tO/ghmf+x2f/VKX+VTgrPFMYcbLJhQAf8AhlL3CG12lcj8N1VVB8QOulxUvc5zVcHjr9/fPHgbJY3ZZpGTB4bQdyGPQdbKNB6k2qxKShFvojWUubZUOUeCHGOcbi++WY9mh8Nhpe3VRsB6Xqhpqe9ffWfAgrjxe1IufEOGxTxmORAyHptb1B6EeYq/OuM48MlsTOKawzzw4QwqkEbKAosq5gW/W586xDgilFGFhbIreL57WJ8QjxHPG4SNVNy++p07o0B67jeqstaouSa3XLzI3bjKN3CcxtDh+1x6rAzMciLcsVsLd25N973t0vapI3uMOK7Y2U8LMiLl+IyZrph5GiBAZ72IJ6WsR7XYXqB9oRztF48TTvl4E7xLmeKHDJiQGkjcgDIBfW+9yLWsR76VZnqYRrVnNMklYlHJLriVKCS4yFc2a+mW17+1qn4ljJvnqYsBxCKdc0UiyKNCVINj5HyNYhOM1mLyYTT5ELh+YXk4g2FRFMaKS763DC23S1yFt7+VV43uV7rS2Rop5nwlkq0SCgFAKAUAoBQCgFAKAUAoD8382Y3tsbipPOVwP5VORf7qiuZfLNjKkptWcUXhr9C4/BLDXxGJkt4IkUH+diT/ANIVY0q5s3o6s6/VssEbx7iS4eIkgMzd1EP3mPQ/wgXJPkDUN98aYOcuSMN4OM88qy4cW+9LeSwsCSCbkDYXG3SyjpXndJc7tRKyfPHy8jq9hcL1Dzzxt8yv8E4viTJDEjkgEDLpbLe5v6AfQVa1FFKjKckdjW6LSquds47vr59MHUuA8EfEGXLKiBXBsULGzKDe4cbsG6VBotBDVVqcpNY22+/Bnj4xyi6cE4QuGUgMzsxuzN1tsABoAPL33JrvafTwohwQN0sElU5k1MNw2KOSSVVAeS2dvO23tuTp1N6wkk8mXJvmanNmFaXBzomrFCQPO2tvna1RaiLlVJLwI5rMWaHIPEo5cJGikZ41ysvUW2Psd7+9RaOxSqSXNGKpJxwanGeT5cVO7SYpxCSMsYubCw0sTlGvpWtuklZNtz28DWVTk92QHL/CY04qqYdmdIQS7Gx72UqdQAN2A+RqrTTGOpShulzNIRSnsSHLOFE3FMXK6gmNjl8g18oPvlU/U1LRFS1M5PobQWZtnrHwpPxkR4gAosY7NW8LG17W66ljb+GszSnquGfLAaTswy1cTwsKYaVGCRxFGzWAVRcb6dauTjBQaeyJWlgp3J2GOL4bPhyNmOQ9M1g4+jb+hqjpY95p5Q+/EhrXFBo0W40zcKWAX7UydhbrlHeA+lkqPvm9Nwdc8Jrxf08fAkOVZhgJMfE5uIlEg9QB/jmT61Lp2qZWRfTc2h7GUSXw3wJEL4h/HO5a/wDCCf1YsfpUmhg+BzfOW5tSts+JcKvEwoBQCgFAKA08bjGRkVEMjMGYgEA5Vtci+hN2UWJHXXSgNDi/MsWHglla4aNSezfuOx6AXHeuSBmW4rDeFlmG8LJWsF8WcI2kkU8frlVl/utm/u1CtTBkauiT2C554fL4cVGvpJeM/wB8CpFZF8mbqSfUncPiUkF0ZXHmpBH5VubGDjOOGHw80x2ijdz/AGVJ/wAKBn5kQWABNz1PrXIby8lA7F8FMNbCzyEeOaw9VVF/zM9X9MsQLVK9k6BisQsaM7sFRQWZjsANSasEpzziOObESGVgQNkU/dT1/iOhPyGuUGvJdoa38RPEfdXLz8yGUskXxjA9vC8e2YaE9CNQfrVOi3urFMn0moenujZ4fkYOCcEjwq93vOR3nO59B5D0qTUaqdz35eBLrdfZqpe1tHovvmy28nTZcQy/jj/NG/7SH6V1uxLPfh6P9H+hVgXau+SCgIyfmDDI4jaeIOxsFzi9zsN9PnWrnFPGSxHSXyi5qDwuuCTrYrlQ4xySGlM+FlOHkJuQL5SetrEFb9RqPSqVujzLjrfCyKVW+Y7Gs/LPEZRklxwCHfLe5HyC3+ZrR6e+W0rDXu5vmyxcvcAiwSZY7knxO3iY9PYDoBVqmiNSxEljBR5Gvy7wJsNNipGZWE0mZbXuBdjY3/m/KtaaXXKTb5sxCHC2zxzXyyMXldH7OZPC4vtvY21GuoI2rGo0/e4aeGupidfF6kMvJuKxBX7bii6L91CTf6gAH1sTUH4Syf8AdnleRp3Un7zLlgcEkKCONQqLsB/5qfWr0IKCxEmSSWEVX/cw/b/tGZexz9pk1zZ7eVrWza3vVP8ACf1uPO3PHmRd17WTHznynLiZhLAyqWTJIGJFwDcHQG/TT+EVjVaWVkuKD8mLK23lHrm/CY+NMFHw3RUYLLqvhGULcNuvivbXarTjKKSiX9KqEpK3w2M3MS8ROPwf2bTC3Hb6pbxd64Pe8O1utZlxcSwZq7nupcfvdA68R/2spGmA7PXVbE5f6g2f5WrPtcfkF3Pcf98lurcqigFAKA1Y8Oe2eQ2tkVVHsWLH0vdf6RQEJ8QeCTY3CdjAUDF1Zs5IBVbmwIBsc2X6GtLIuUWkazTawjjPFOUsbhv3mGkt+JB2i+90vYe9qoSomuhVdUkQasDsQfaomsczTB7iYobqSp81Nj9RrWVJrkzKbRIvzDijG0TYiZo2GVldiwI8u9cj5Gt++njGTbvJcskYupsAWPkNT/p7msV1Tn7qNqqbLXiCydB5b5qmwuEiw0Uaq+Zizucxu7k6KNNAQLkn2rq10uEMM7UOzJwqcrHjCzhHYnjDAhgCDuCLg1g55xX4u40YfFxRYYCErHmfsu7mZjpcDQ2C9fxVLToaLk3ZBP4HQ0WmhYpOayVLD83YpNC6v/Oo/wALGobf+P6Kb2Tj6P8AfJPPs2hvCyib4NzfJNNFCYVzSOiAhiACzBQSLHTXWubqP+NKMXKFnzRUv7NdcXJS5eR0fhvCsTFiYWaE5Q3eZWQrlZWU/eDWFwdulV9D2fdpruJtNNNbffkUIxaZsc8c6fYGSKOMyTOuZb+EAkgbasbg90V1rLeHY7HZ3Zn4pOcpYivn/Hqc/wCKYviOJnhhxMkkXblQqeBQrNluUU3tvo2tQNzbSZ36a9FTVOymKlwc3z8+b2+RceCfDbCRP35XmkjKsV0RQdwSBrY26npUsaYp7nG1Hbt9icYpRT+L+/gXqKcMpbYAsDf+EkH8wamTycQ9xuGAI2OoonncHqsgUAoBQHwm1Aa+Ax8c6Z4nWRLkZlNxcb1hSUllEllU6pcM1h+Ymx8SOkbSIrvfIhYBmtvYXuflRtZwYjXOUXJJtLm+i9TZrJoKAUAoBQCgIXjePZWCISDuSN/Qf+elec7Z7RsqmqaXh83jn5L78i9paIyTlIlcLmyLn8Vtfeu7pu87qPe+9jf1Kc+HifDyMtTGooBQEDzJyrhcap7aMBgNJVssi/2uo9GuPStZQUlhmsop8ziHHeBdhMY4Zo8QmtnU2A9G3F/5S2x8O1V/wMm9nsb1dmXW+6tvF7GGDhI++xb0Xuj/ALn629Kt16OuPPc7Gn7GqhvY+J/JEjBGq2AAVb7KB89NNastYj7J1YwUI8MFgmZ+wfFYcYdWCGSEMG8zIpO5J0Bt8qoaKOrjVL8U05Z2x4cvBevxKlvHHTz7zw/g7TUp5w5jzx8ODisSZxiSrTOFyslwLJpYhhpZKsVah1rGC5RrJVR4cZIjifwtniwQSLJNOcRmJWy/sshAF2I2bX5+lbx1P9TifgSw1qd3HLljB45b5OxYxeEaTDxRpA4DsrJmYqAbmxux0H51CnGKniTfE878l5I1s1EHCaTbz48ludoqIoGJ8OhZXKqWW4ViBmAO9juL2FYwbKcknFPZnO+Zjn45hUsLqiEMb2UgyNsCL7Deq88u1YO7pcx7MsaeMt/Hki1Y7GHtLLZSBkLgd4ncgXvZQfne+3WnrNa6nwx5rqcmqniWWYDM3mxF9m76nqCQdQL+VqpQ7Qs/yeUSOmPQk4McGOZmK5dCg2uQdb2uwtttsb6jTtU3wsjxp7FWUHF4K/xnnZlxBw+Dw7Yp0F5MpsF9Njr57eW9bSt3xFZOnp+zIyq76+fAny25kJivioyhh9kKyqwBR2O1u9fughr2Frdb+lau/wAi7DsBSafeZi1zS/nkdIOICpnchABcliAB7mp87ZPPcLcuGO5Dx854FnyDFR3JsNbC/uRb86172HiXJdm6tR4nW8GxzDxc4aMOsEuIubZYhcgWJufTT86zKWFyyRaXTq6fC5qPqc65E5rTBrNA0UzFpyY41W7ANYZTr3SLDSq9dnDseg7T0E73GxSW0d23zx1+JIc3qBxvBM7BUyqbk2Ays53O2tq2n/cRBoG32baorfP54LzgePYadskU8UjfhV1J+gOtTKcXyZxbNLfUuKcGl5okHcKCSQANSTsB/hWxXSb2RBf76YDNk+1RX237v9VrfnWneR8S9/43V8PF3bJ1XBAINwdQRtatyi9tiJ/3ownYvN2y9mjFGbXxj7oFrsdem9ad5HGclr8DqO8VfC8tZ+HibHB+MRYqETxE9mc1iRY90kHT5UVkeHi6Gmo086LHXPmv1Irh69tPmO18x/wH6fSvH6CL1uvdsuXvfsvy+RdufdU8K9P3LLXszligFAKAgOceXvtsQUOVdblQSezY+TjqPI7jfXUHMXh5JqLu6mpYz6nNMXP2ULYWSDJMrd5iRmtuLaaqTe1tLa3qGOlser/Ed57OMcPTP31/Q9BS1bLvYy28P3IuPeuzpXWrE7OX7lPtuGqnpJLTe9zznDXDvt4t4x0EprOrlW5/0+XL/Rp2FXq4ab/9XOXtZy29/wD2zyx5MzcLxawzwyOCVWRCQu9gb6XI8r1TmsrB0NZCU6XGPN4/M7RwnjMGKW8MivbcbMP5lNmX5iq7WDzU4Sg8SWGfeKI5MJRM+WQkgsFHgdQST0uw2BPpWDU+fZ5n8cgjH4Yhr7F2Go9lU0BDQxwpK+XWaOe+gaSXKY1BBOrKCGOrECgJkPPJsqwjzfvyevdU5V9Dmb2oD5wjOGnVnZ8soClrXt2UZt3QB4i3SgKbiA548veAjsBkLEByIWPhF82W+a5FttbkVVlh3YZ3IuK7Ma4cvPPHJcS6+fgifxuHs7DY5i6k9QTc++pKn5eYrkdo1OFrl0Zz6Z5jg1mL7BQD5k3H5C59tPeucox8Sc9STPHDiWRjmjhYl7XIIBI00uwFzb1HnXZ7N41XOWNiPhjK6EXvuvzMHwswMaYIOpDPK7l31uSGKjfXYX18yetdOhezkn7ZtnLU8MlhRSwvDbJXPjJw6KMxTquWWQkMwO4VdDba+2voK0vj1R0f+P3TlxVN+yv1Zvc4SHFYnB4OWTs4eyE+IJIUEC+5O2qkema/QVmz2pKL5EGgj3FFmogsyzwx6/fP9DW43xHg3ZnDxQds1rD7NH3wfMObZvcFvnWJSrxhLPoSaentPj72c+Ff9nt8v9E18LBiVwzJiEdUVgIe0BVsttRY65Qdr+ZA0Fb08WNyn213DuUqmm2t8csmH4cHNieKN54i30aSsVc5G/ayxTp1/wBf2IXmjhDYzjSQTPeNkDALoVjAYldtyynXXcVrOPFZhlzRalafs121r2s49X4/IyfEflnD4PDRz4ZDFIkigFWa5uCb6k6ggG/vWbYKKyjHZOtu1NzqufEmnzN7nXFPiTgMIZOzTEL2kz3sMqqGO+lvEddL5aWPPDHxK/Z0I0q7UJZcNorzbwa3FOIcFij7BIVna1gIEzPfzEhtc+oJrEpVLbmS009qTn3spcP/ANPC+Xh8Df8AhSuJRJklSVYAQYe1BVhcm4APS2U6aXvatqOL4EHbfcSlGUGnJ+9jkV3kvl2PHYvEu5JgimZlj6Mzs1r+gVRfz0G176VwUpPPI6HaGsnpdPXGPvyilnwSS/U6fxW0cBVQFGigAWAB9ttKrdr2OvSTx12+ex5vTpztWTFy9BZC34jp7D/W9VOwNPwUOx/5P6L+ckmsnmfD4EtXeKYoBQCgFAQnM3LceNQBu7IvgkA1X0P4lPVfnobGsqTXImovnTLij/s4y+jslwSpI02Nja6nqp86sp5PS03KyKfLJauXMHhTAzzGNmQ5jv3VNgAw+/rrbXevM9rantCOpjXp01GW3Tdrd48NtivqJ28eI53+pU8StnUAhrMdQCAQARex1G4r0sW2k2seXh5Fp7uP30LZ8OQi4l5ZLgRx5c2UlQXI3YCy6Id7DWtLX0OV2tP3YfH7+p1OGZXAZWDKdipBB+YqE45koDzcA20udbdemv6flQHqgFAUXjXL054vh8VEt47AO1wMtgynQ791hbQ61BKD41JHZo1lX4CdE37XTz5P9C2zYIFVQKCM1ySdRuSwO+Ynr6mt5QTjwvc46eDXXh69/wAfd0Fzv3QdCBfrbeqq0NGW+H6knez8TPDgxZSoyqVsyHwkEdQdmud+vW/S2oJYwR5fMpp5NxWDcvw3EWUnWGU3T66g/kfWo+7lHeDO4u0qNRFR1kN//aPP7+8FY50wGNMuFONlRnlkyJFH4VF1ufclgOvvUc1LbiOl2fdpVCxaeLSSy2+b5ll+JXKzzMmKjXtuyCq8GoLIrFjlI1vrYga9RqLGS2tv2kc7sjXxrTok+HiziXg2sb/fqbnLvOPDFjCpkwpG8bJlIPW5Asx9b1mNkPQh1XZuulLMsz808k7wrmjC4qQxQSh3C5iAGta4FwSLHUjat42Rk8JlK/Q30QU7I4T2IzkXg8uGfGmVMokxDMhuDdbmx0Om/WtaouOclntLU13RqUHnhik/U1+H8MlbjOIxDoRGkSpGxGjXC7Hraz3rCi+8bN7b612dCqL3bbflj7RK87cBOPwpiVgrhgyk+G4vobdCCRW9kOJYK3Z+r/C3qxrK5Mq3NvJc8uEwxDCaXDRhWjG0g0vlOhvYW9eljUU624rxR0tD2nVXfYscMZvOfD1N3ljm7hsaZAq4Nxo6OhBB63a3e+etZhZBLwIdZ2drpy4m+8XRp5+hYOHc14TES9jDMHksSAA1rDfW1vlepFZFvCZRt0Goph3lkcIg/hZgZIosSZY2RmxDeJSCQANRfcXJrSlYTLvbNsLJ18DylFcie4zxEq2QKpFgTmFxXD7Y7TdM+5UU1jLzuinptPxLjbx6EtFsNLabV368cKwsFN8z3W5gUAoBQCgIXnHiLYfBzSLfNbKpH3Sxy5j5Bb318qyllklMFOxRfU4q0QIA2tsRuParWD1TgmseH0CuQLMd9NPvddvP01rDaW8uhji4VmbM64KRiCIn8rnKNDa+hYHp5VVlrqV1yV56mK3im38vzOk8gvh8Ohi7UmWRsxzoUubABVuSGsB0Ync6Vqr42vZnE1c7LJ8c1gs83DImJbLlc7vGSjH3KkFvY3FbFU8djOnhkWUeUoyt/WgsB/YJ9aAiOC42abEzF4xHlYpuH/ZqSBY5gVDOHN8rXtYkZRQFnoBQCgFAKAUBz48s4/AyySYCZZI5GLNFOToTrfyJ/iBU7XvUHBOL9lndWt0mprjHUxaa2zH7/f4GXhXLWMxGMTF8QaMdl+7ij1AP+AB13JJA2ApGEnLMjW/W6erTujSp+1zbL5apziEfjeB4aY5pYIZG82RSfqRetXCL5onr1V1axCbXo2e8BwiCC/Ywxxk7lECk+5A1rKilyMW6i23+5Jv1eTS47zAmFBzKxa11XbP/ACnqQSLjcb2tUVtyr5/7K0pqJWTzTO2ZIAxVbsryC5awJEOoAZjpqSCLEEk6mON7k8JETslyX35GTEcxlXUqSYR3UlkY2zbM7g2zEllCgnKLk6ZbCVzwHZh+RtRc+xNKiBT2ZuDI7KNQOgGg6G7EdRuCKi/Fxzg2VybwT0nD8LiwHeGOUHZnjBJHmCwvbyPWp8RmslyrU21r+nJr0bRlwHBcPASYYIoydCURVNvK4F7VlRS5IW6m61Ysk36ts362ITFJhkYgsoJHUioLNNTZJSnFNrxRvGcorCZlqc0FAKAUAoBQGpxSfJExsGJ7qqdmZjlVT6EkA+l6AoXHeRY4F7UTFIlUZ1ygsX0AEdyAudjYA3AJHTQb97wxyzoU9oWxjwc30yQGGwiQDMQWdjbzY32RdBoPYbXNtbcW6+d8t+RZcpPebyzZ/an/AJY9O8353H6VD7Jjc9RtmBV1sRuNwfIg2F/yIIrHJ5Q57MkxzhPHGUky5Yyv7Yswa1rgEBGErnUWOW+U3Iveuvp7XZHLObdWoSwi18O5rglC3YqzNlC5WJ8QANwtvvx31spdQTqLzkJLYXCBL21JLm537zFiPa5oDYoBQCgFAKAUAoBQCgFAKA+FRQHzIPKgPEuHVhZlVh5EA/rTBjCDYdCLFVI8iBasYQwZAKyZPtAKAUAoBQCgFAKAUBHN+1xAH3YRc/8AysLAe6xkkj/3FPSgK3z5xhM8OF7wcuHIynKUCSEHNt41237p0qtq3/Ta++ZPpl/UTKwYyXB6BTb3J1/Ifma5WfZwdHG57kkCgk7AEn2G9YSyZbwY8Ji0ljWRDdGGYHbT57VmUXF4fMwpJrKK7iuLoMSzZhkW0ZJGl7EBhY3YZnYHa2UHUbdTSLFeClrISjJNrZrbzOg/D/hhEjMVjaNBlUgL3ZFJXMtj43iyliRm8IJ3AtFQv1AKAUAoBQCgFAKAUAoBQCgFAKAUAoBQCgFAKAUAoBQCgFARHF+PLhiQ0cj2AJ7IKzC+guubMLmwBtqaA98vTI8IdWDs/fci/jbvWIIBFgQACL5QtAc05xU/agcwKxLmMpQNJkBynvCS3d7PXMoGbcd651lFSTi+pmLaeUauC43FIpYsq2NiSRkv6Psfa9/MVybdNOD2WUdKu+M9uprz47DCZph35kjyaGxZWa+VQSA7XF7DzH4hSMLMKPRsy5wT4uqMnMHCsdLhleLDSCJ1VWQpaQEkFbLuBfusSLbdLkTw00kstbm+m1FPep2Swlvy6rdL7XkXXhfw2wsIVWjSZSqiRZRm7wHiXoBe/dIsL6Wq/GCjyOffqbb3mx5xyXRengW7h3D4sOnZwosaXJyqLC5NyfUk63rYgNqgFAKAUAoBQCgFAKAUAoBQCgFAKAUAoBQCgFAKAUAoBQCgMU2HV8uYXytmHlcXtfzte/vY9KAx4fBJHqqgEDLfrlvfLf8ACCdB0oCjce5WOIxRYieUXe91RBHoMlmYZZEv0AbQDMCRQERgvh2JsWGmWTsWjLHTs2DiwufV2zyBbXAPfsTYxyrUnllynWzpgo1pJp54sb8sY3LZyNyTHw3t7FXLyAo2XvBFHdDfxgtJqN79NqzCPD1I9TqHfJSaSwsbdXvv6vJba3K4oBQCgFA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l-PH">
              <a:solidFill>
                <a:prstClr val="black"/>
              </a:solidFill>
            </a:endParaRPr>
          </a:p>
        </p:txBody>
      </p:sp>
      <p:sp>
        <p:nvSpPr>
          <p:cNvPr id="9228" name="AutoShape 12" descr="data:image/jpeg;base64,/9j/4AAQSkZJRgABAQAAAQABAAD/2wCEAAkGBxQREhQUExQVFRUXGBsaGBgWGRwcGBwZHh0dHh4cHyAdHCgiGBwlHBkZITIhJSorLjAuIB8zODcsNygtLisBCgoKDg0OGxAQGzQkICQyLC8yMiwsLCwsLCwsLCwsLCwsNCwsLCwsLCwsLCwsLCwsLCwsLCwsLCwsLCwsLCwsLP/AABEIAMEBBQMBEQACEQEDEQH/xAAcAAEAAgMBAQEAAAAAAAAAAAAABQYDBAcCAQj/xABEEAACAQIEAwYDBQUFBwUBAAABAgMAEQQSITEFBkETIjJRYXEHgZEUQlKhsSMzYnKSgqLBwuEVFkNTs9HwNGNzw+Ik/8QAGgEBAAIDAQAAAAAAAAAAAAAAAAMEAQIFBv/EADcRAAICAQIDBQYFBAIDAQAAAAABAgMRBCESMUEFE1FhcSIygZGh8BSxwdHhIzNC8QZiFVJyJP/aAAwDAQACEQMRAD8A7jQCgPEsgUFmIVQLkk2AHmT0FAUjjHxPwsRKwq85HVe7H8mOp9wCPWrlWgums4wvMqW62qDxnPoR2H+KjEFjgnKKe8yOSF9z2YAOo3IrFmmhXYqnbFSfJN4bMQ1nFFzUHhdSwcF+IODxJC5zC50CygLc+QYErf0vetLdLbVvJbEtepqs91lrquTigOZYH4gY5pcQowPbrDKykwkhlAJABBDZicpNxarj09aSfFjJbdEEl7WMls5Y5wgxxZEzRzL44ZRlkHy6j2+dqgsplDd8vEhsqlDd8jW4FzS2I4hi8IY1CQAZWBOYm4Bv03P5VmdXDXGfiZnVwwUvEtVQkIoBQCgFAKAUAoBQCgFAKAUAoBQCgFAKAUAoBQCgFAauP4jFAueaRI183YAX8hfc+lZSbeEYbSWWcq5843LxFhHhUkbDIdSNM76akEg5FuLX6m9vCano1NGmnm1PPTCz9v8AL1IL6Lr4Yqax13wQD8nzq+R3w0bAXPaTAW97AkGuh/5irO0X9P3KC7Ks6yX1LKOF8Rhw4w5k4dHCVKXLOMwI1N2U3Y3uTbrXmbOzdDZqPxM3Y55zzjz+XI6q7+MOBcKXLqQjcg4g2yyQyA6XjJdfmdLCu5Z21NPEa8/H+ClDsiPN2fT+S38vycWhgVESCZI8yjtSVl7p8PjsLDQA9ANTuaFViseZrhz4bpfUvzg4LEXnHj/ovGCxT9gJMQqwsFzSLmzKltT3uotr/wB62xvhBZZz34f8cw0eJ4m7zxIkkwZGdwoZbubjMRfcVcvrk4wWOhbuhJxikuh441xWHHcVwP2D9pLE95pUBydlpcFvvC2YX21sNTSEHXVLj5P8xGLhXLj6mblE5OP8RQ/eQt+cR/z1i3fTwFm9ESwc085/ZZlw0GHfFYllzdmhsFXzY2NvPa1tyLioq6eJcUnhEVdPEuJvCKXx/wCJWPizxvhRhpNMrG7FR13GWS+ouNvWrNelreGpZLENNW985LljecPseAwmJxCFzMIw5j2UsmYtqdrA6VWjTxzcY9CuquObjEsuIxyJE0zMOzVC5bplAvf6VCotvBEk28FT+GXGcVjUnnxDfs2kIhXKBlA3FwBmAuF11uDU+ohCDUY/EmvhGDUV8S61XIBQCgFAKAUAoBQCgFAKAUAoBQCgFAKA+MbUB+dePccfGzmeQmxPcX8Ed9FAOl7b+Zr0NGnVdOI82vv4HAv1Dnd7XJP7+J0vkOCBsMTEXdO0exltm2W9wvd8tulq85qOLvPaxny5fA9BRw8Hs8vPmZm4P23ZPHaIJKZTGGKhJwCr3yD9oua5K90E3N7NUL8yU98T5YR4THF3MyBGZG7NzlIZWzqpswINxaxv6CmRjBv4PCIGdWVXkNnkfKLXOijXXwrp6C53owjNwHAftpZVIWPOVCqCMxCIjX1tYOjdL3B1qWC2I5cyfmiDqVYAqwIIOoIOhB8xatzU5RyVyrg8ViuIiSEMkM+SNQWCqLvcWBFxoN6v3XThGOHzRdttnGMcPmjp3DOFQ4ZckESRL5IoF/fzPvVKUpS3bKkpOW7ZQZVEPMqn/nwfnlI/+irS303oyyt9P6M9/DaUfbuJCf8A9X2upO5iBIAA8h3fkUrGoXsQxy/Uxf7kcciZ+KcsQ4bOJCLtYRg7mTMCtvpf2BqPTJ94sEenT7xYInl3hh4hwBIWIzFHEZ8mjkYR/TKo9qksl3d+USTlwXZKj/vLLiOHw8LVWGJMoga9/wB2p0ufQgK3orHrVjulGx29MZJu7UZuzpzOw8JwUWDgigUgKihVuQCx6n1JNz865llmZZk+ZSfFNuRI0NBQCgFAKAUAoBQCgFAKAUAoBQCgFAKAUBBjlDBdqZfs0Wcm+ouua975T3Qb63te9Sd7Ph4eJ49TTu4cXFhZ9DPj8CwbtIgCbAOh0DAbEH7rjbXQiwNrArDKOSVSwRM86K+btBBI1gyzDKr28wSAzAaZ0Y6WvmAAETTXM3TTPM3EhbvYjDRjqVcO1vMZiAp9ww9K1eFzMm1g8KzjLEGjQ6tK4Odr7lQ3eLEfeYADSwIFhIoeJo5eBP4eBY1VEFlUAADoBUpoZKAiOAcvRYPtuyzEzStK5cgnMegsB3Rrat52OeM9DedjnjPQl60NCKxXL8EmJixbJeaJSqNcgWObcXsbZ2t71urJKLiuTN1OSi49CK5n5Jjxcq4iOWTDYlRYSxGxI6ZhpfTS4INtNRUld7guFrK8zeu5xWGsoi4vhmsjh8bi58WRsGJVR+ZI9gQPO9bvVYWIRSN/xDSxBYLJyny8vD4OwR3kXMzXe1+900Frf61DbY7JcTIbJubyykcr8PHEOLYjHgdnFBJkTKLdo4UoS3nobnrqo6GrNku7pUOrLFkuCpQ8SzcycLM2Lw9ix/ELd1VU3LX6E3At7V57WaZ231tf6SLWi1Kq09mf5bfQtddQ5QoBQCgFAKAUAoBQCgFAKAUAoBQCgFAKA8TSqilmIVQLkk2AA3JPQUBRsfjw8sjO8kYMqpGryPHe6JlAUOLFib5bZtdQDpXme1tVqYahwpk8JJvHxy2X9NXW4ZkupgWO827kIv3nZhmc/wAROoVR/XXGu1V1lKVk28vr5f7+hajXFS2R4lxZUSkRqVjzZu9YmwzbZTuCDv1FRxpi3FOW7x088ePibOXPbkZ+EzSImVJpVKEobtnGnh0cNa6lTpbeug+2NVVLKeU98Nfb5kH4WuSLVy7jnmjYyFSVcqCotcC24udb5h8q9RodRLUURtksN/uc+2ChNxRIT4hUy5jbMbD1Nif0Un5GrZGDiFydpmBTLmzDUZbXuLbi3lWUm3hGG8LLMPC+IpiYxJGSVJI1BBuDY6Gt7apVS4ZcyOm2NseOPI26jJRQCgFAeUjC3sALm5sLanc+9AeqAUAoBQCgFAKAUAoBQCgFAKAUAoBQCgFAY55giszXsoJNgSbDyA1PsKApXMvHgIxMZokVX1QlS0a5WKuQTYy5wgAIKpe9iReoNTOyFbday9vzx9OZlYzuYV4UkwLoCe3SzysQZNdL5twRa4C2AIXQWNeIv11veN3SzJPl0+Xh09Ml2MY8Oxg4Lm7MmT94XftNvEpyW0AGgUDYaVpreDvcVrEcLHo1n82W6G3DL5mabBBiTdgGtnUWytbzuL7aGxFwADUMLnFYxy5PwN3DJnwWBMmIKrIEzpm1TNdkIB+8LGzJ9K6vZejq1kXCxtOPLHg/g+T/ADK+otlU049SyYPgEKIqsiOwzEuVAa7MWJBGq6k7GvXVVqqEYR5JJfI5kpOTyyJ49wZmlhEbylVWSQxl84cjs1A/aZhcLI9ge7fe24kMFlWK6ZWOa4sTa17+nSsp4eTDWVgrXw/crHNAd4pSPkdP1U1f7R3lGxf5I5/Zz4YSrf8AiyzzzBFZmNlUEk+QFUEm3hHQlJRWWVODiuOxl3wyxxRA2VpN2/I/p866MqdPRta25eXQ50b9RfvUko+ZscL5glSYYbGKFdvA6+FvL6+fnpYVpbpoSh3tLyuq6o3q1M4z7q5YfR9GSnHOOR4RVL3LNoqqLsf9NRVejTzufs9OpPfqIUr2uvQr2M56ZLg4d0JU5e0NtelxYXX2NXa+zVLfjT8cFKfaTjtwNepOcF4jLPhBKQqyEPa3huCQDa/ptVS+qFd3AuWxbotnZTxvnuVnh3MOLxiJDDYSWJklIAABJtbSw0t0uennV+3S0USc58uiKFWqvvioQ59WSnMvFZ8FFhrMrm9pCw1awGw6X119qraWiu+c8rHh5FnVXW0Qhvnx8zC3NeJZTJHg2MQ1zMTcjz0H6Xrf8FSnwys3NPxtzXFGvYneXuNLi4s6gqQbMp1sd9+osd6qajTypnwst6bURvhxIlKgLAoBQCgFAKAUAoBQCgFAKAUAoDQ49wxcVh5oH8MqMntcWB+R1oCmJzJDBEigd8AKYwbZX6oTbxXuLAHXyrwkuyb7LpO1qKTe73zjwXN/HbzLasSSSNfhTStJNI65UkKsoIynMBlJykkgFVTQ2Nwd73rTWLTxjCFTbcdt/n02552326lvTqazxIlKoFk+LL2bxSfgcX8srdxifQKxb+zXU7Hv7rVxXSW3z5fXBX1UOKt+Rd69ycgUAoCo8unLxHGr0Nj+d/8AMa6Op301bObpttVYvQlOb2vg57HXL010uL/lUGj/AL8c+JY1j/oSx4Ff4HLjcTCiwGLDwoAmbxOSN9Nffp7mrd8dPVNuzMpPfHJFOiWotglXiMVtnmyTwnKAEiyzTyzOpBGY2W41GhubX6A1BPXPhcIRUUyeGhXEpzk5NGvgnEnFZu18UaAQg7WsCSPXvE/M+VbzXDo48HV7mlb4tZLj6LYnuPQxtBL2gFgjanpodR5GqdEpKyPD4ouXxi65cXgV3k3Et/s+bW2TtMp8u7m/Umr2ugvxMfPH5lHQzf4aXln9za+HUGXCZreN2PyFl/ymo+0pZvx4L+STsyOKM+Lf7H34iRqcISQLh1ynqLnW3yp2a33+PUdppdxn0J7hpvDEf4F/QVTs99+pdr9xehU/hsw//oHXMpt6d4fqDXR7TT9h+RzezGvbXmXauWdUUAoBQCgFAKAUAoBQCgFAKAUAoCGxnLcDklV7N2fOzoFzMdTYlgdLnNbz1qG6iF0HCS2fPobRm4vKORpxrEMsZMzd617BRupPRbjWupV/xbstRg3XnPjKXhnxPP3dva3isSklw5xsvHHUSYqRtDLL/Ww/Q10o/wDHuzYLaiPxWfzOe+2tdJ72P6L9Df5MkVsVh+1AkVwVIk7wuy3B719cwUfM1X1mg09emVlVcYtY5JL73L3Z+sulqnXZNtPOMvPLf8snZq456AUAoCr8R5MjnmeVpZBnNyFt5AbkelX6tfKuCgorYoW9nxsm5uT3NjgvKkWFk7RHkY5StmItY28gL7VpfrZ3R4Wkb0aKFMuJNmvieWpIpGkwUvZZtWjbVCfzt9PpW8dXCcVG+OcdeppLSThJypljPToeGw/FW07WBfUD/wDNZ4tEv8W/v1NeHWvqkb3G+X+3KSK5jnQaSKN/Qi+1yfqaho1PdpxazF9Ca/S941JPEl1I+blrEz2XE4rNGCDlRbXt57D6g1MtXTXvVDD8yF6S6za2eV5G/wAG5cGHSePOWSUmwtYqpBG99Tbr6VFfqnbKMsYa+pNRpe6jKOcpkjwbhq4aFYlJIW+rWubknp71Dda7Zub6k1FSqgoLoY+O8IXFx9mzMozBrra+nuPWs0XypnxI11FCuhwNm7DEEVVGygAew0qJvLyyZLCwaXD+DRQSSSRqQ0hu2ptuToOmpJqWy+dkVGT2RFXp4VycordkjUJMKAUAoBQCgFAKAUAoBQCgFAKAUAoD884LMUiJAACg+K58FtsvrXr6lJxhtyS6+R4i5wU7N923088+JuVaKhjizRFXViTGwdRYalGDAbeYAqpdp3KqUE+j8PgXaNTGF0bOHqs7v4ne4ZAyhlNwQCD6HUV5E9qe6A1MRj1jkVHBUPornwFvwX6Mel99hrpQEPxTmKyFoT3o2tKjr4Nu6/fUxXBuHPd9bEXA9YLm2JtJQYm9blfe9gyj1dVHlegMvEecMDAmeTFQhelnDEnyAF7mgNSH4gcPdsq4lDqRfUDQ26+pH1B2oCz0AoBQCgFAfL0B9oCM41xhcMYAVLdtMkIt0LX1PoLVtGOSxRp3dxYeOFN/Ik61K4oBQCgFAKAUAoBQCgFAKAUAoBQH5+wP7uP+Rf0Fe1q/tx9EeBu/uS9X+ZlKNfMPALKw/ie5U/IROPnUU7eG+MPFP5rH8k0KeLTTs6px+Tz/AAeqslU63yJiu0wMPmgMfr3CVH1UKfnXjdVX3d0o+Z7nSW97RCfivr1+pP1AWSN4/hWliaNUSRWFnRnKEqd8rAGzDyIsdrjegOd8R4M+YGQvFIoAWeTMk4X8JljZY30t4pnBP3VFgANXlrhbzPIZJhLh1JUKugd794OFd000OZCc1xrobw2WY2RLXDO7LRNw9BcpFDmNh3lFreWg/KoOJ9SbCIni3LeHmiXt8IrkG2WAjQXvmFynoSBdtSBm1vsptPZmHFdUbPLMuJwbC0gmwFgVVyxnQFV7wBQaAg3j8iSLEBTLG1cmRSr6ov8AhMUkqh43WRDsyMGU+xGhqYiM1AaPHOIjDQSSkXyjQebE2Uel2IF6yllk1FLusUF1+2VHmZ+I4eDt3xMeRShlSOPKyguoOQktm3trbSpI8DeMHS0i0dtndxg8vOG3nOz58sG1MMVLxCaKPFGKIxRyrZVc2N1sMwslyCTv0rGyjnBHHuIaWM5QzLLXNrz3xz+hpHj2IODmVpB2iYz7IZwAvdzKDJbZTYkfStuFZ+GSb8LUr4tLZw4+Hzw9voY+ZuXxhZMJNHLIVGJhDRyyM+Zs2jLmOjWzXHr06oSymjbSat3RshKKzwy3SSxtyePgdDqE4YoBQCgFAKAUAoBQCgFAKAUAoBQH5+wP7uP+Rf0Fe2q9yPojwN39yXq/zLBwjB58HxB/wrA3t2bSM39wmuRrbeDWVvw/VtHa7Pp49DavHP0Sa+pEQRtIQI1Z7mwyKW13toDrYE10rNXTX70kcuvRX2e7B/LH5nSvh5gJ4I5VmjZFZwyZiL3y5W0BNh3V3tua83r7q7buOvwPUdm0W008Fni/l/st1UjoEVx/GSRqOyRnY6hVBLEgggXylQD4TmK6E2OlAfeXsRLJDG8oC3RdCbvmt3s1tAb6ZRe1t+gAgsRGW+0JezF5QT1Ba5U/0Mh+lVLPfLNfujCT51B2OzDqrDcf+bix61o0bozVgyeTKAwW/eIJA9Ba5/MfWhgqMUE8U8n2eaZCHYAIA4YDULlKkvlBtksSBrdAdbsHmKKs1iTLXynzHNPMYZgAVW57gufmshyHbRkXfS9bGpZ+IYJJ4nikF0cFWHp/gaynh5N67JVzU480V3HcoyYiLsZsZK8QGi5UUkgd0uwF3sbHpcit1PDykXq9fGqfeV1pS+L+XhkmcLwhUmM+ZmcxJEb2tZSTe1tyTWje2CrO+Uq+7xtlv5nheXoMs6lLriGLyKTcFja5HlqL6dazxMy9VbmDzvFYRppybhrqWEkhQgoZJXbJYggLc6C4Hy0rPGyV9oXbpYWeeEln1LDWhSFAKAUAoBQCgFAKAUAoBQCgFAYMXiMgHcdydggufqSAvuSKAg4+XY2ZD9lwsKK2awjRnYWIsbKFTU30LbVnLZjGCaXDJGjBI1Ase6iqM2m3QXO2tYMmsuGkkKmTLGisGWNNWuNszEWA/hUf2iKAkqAh+G8PjkQvIiszSSnMRqR2jZdf5bCgJDDYNIr5FC33tQGvhh2UzJ92S8iejf8AEX5kh/Us/lQEfxvCFXMyDMpAEqrqQRtIANTp3WG9gtvCbxWQ4t0SVzxsyLfDh7SIxViB30sQy9Lg3Dj13GtiL1WzjYsHzs5uskdvSJr/ACvKQD8jTYbhY1iue87sQLmxd26KNgOugAUd46amspOTwjDaisnubkRHUuZWWdrFmAUrmBZgNFDMqs7Ed6+19hVyMcLBVbyzY4JHNhGb7TmKBTaUyySL597tHNmPoqjYC9ZMJZLJg8UsqK6XytqLi2nsawnkzKLi8M0eOcfgwigytqfCo1Y+w8vU2FRW3wqWZM0lNR5kBhviLh2YB45UU7MQCPnY3+l6rrXwb3TSI1ci4QSq6hlIZWFwRqCD1FXU01lEx7rIFAKAUAoBQCgFAKAUAoBQCgFAKAUAoBQCgOSfErmzEwY4x4edolSNMwAUgubtqGU/dKVVvtlGSUTami3UXKmrm/l8T78M+aMXPikw7yBoljdiCig2FgNQB95hWaLZTeGYtrspulTPnE61VkwVHn5j+xDaRd4k9M+gUE+ql7A6H6VzO1Z3Rp/pfHHPH7eJrLONiotGuYLGApGrOndIHkCtjdvyF/MX4FWotrXHxPy3e/8AC++pGmzahUx/u2aP0W2X+kgr8wL1irXXV7ZyvPf+TaNko8mfYeJTun7xAbkXEfVSQfvW3HlVyXacoy3isbePUk/ESLRy9xDC2zE5Zx3WWRs0n9gAaodDdFAPUAggeg01tdtanXyHE5bkz/tO/ghmf+x2f/VKX+VTgrPFMYcbLJhQAf8AhlL3CG12lcj8N1VVB8QOulxUvc5zVcHjr9/fPHgbJY3ZZpGTB4bQdyGPQdbKNB6k2qxKShFvojWUubZUOUeCHGOcbi++WY9mh8Nhpe3VRsB6Xqhpqe9ffWfAgrjxe1IufEOGxTxmORAyHptb1B6EeYq/OuM48MlsTOKawzzw4QwqkEbKAosq5gW/W586xDgilFGFhbIreL57WJ8QjxHPG4SNVNy++p07o0B67jeqstaouSa3XLzI3bjKN3CcxtDh+1x6rAzMciLcsVsLd25N973t0vapI3uMOK7Y2U8LMiLl+IyZrph5GiBAZ72IJ6WsR7XYXqB9oRztF48TTvl4E7xLmeKHDJiQGkjcgDIBfW+9yLWsR76VZnqYRrVnNMklYlHJLriVKCS4yFc2a+mW17+1qn4ljJvnqYsBxCKdc0UiyKNCVINj5HyNYhOM1mLyYTT5ELh+YXk4g2FRFMaKS763DC23S1yFt7+VV43uV7rS2Rop5nwlkq0SCgFAKAUAoBQCgFAKAUAoD8382Y3tsbipPOVwP5VORf7qiuZfLNjKkptWcUXhr9C4/BLDXxGJkt4IkUH+diT/ANIVY0q5s3o6s6/VssEbx7iS4eIkgMzd1EP3mPQ/wgXJPkDUN98aYOcuSMN4OM88qy4cW+9LeSwsCSCbkDYXG3SyjpXndJc7tRKyfPHy8jq9hcL1Dzzxt8yv8E4viTJDEjkgEDLpbLe5v6AfQVa1FFKjKckdjW6LSquds47vr59MHUuA8EfEGXLKiBXBsULGzKDe4cbsG6VBotBDVVqcpNY22+/Bnj4xyi6cE4QuGUgMzsxuzN1tsABoAPL33JrvafTwohwQN0sElU5k1MNw2KOSSVVAeS2dvO23tuTp1N6wkk8mXJvmanNmFaXBzomrFCQPO2tvna1RaiLlVJLwI5rMWaHIPEo5cJGikZ41ysvUW2Psd7+9RaOxSqSXNGKpJxwanGeT5cVO7SYpxCSMsYubCw0sTlGvpWtuklZNtz28DWVTk92QHL/CY04qqYdmdIQS7Gx72UqdQAN2A+RqrTTGOpShulzNIRSnsSHLOFE3FMXK6gmNjl8g18oPvlU/U1LRFS1M5PobQWZtnrHwpPxkR4gAosY7NW8LG17W66ljb+GszSnquGfLAaTswy1cTwsKYaVGCRxFGzWAVRcb6dauTjBQaeyJWlgp3J2GOL4bPhyNmOQ9M1g4+jb+hqjpY95p5Q+/EhrXFBo0W40zcKWAX7UydhbrlHeA+lkqPvm9Nwdc8Jrxf08fAkOVZhgJMfE5uIlEg9QB/jmT61Lp2qZWRfTc2h7GUSXw3wJEL4h/HO5a/wDCCf1YsfpUmhg+BzfOW5tSts+JcKvEwoBQCgFAKA08bjGRkVEMjMGYgEA5Vtci+hN2UWJHXXSgNDi/MsWHglla4aNSezfuOx6AXHeuSBmW4rDeFlmG8LJWsF8WcI2kkU8frlVl/utm/u1CtTBkauiT2C554fL4cVGvpJeM/wB8CpFZF8mbqSfUncPiUkF0ZXHmpBH5VubGDjOOGHw80x2ijdz/AGVJ/wAKBn5kQWABNz1PrXIby8lA7F8FMNbCzyEeOaw9VVF/zM9X9MsQLVK9k6BisQsaM7sFRQWZjsANSasEpzziOObESGVgQNkU/dT1/iOhPyGuUGvJdoa38RPEfdXLz8yGUskXxjA9vC8e2YaE9CNQfrVOi3urFMn0moenujZ4fkYOCcEjwq93vOR3nO59B5D0qTUaqdz35eBLrdfZqpe1tHovvmy28nTZcQy/jj/NG/7SH6V1uxLPfh6P9H+hVgXau+SCgIyfmDDI4jaeIOxsFzi9zsN9PnWrnFPGSxHSXyi5qDwuuCTrYrlQ4xySGlM+FlOHkJuQL5SetrEFb9RqPSqVujzLjrfCyKVW+Y7Gs/LPEZRklxwCHfLe5HyC3+ZrR6e+W0rDXu5vmyxcvcAiwSZY7knxO3iY9PYDoBVqmiNSxEljBR5Gvy7wJsNNipGZWE0mZbXuBdjY3/m/KtaaXXKTb5sxCHC2zxzXyyMXldH7OZPC4vtvY21GuoI2rGo0/e4aeGupidfF6kMvJuKxBX7bii6L91CTf6gAH1sTUH4Syf8AdnleRp3Un7zLlgcEkKCONQqLsB/5qfWr0IKCxEmSSWEVX/cw/b/tGZexz9pk1zZ7eVrWza3vVP8ACf1uPO3PHmRd17WTHznynLiZhLAyqWTJIGJFwDcHQG/TT+EVjVaWVkuKD8mLK23lHrm/CY+NMFHw3RUYLLqvhGULcNuvivbXarTjKKSiX9KqEpK3w2M3MS8ROPwf2bTC3Hb6pbxd64Pe8O1utZlxcSwZq7nupcfvdA68R/2spGmA7PXVbE5f6g2f5WrPtcfkF3Pcf98lurcqigFAKA1Y8Oe2eQ2tkVVHsWLH0vdf6RQEJ8QeCTY3CdjAUDF1Zs5IBVbmwIBsc2X6GtLIuUWkazTawjjPFOUsbhv3mGkt+JB2i+90vYe9qoSomuhVdUkQasDsQfaomsczTB7iYobqSp81Nj9RrWVJrkzKbRIvzDijG0TYiZo2GVldiwI8u9cj5Gt++njGTbvJcskYupsAWPkNT/p7msV1Tn7qNqqbLXiCydB5b5qmwuEiw0Uaq+Zizucxu7k6KNNAQLkn2rq10uEMM7UOzJwqcrHjCzhHYnjDAhgCDuCLg1g55xX4u40YfFxRYYCErHmfsu7mZjpcDQ2C9fxVLToaLk3ZBP4HQ0WmhYpOayVLD83YpNC6v/Oo/wALGobf+P6Kb2Tj6P8AfJPPs2hvCyib4NzfJNNFCYVzSOiAhiACzBQSLHTXWubqP+NKMXKFnzRUv7NdcXJS5eR0fhvCsTFiYWaE5Q3eZWQrlZWU/eDWFwdulV9D2fdpruJtNNNbffkUIxaZsc8c6fYGSKOMyTOuZb+EAkgbasbg90V1rLeHY7HZ3Zn4pOcpYivn/Hqc/wCKYviOJnhhxMkkXblQqeBQrNluUU3tvo2tQNzbSZ36a9FTVOymKlwc3z8+b2+RceCfDbCRP35XmkjKsV0RQdwSBrY26npUsaYp7nG1Hbt9icYpRT+L+/gXqKcMpbYAsDf+EkH8wamTycQ9xuGAI2OoonncHqsgUAoBQHwm1Aa+Ax8c6Z4nWRLkZlNxcb1hSUllEllU6pcM1h+Ymx8SOkbSIrvfIhYBmtvYXuflRtZwYjXOUXJJtLm+i9TZrJoKAUAoBQCgIXjePZWCISDuSN/Qf+elec7Z7RsqmqaXh83jn5L78i9paIyTlIlcLmyLn8Vtfeu7pu87qPe+9jf1Kc+HifDyMtTGooBQEDzJyrhcap7aMBgNJVssi/2uo9GuPStZQUlhmsop8ziHHeBdhMY4Zo8QmtnU2A9G3F/5S2x8O1V/wMm9nsb1dmXW+6tvF7GGDhI++xb0Xuj/ALn629Kt16OuPPc7Gn7GqhvY+J/JEjBGq2AAVb7KB89NNastYj7J1YwUI8MFgmZ+wfFYcYdWCGSEMG8zIpO5J0Bt8qoaKOrjVL8U05Z2x4cvBevxKlvHHTz7zw/g7TUp5w5jzx8ODisSZxiSrTOFyslwLJpYhhpZKsVah1rGC5RrJVR4cZIjifwtniwQSLJNOcRmJWy/sshAF2I2bX5+lbx1P9TifgSw1qd3HLljB45b5OxYxeEaTDxRpA4DsrJmYqAbmxux0H51CnGKniTfE878l5I1s1EHCaTbz48ludoqIoGJ8OhZXKqWW4ViBmAO9juL2FYwbKcknFPZnO+Zjn45hUsLqiEMb2UgyNsCL7Deq88u1YO7pcx7MsaeMt/Hki1Y7GHtLLZSBkLgd4ncgXvZQfne+3WnrNa6nwx5rqcmqniWWYDM3mxF9m76nqCQdQL+VqpQ7Qs/yeUSOmPQk4McGOZmK5dCg2uQdb2uwtttsb6jTtU3wsjxp7FWUHF4K/xnnZlxBw+Dw7Yp0F5MpsF9Njr57eW9bSt3xFZOnp+zIyq76+fAny25kJivioyhh9kKyqwBR2O1u9fughr2Frdb+lau/wAi7DsBSafeZi1zS/nkdIOICpnchABcliAB7mp87ZPPcLcuGO5Dx854FnyDFR3JsNbC/uRb86172HiXJdm6tR4nW8GxzDxc4aMOsEuIubZYhcgWJufTT86zKWFyyRaXTq6fC5qPqc65E5rTBrNA0UzFpyY41W7ANYZTr3SLDSq9dnDseg7T0E73GxSW0d23zx1+JIc3qBxvBM7BUyqbk2Ays53O2tq2n/cRBoG32baorfP54LzgePYadskU8UjfhV1J+gOtTKcXyZxbNLfUuKcGl5okHcKCSQANSTsB/hWxXSb2RBf76YDNk+1RX237v9VrfnWneR8S9/43V8PF3bJ1XBAINwdQRtatyi9tiJ/3ownYvN2y9mjFGbXxj7oFrsdem9ad5HGclr8DqO8VfC8tZ+HibHB+MRYqETxE9mc1iRY90kHT5UVkeHi6Gmo086LHXPmv1Irh69tPmO18x/wH6fSvH6CL1uvdsuXvfsvy+RdufdU8K9P3LLXszligFAKAgOceXvtsQUOVdblQSezY+TjqPI7jfXUHMXh5JqLu6mpYz6nNMXP2ULYWSDJMrd5iRmtuLaaqTe1tLa3qGOlser/Ed57OMcPTP31/Q9BS1bLvYy28P3IuPeuzpXWrE7OX7lPtuGqnpJLTe9zznDXDvt4t4x0EprOrlW5/0+XL/Rp2FXq4ab/9XOXtZy29/wD2zyx5MzcLxawzwyOCVWRCQu9gb6XI8r1TmsrB0NZCU6XGPN4/M7RwnjMGKW8MivbcbMP5lNmX5iq7WDzU4Sg8SWGfeKI5MJRM+WQkgsFHgdQST0uw2BPpWDU+fZ5n8cgjH4Yhr7F2Go9lU0BDQxwpK+XWaOe+gaSXKY1BBOrKCGOrECgJkPPJsqwjzfvyevdU5V9Dmb2oD5wjOGnVnZ8soClrXt2UZt3QB4i3SgKbiA548veAjsBkLEByIWPhF82W+a5FttbkVVlh3YZ3IuK7Ma4cvPPHJcS6+fgifxuHs7DY5i6k9QTc++pKn5eYrkdo1OFrl0Zz6Z5jg1mL7BQD5k3H5C59tPeucox8Sc9STPHDiWRjmjhYl7XIIBI00uwFzb1HnXZ7N41XOWNiPhjK6EXvuvzMHwswMaYIOpDPK7l31uSGKjfXYX18yetdOhezkn7ZtnLU8MlhRSwvDbJXPjJw6KMxTquWWQkMwO4VdDba+2voK0vj1R0f+P3TlxVN+yv1Zvc4SHFYnB4OWTs4eyE+IJIUEC+5O2qkema/QVmz2pKL5EGgj3FFmogsyzwx6/fP9DW43xHg3ZnDxQds1rD7NH3wfMObZvcFvnWJSrxhLPoSaentPj72c+Ff9nt8v9E18LBiVwzJiEdUVgIe0BVsttRY65Qdr+ZA0Fb08WNyn213DuUqmm2t8csmH4cHNieKN54i30aSsVc5G/ayxTp1/wBf2IXmjhDYzjSQTPeNkDALoVjAYldtyynXXcVrOPFZhlzRalafs121r2s49X4/IyfEflnD4PDRz4ZDFIkigFWa5uCb6k6ggG/vWbYKKyjHZOtu1NzqufEmnzN7nXFPiTgMIZOzTEL2kz3sMqqGO+lvEddL5aWPPDHxK/Z0I0q7UJZcNorzbwa3FOIcFij7BIVna1gIEzPfzEhtc+oJrEpVLbmS009qTn3spcP/ANPC+Xh8Df8AhSuJRJklSVYAQYe1BVhcm4APS2U6aXvatqOL4EHbfcSlGUGnJ+9jkV3kvl2PHYvEu5JgimZlj6Mzs1r+gVRfz0G176VwUpPPI6HaGsnpdPXGPvyilnwSS/U6fxW0cBVQFGigAWAB9ttKrdr2OvSTx12+ex5vTpztWTFy9BZC34jp7D/W9VOwNPwUOx/5P6L+ckmsnmfD4EtXeKYoBQCgFAQnM3LceNQBu7IvgkA1X0P4lPVfnobGsqTXImovnTLij/s4y+jslwSpI02Nja6nqp86sp5PS03KyKfLJauXMHhTAzzGNmQ5jv3VNgAw+/rrbXevM9rantCOpjXp01GW3Tdrd48NtivqJ28eI53+pU8StnUAhrMdQCAQARex1G4r0sW2k2seXh5Fp7uP30LZ8OQi4l5ZLgRx5c2UlQXI3YCy6Id7DWtLX0OV2tP3YfH7+p1OGZXAZWDKdipBB+YqE45koDzcA20udbdemv6flQHqgFAUXjXL054vh8VEt47AO1wMtgynQ791hbQ61BKD41JHZo1lX4CdE37XTz5P9C2zYIFVQKCM1ySdRuSwO+Ynr6mt5QTjwvc46eDXXh69/wAfd0Fzv3QdCBfrbeqq0NGW+H6knez8TPDgxZSoyqVsyHwkEdQdmud+vW/S2oJYwR5fMpp5NxWDcvw3EWUnWGU3T66g/kfWo+7lHeDO4u0qNRFR1kN//aPP7+8FY50wGNMuFONlRnlkyJFH4VF1ufclgOvvUc1LbiOl2fdpVCxaeLSSy2+b5ll+JXKzzMmKjXtuyCq8GoLIrFjlI1vrYga9RqLGS2tv2kc7sjXxrTok+HiziXg2sb/fqbnLvOPDFjCpkwpG8bJlIPW5Asx9b1mNkPQh1XZuulLMsz808k7wrmjC4qQxQSh3C5iAGta4FwSLHUjat42Rk8JlK/Q30QU7I4T2IzkXg8uGfGmVMokxDMhuDdbmx0Om/WtaouOclntLU13RqUHnhik/U1+H8MlbjOIxDoRGkSpGxGjXC7Hraz3rCi+8bN7b612dCqL3bbflj7RK87cBOPwpiVgrhgyk+G4vobdCCRW9kOJYK3Z+r/C3qxrK5Mq3NvJc8uEwxDCaXDRhWjG0g0vlOhvYW9eljUU624rxR0tD2nVXfYscMZvOfD1N3ljm7hsaZAq4Nxo6OhBB63a3e+etZhZBLwIdZ2drpy4m+8XRp5+hYOHc14TES9jDMHksSAA1rDfW1vlepFZFvCZRt0Goph3lkcIg/hZgZIosSZY2RmxDeJSCQANRfcXJrSlYTLvbNsLJ18DylFcie4zxEq2QKpFgTmFxXD7Y7TdM+5UU1jLzuinptPxLjbx6EtFsNLabV368cKwsFN8z3W5gUAoBQCgIXnHiLYfBzSLfNbKpH3Sxy5j5Bb318qyllklMFOxRfU4q0QIA2tsRuParWD1TgmseH0CuQLMd9NPvddvP01rDaW8uhji4VmbM64KRiCIn8rnKNDa+hYHp5VVlrqV1yV56mK3im38vzOk8gvh8Ohi7UmWRsxzoUubABVuSGsB0Ync6Vqr42vZnE1c7LJ8c1gs83DImJbLlc7vGSjH3KkFvY3FbFU8djOnhkWUeUoyt/WgsB/YJ9aAiOC42abEzF4xHlYpuH/ZqSBY5gVDOHN8rXtYkZRQFnoBQCgFAKAUBz48s4/AyySYCZZI5GLNFOToTrfyJ/iBU7XvUHBOL9lndWt0mprjHUxaa2zH7/f4GXhXLWMxGMTF8QaMdl+7ij1AP+AB13JJA2ApGEnLMjW/W6erTujSp+1zbL5apziEfjeB4aY5pYIZG82RSfqRetXCL5onr1V1axCbXo2e8BwiCC/Ywxxk7lECk+5A1rKilyMW6i23+5Jv1eTS47zAmFBzKxa11XbP/ACnqQSLjcb2tUVtyr5/7K0pqJWTzTO2ZIAxVbsryC5awJEOoAZjpqSCLEEk6mON7k8JETslyX35GTEcxlXUqSYR3UlkY2zbM7g2zEllCgnKLk6ZbCVzwHZh+RtRc+xNKiBT2ZuDI7KNQOgGg6G7EdRuCKi/Fxzg2VybwT0nD8LiwHeGOUHZnjBJHmCwvbyPWp8RmslyrU21r+nJr0bRlwHBcPASYYIoydCURVNvK4F7VlRS5IW6m61Ysk36ts362ITFJhkYgsoJHUioLNNTZJSnFNrxRvGcorCZlqc0FAKAUAoBQGpxSfJExsGJ7qqdmZjlVT6EkA+l6AoXHeRY4F7UTFIlUZ1ygsX0AEdyAudjYA3AJHTQb97wxyzoU9oWxjwc30yQGGwiQDMQWdjbzY32RdBoPYbXNtbcW6+d8t+RZcpPebyzZ/an/AJY9O8353H6VD7Jjc9RtmBV1sRuNwfIg2F/yIIrHJ5Q57MkxzhPHGUky5Yyv7Yswa1rgEBGErnUWOW+U3Iveuvp7XZHLObdWoSwi18O5rglC3YqzNlC5WJ8QANwtvvx31spdQTqLzkJLYXCBL21JLm537zFiPa5oDYoBQCgFAKAUAoBQCgFAKA+FRQHzIPKgPEuHVhZlVh5EA/rTBjCDYdCLFVI8iBasYQwZAKyZPtAKAUAoBQCgFAKAUBHN+1xAH3YRc/8AysLAe6xkkj/3FPSgK3z5xhM8OF7wcuHIynKUCSEHNt41237p0qtq3/Ta++ZPpl/UTKwYyXB6BTb3J1/Ifma5WfZwdHG57kkCgk7AEn2G9YSyZbwY8Ji0ljWRDdGGYHbT57VmUXF4fMwpJrKK7iuLoMSzZhkW0ZJGl7EBhY3YZnYHa2UHUbdTSLFeClrISjJNrZrbzOg/D/hhEjMVjaNBlUgL3ZFJXMtj43iyliRm8IJ3AtFQv1AKAUAoBQCgFAKAUAoBQCgFAKAUAoBQCgFAKAUAoBQCgFARHF+PLhiQ0cj2AJ7IKzC+guubMLmwBtqaA98vTI8IdWDs/fci/jbvWIIBFgQACL5QtAc05xU/agcwKxLmMpQNJkBynvCS3d7PXMoGbcd651lFSTi+pmLaeUauC43FIpYsq2NiSRkv6Psfa9/MVybdNOD2WUdKu+M9uprz47DCZph35kjyaGxZWa+VQSA7XF7DzH4hSMLMKPRsy5wT4uqMnMHCsdLhleLDSCJ1VWQpaQEkFbLuBfusSLbdLkTw00kstbm+m1FPep2Swlvy6rdL7XkXXhfw2wsIVWjSZSqiRZRm7wHiXoBe/dIsL6Wq/GCjyOffqbb3mx5xyXRengW7h3D4sOnZwosaXJyqLC5NyfUk63rYgNqgFAKAUAoBQCgFAKAUAoBQCgFAKAUAoBQCgFAKAUAoBQCgMU2HV8uYXytmHlcXtfzte/vY9KAx4fBJHqqgEDLfrlvfLf8ACCdB0oCjce5WOIxRYieUXe91RBHoMlmYZZEv0AbQDMCRQERgvh2JsWGmWTsWjLHTs2DiwufV2zyBbXAPfsTYxyrUnllynWzpgo1pJp54sb8sY3LZyNyTHw3t7FXLyAo2XvBFHdDfxgtJqN79NqzCPD1I9TqHfJSaSwsbdXvv6vJba3K4oBQCgFA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il-PH">
              <a:solidFill>
                <a:prstClr val="black"/>
              </a:solidFill>
            </a:endParaRPr>
          </a:p>
        </p:txBody>
      </p:sp>
      <p:pic>
        <p:nvPicPr>
          <p:cNvPr id="9236" name="Picture 20" descr="http://previews.123rf.com/images/lenm/lenm1008/lenm100800158/7615518-Children-in-Class--Stock-Photo-children-writing-school.jpg"/>
          <p:cNvPicPr>
            <a:picLocks noChangeAspect="1" noChangeArrowheads="1"/>
          </p:cNvPicPr>
          <p:nvPr/>
        </p:nvPicPr>
        <p:blipFill>
          <a:blip r:embed="rId4" cstate="print"/>
          <a:srcRect/>
          <a:stretch>
            <a:fillRect/>
          </a:stretch>
        </p:blipFill>
        <p:spPr bwMode="auto">
          <a:xfrm>
            <a:off x="3200400" y="2529831"/>
            <a:ext cx="2228183" cy="1222073"/>
          </a:xfrm>
          <a:prstGeom prst="rect">
            <a:avLst/>
          </a:prstGeom>
          <a:noFill/>
        </p:spPr>
      </p:pic>
      <p:pic>
        <p:nvPicPr>
          <p:cNvPr id="9218" name="Picture 2" descr="https://encrypted-tbn2.gstatic.com/images?q=tbn:ANd9GcTJsj1mSEt8LG9FL_kuKKSXHPCMhVMXqimnQqpsq7Q_DHBG43vB"/>
          <p:cNvPicPr>
            <a:picLocks noChangeAspect="1" noChangeArrowheads="1"/>
          </p:cNvPicPr>
          <p:nvPr/>
        </p:nvPicPr>
        <p:blipFill rotWithShape="1">
          <a:blip r:embed="rId5" cstate="print"/>
          <a:srcRect t="25947"/>
          <a:stretch/>
        </p:blipFill>
        <p:spPr bwMode="auto">
          <a:xfrm>
            <a:off x="652463" y="2100263"/>
            <a:ext cx="1819275" cy="1862137"/>
          </a:xfrm>
          <a:prstGeom prst="rect">
            <a:avLst/>
          </a:prstGeom>
          <a:noFill/>
        </p:spPr>
      </p:pic>
      <p:sp>
        <p:nvSpPr>
          <p:cNvPr id="11" name="Rounded Rectangle 10"/>
          <p:cNvSpPr/>
          <p:nvPr/>
        </p:nvSpPr>
        <p:spPr>
          <a:xfrm>
            <a:off x="533400" y="4071937"/>
            <a:ext cx="1938338" cy="1795464"/>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US" altLang="en-US" sz="2000" b="1" dirty="0">
                <a:solidFill>
                  <a:prstClr val="white"/>
                </a:solidFill>
                <a:ea typeface="ＭＳ Ｐゴシック" pitchFamily="34" charset="-128"/>
              </a:rPr>
              <a:t> Greater stakeholder participation in school activities</a:t>
            </a:r>
          </a:p>
        </p:txBody>
      </p:sp>
      <p:sp>
        <p:nvSpPr>
          <p:cNvPr id="14" name="Rounded Rectangle 13"/>
          <p:cNvSpPr/>
          <p:nvPr/>
        </p:nvSpPr>
        <p:spPr>
          <a:xfrm>
            <a:off x="6172200" y="4038601"/>
            <a:ext cx="2286000" cy="1828800"/>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US" altLang="en-US" sz="2000" b="1" dirty="0">
                <a:solidFill>
                  <a:prstClr val="white"/>
                </a:solidFill>
                <a:ea typeface="ＭＳ Ｐゴシック" pitchFamily="34" charset="-128"/>
              </a:rPr>
              <a:t> Transparency of school activities and performance</a:t>
            </a:r>
          </a:p>
          <a:p>
            <a:pPr>
              <a:buFont typeface="Wingdings" pitchFamily="2" charset="2"/>
              <a:buChar char="ü"/>
            </a:pPr>
            <a:endParaRPr lang="en-US" altLang="en-US" sz="2000" b="1" dirty="0">
              <a:solidFill>
                <a:prstClr val="white"/>
              </a:solidFill>
              <a:ea typeface="ＭＳ Ｐゴシック" pitchFamily="34" charset="-128"/>
            </a:endParaRPr>
          </a:p>
        </p:txBody>
      </p:sp>
      <p:pic>
        <p:nvPicPr>
          <p:cNvPr id="9232" name="Picture 16" descr="https://encrypted-tbn2.gstatic.com/images?q=tbn:ANd9GcRDtZk46pLZ_BmWS-8FSRaPae4W7yxAz8OzPHniJuHy-y0bZRt_9A"/>
          <p:cNvPicPr>
            <a:picLocks noChangeAspect="1" noChangeArrowheads="1"/>
          </p:cNvPicPr>
          <p:nvPr/>
        </p:nvPicPr>
        <p:blipFill>
          <a:blip r:embed="rId6" cstate="print"/>
          <a:srcRect/>
          <a:stretch>
            <a:fillRect/>
          </a:stretch>
        </p:blipFill>
        <p:spPr bwMode="auto">
          <a:xfrm>
            <a:off x="6172200" y="2497929"/>
            <a:ext cx="2317655" cy="1285875"/>
          </a:xfrm>
          <a:prstGeom prst="rect">
            <a:avLst/>
          </a:prstGeom>
          <a:noFill/>
        </p:spPr>
      </p:pic>
      <p:sp>
        <p:nvSpPr>
          <p:cNvPr id="13" name="Rounded Rectangle 12"/>
          <p:cNvSpPr/>
          <p:nvPr/>
        </p:nvSpPr>
        <p:spPr>
          <a:xfrm>
            <a:off x="3200400" y="4038601"/>
            <a:ext cx="2286000" cy="1828800"/>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en-US" altLang="en-US" sz="2000" b="1" dirty="0">
                <a:solidFill>
                  <a:prstClr val="white"/>
                </a:solidFill>
                <a:ea typeface="ＭＳ Ｐゴシック" pitchFamily="34" charset="-128"/>
              </a:rPr>
              <a:t> Better understanding of stakeholders on school situation</a:t>
            </a:r>
          </a:p>
        </p:txBody>
      </p:sp>
    </p:spTree>
    <p:extLst>
      <p:ext uri="{BB962C8B-B14F-4D97-AF65-F5344CB8AC3E}">
        <p14:creationId xmlns:p14="http://schemas.microsoft.com/office/powerpoint/2010/main" xmlns="" val="22271075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lipartbest.com/cliparts/dT7/jX4/dT7jX4XT9.gif"/>
          <p:cNvPicPr>
            <a:picLocks noChangeAspect="1" noChangeArrowheads="1"/>
          </p:cNvPicPr>
          <p:nvPr/>
        </p:nvPicPr>
        <p:blipFill>
          <a:blip r:embed="rId3" cstate="print"/>
          <a:srcRect/>
          <a:stretch>
            <a:fillRect/>
          </a:stretch>
        </p:blipFill>
        <p:spPr bwMode="auto">
          <a:xfrm>
            <a:off x="5791129" y="990600"/>
            <a:ext cx="2057400" cy="1759619"/>
          </a:xfrm>
          <a:prstGeom prst="rect">
            <a:avLst/>
          </a:prstGeom>
          <a:noFill/>
        </p:spPr>
      </p:pic>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32</a:t>
            </a:fld>
            <a:endParaRPr lang="fil-PH" dirty="0">
              <a:solidFill>
                <a:prstClr val="white"/>
              </a:solidFill>
            </a:endParaRPr>
          </a:p>
        </p:txBody>
      </p:sp>
      <p:pic>
        <p:nvPicPr>
          <p:cNvPr id="1028" name="Picture 4" descr="https://encrypted-tbn0.gstatic.com/images?q=tbn:ANd9GcS0Qv-Dr0LmJt3Zs1BVgXZ2gYetkVItygMoVtZrb30hT1ogbJV7vQ"/>
          <p:cNvPicPr>
            <a:picLocks noChangeAspect="1" noChangeArrowheads="1"/>
          </p:cNvPicPr>
          <p:nvPr/>
        </p:nvPicPr>
        <p:blipFill>
          <a:blip r:embed="rId4" cstate="print"/>
          <a:srcRect/>
          <a:stretch>
            <a:fillRect/>
          </a:stretch>
        </p:blipFill>
        <p:spPr bwMode="auto">
          <a:xfrm>
            <a:off x="762082" y="3957405"/>
            <a:ext cx="3047918" cy="2062395"/>
          </a:xfrm>
          <a:prstGeom prst="rect">
            <a:avLst/>
          </a:prstGeom>
          <a:noFill/>
        </p:spPr>
      </p:pic>
      <p:sp>
        <p:nvSpPr>
          <p:cNvPr id="22" name="TextBox 21"/>
          <p:cNvSpPr txBox="1"/>
          <p:nvPr/>
        </p:nvSpPr>
        <p:spPr>
          <a:xfrm>
            <a:off x="228600" y="5830669"/>
            <a:ext cx="4114800" cy="646331"/>
          </a:xfrm>
          <a:prstGeom prst="rect">
            <a:avLst/>
          </a:prstGeom>
          <a:solidFill>
            <a:schemeClr val="bg1"/>
          </a:solidFill>
        </p:spPr>
        <p:txBody>
          <a:bodyPr wrap="square" rtlCol="0">
            <a:spAutoFit/>
          </a:bodyPr>
          <a:lstStyle/>
          <a:p>
            <a:r>
              <a:rPr lang="en-US" b="1" dirty="0">
                <a:solidFill>
                  <a:prstClr val="black"/>
                </a:solidFill>
              </a:rPr>
              <a:t>Allocating space in School Journal or Newsletter</a:t>
            </a:r>
            <a:endParaRPr lang="fil-PH" b="1" dirty="0">
              <a:solidFill>
                <a:prstClr val="black"/>
              </a:solidFill>
            </a:endParaRPr>
          </a:p>
        </p:txBody>
      </p:sp>
      <p:sp>
        <p:nvSpPr>
          <p:cNvPr id="24" name="TextBox 23"/>
          <p:cNvSpPr txBox="1"/>
          <p:nvPr/>
        </p:nvSpPr>
        <p:spPr>
          <a:xfrm>
            <a:off x="4800600" y="2750403"/>
            <a:ext cx="4114800" cy="830997"/>
          </a:xfrm>
          <a:prstGeom prst="rect">
            <a:avLst/>
          </a:prstGeom>
          <a:solidFill>
            <a:schemeClr val="bg1"/>
          </a:solidFill>
        </p:spPr>
        <p:txBody>
          <a:bodyPr wrap="square" rtlCol="0">
            <a:spAutoFit/>
          </a:bodyPr>
          <a:lstStyle/>
          <a:p>
            <a:r>
              <a:rPr lang="en-US" sz="1600" b="1" dirty="0">
                <a:solidFill>
                  <a:prstClr val="black"/>
                </a:solidFill>
              </a:rPr>
              <a:t>Posting of SRC in school/Division websites, bulletin boards, and other public areas</a:t>
            </a:r>
            <a:endParaRPr lang="fil-PH" sz="1600" b="1" dirty="0">
              <a:solidFill>
                <a:prstClr val="black"/>
              </a:solidFill>
            </a:endParaRPr>
          </a:p>
        </p:txBody>
      </p:sp>
      <p:pic>
        <p:nvPicPr>
          <p:cNvPr id="1032" name="Picture 8" descr="https://encrypted-tbn2.gstatic.com/images?q=tbn:ANd9GcR9tIpdh98ORDLC7icj3qCJtJnzNORTa8INN3EcnApz5we6G94l"/>
          <p:cNvPicPr>
            <a:picLocks noChangeAspect="1" noChangeArrowheads="1"/>
          </p:cNvPicPr>
          <p:nvPr/>
        </p:nvPicPr>
        <p:blipFill>
          <a:blip r:embed="rId5" cstate="print"/>
          <a:srcRect/>
          <a:stretch>
            <a:fillRect/>
          </a:stretch>
        </p:blipFill>
        <p:spPr bwMode="auto">
          <a:xfrm>
            <a:off x="5715000" y="3814995"/>
            <a:ext cx="2286142" cy="1939474"/>
          </a:xfrm>
          <a:prstGeom prst="rect">
            <a:avLst/>
          </a:prstGeom>
          <a:noFill/>
        </p:spPr>
      </p:pic>
      <p:sp>
        <p:nvSpPr>
          <p:cNvPr id="26" name="TextBox 25"/>
          <p:cNvSpPr txBox="1"/>
          <p:nvPr/>
        </p:nvSpPr>
        <p:spPr>
          <a:xfrm>
            <a:off x="4724400" y="5830669"/>
            <a:ext cx="4114800" cy="646331"/>
          </a:xfrm>
          <a:prstGeom prst="rect">
            <a:avLst/>
          </a:prstGeom>
          <a:solidFill>
            <a:schemeClr val="bg1"/>
          </a:solidFill>
        </p:spPr>
        <p:txBody>
          <a:bodyPr wrap="square" rtlCol="0">
            <a:spAutoFit/>
          </a:bodyPr>
          <a:lstStyle/>
          <a:p>
            <a:r>
              <a:rPr lang="en-US" b="1" dirty="0">
                <a:solidFill>
                  <a:prstClr val="black"/>
                </a:solidFill>
              </a:rPr>
              <a:t>Reproduction of enough copies for distribution to the general public</a:t>
            </a:r>
            <a:endParaRPr lang="fil-PH" b="1" dirty="0">
              <a:solidFill>
                <a:prstClr val="black"/>
              </a:solidFill>
            </a:endParaRPr>
          </a:p>
        </p:txBody>
      </p:sp>
      <p:pic>
        <p:nvPicPr>
          <p:cNvPr id="1034" name="Picture 10" descr="http://bottled-up.memberlodge.com/Resources/Pictures/huge.0.3317.JPG"/>
          <p:cNvPicPr>
            <a:picLocks noChangeAspect="1" noChangeArrowheads="1"/>
          </p:cNvPicPr>
          <p:nvPr/>
        </p:nvPicPr>
        <p:blipFill rotWithShape="1">
          <a:blip r:embed="rId6" cstate="print"/>
          <a:srcRect t="33514"/>
          <a:stretch/>
        </p:blipFill>
        <p:spPr bwMode="auto">
          <a:xfrm>
            <a:off x="655740" y="1143000"/>
            <a:ext cx="2966757" cy="1639669"/>
          </a:xfrm>
          <a:prstGeom prst="rect">
            <a:avLst/>
          </a:prstGeom>
          <a:noFill/>
        </p:spPr>
      </p:pic>
      <p:sp>
        <p:nvSpPr>
          <p:cNvPr id="28" name="TextBox 27"/>
          <p:cNvSpPr txBox="1"/>
          <p:nvPr/>
        </p:nvSpPr>
        <p:spPr>
          <a:xfrm>
            <a:off x="304800" y="2750403"/>
            <a:ext cx="4114800" cy="830997"/>
          </a:xfrm>
          <a:prstGeom prst="rect">
            <a:avLst/>
          </a:prstGeom>
          <a:solidFill>
            <a:schemeClr val="bg1"/>
          </a:solidFill>
        </p:spPr>
        <p:txBody>
          <a:bodyPr wrap="square" rtlCol="0">
            <a:spAutoFit/>
          </a:bodyPr>
          <a:lstStyle/>
          <a:p>
            <a:r>
              <a:rPr lang="en-US" sz="1600" b="1" dirty="0">
                <a:solidFill>
                  <a:prstClr val="black"/>
                </a:solidFill>
              </a:rPr>
              <a:t>Presentation  to stakeholders during School Meetings and Assemblies (October &amp; March)</a:t>
            </a:r>
            <a:endParaRPr lang="fil-PH" sz="1600" b="1" dirty="0">
              <a:solidFill>
                <a:prstClr val="black"/>
              </a:solidFill>
            </a:endParaRPr>
          </a:p>
        </p:txBody>
      </p:sp>
      <p:sp>
        <p:nvSpPr>
          <p:cNvPr id="29" name="Title 1"/>
          <p:cNvSpPr>
            <a:spLocks noGrp="1"/>
          </p:cNvSpPr>
          <p:nvPr>
            <p:ph type="title"/>
          </p:nvPr>
        </p:nvSpPr>
        <p:spPr>
          <a:xfrm>
            <a:off x="0" y="0"/>
            <a:ext cx="9144000" cy="914400"/>
          </a:xfrm>
        </p:spPr>
        <p:txBody>
          <a:bodyPr>
            <a:normAutofit/>
          </a:bodyPr>
          <a:lstStyle/>
          <a:p>
            <a:r>
              <a:rPr lang="en-US" dirty="0" smtClean="0"/>
              <a:t>Ways of Disseminating the SRC</a:t>
            </a:r>
            <a:endParaRPr lang="fil-PH" dirty="0"/>
          </a:p>
        </p:txBody>
      </p:sp>
    </p:spTree>
    <p:extLst>
      <p:ext uri="{BB962C8B-B14F-4D97-AF65-F5344CB8AC3E}">
        <p14:creationId xmlns:p14="http://schemas.microsoft.com/office/powerpoint/2010/main" xmlns="" val="1108662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dissolve">
                                      <p:cBhvr>
                                        <p:cTn id="7" dur="500"/>
                                        <p:tgtEl>
                                          <p:spTgt spid="10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dissolve">
                                      <p:cBhvr>
                                        <p:cTn id="15" dur="500"/>
                                        <p:tgtEl>
                                          <p:spTgt spid="717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par>
                                <p:cTn id="24" presetID="9"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dissolv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dissolve">
                                      <p:cBhvr>
                                        <p:cTn id="31" dur="500"/>
                                        <p:tgtEl>
                                          <p:spTgt spid="103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sz="4000" dirty="0" smtClean="0">
                <a:ea typeface="ＭＳ Ｐゴシック" pitchFamily="34" charset="-128"/>
              </a:rPr>
              <a:t>19 SRC Indicators</a:t>
            </a:r>
          </a:p>
        </p:txBody>
      </p:sp>
      <p:sp>
        <p:nvSpPr>
          <p:cNvPr id="153604" name="Slide Number Placeholder 3"/>
          <p:cNvSpPr>
            <a:spLocks noGrp="1"/>
          </p:cNvSpPr>
          <p:nvPr>
            <p:ph type="sldNum" sz="quarter" idx="4294967295"/>
          </p:nvPr>
        </p:nvSpPr>
        <p:spPr bwMode="auto">
          <a:xfrm>
            <a:off x="6934200" y="6553200"/>
            <a:ext cx="2133600"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fontAlgn="base" hangingPunct="0">
              <a:spcAft>
                <a:spcPct val="0"/>
              </a:spcAft>
              <a:buChar char="»"/>
              <a:defRPr sz="2000">
                <a:solidFill>
                  <a:schemeClr val="tx1"/>
                </a:solidFill>
                <a:latin typeface="Arial" pitchFamily="34" charset="0"/>
                <a:ea typeface="ＭＳ Ｐゴシック" pitchFamily="34" charset="-128"/>
              </a:defRPr>
            </a:lvl6pPr>
            <a:lvl7pPr eaLnBrk="0" fontAlgn="base" hangingPunct="0">
              <a:spcAft>
                <a:spcPct val="0"/>
              </a:spcAft>
              <a:buChar char="»"/>
              <a:defRPr sz="2000">
                <a:solidFill>
                  <a:schemeClr val="tx1"/>
                </a:solidFill>
                <a:latin typeface="Arial" pitchFamily="34" charset="0"/>
                <a:ea typeface="ＭＳ Ｐゴシック" pitchFamily="34" charset="-128"/>
              </a:defRPr>
            </a:lvl7pPr>
            <a:lvl8pPr eaLnBrk="0" fontAlgn="base" hangingPunct="0">
              <a:spcAft>
                <a:spcPct val="0"/>
              </a:spcAft>
              <a:buChar char="»"/>
              <a:defRPr sz="2000">
                <a:solidFill>
                  <a:schemeClr val="tx1"/>
                </a:solidFill>
                <a:latin typeface="Arial" pitchFamily="34" charset="0"/>
                <a:ea typeface="ＭＳ Ｐゴシック" pitchFamily="34" charset="-128"/>
              </a:defRPr>
            </a:lvl8pPr>
            <a:lvl9pPr eaLnBrk="0" fontAlgn="base" hangingPunct="0">
              <a:spcAft>
                <a:spcPct val="0"/>
              </a:spcAft>
              <a:buChar char="»"/>
              <a:defRPr sz="2000">
                <a:solidFill>
                  <a:schemeClr val="tx1"/>
                </a:solidFill>
                <a:latin typeface="Arial" pitchFamily="34" charset="0"/>
                <a:ea typeface="ＭＳ Ｐゴシック" pitchFamily="34" charset="-128"/>
              </a:defRPr>
            </a:lvl9pPr>
          </a:lstStyle>
          <a:p>
            <a:fld id="{4431CB09-214A-49F6-878B-12ADBC0FABA8}" type="slidenum">
              <a:rPr lang="fil-PH" altLang="en-US" sz="1200" smtClean="0">
                <a:solidFill>
                  <a:prstClr val="white"/>
                </a:solidFill>
                <a:latin typeface="Bookman Old Style" pitchFamily="18" charset="0"/>
              </a:rPr>
              <a:pPr/>
              <a:t>33</a:t>
            </a:fld>
            <a:endParaRPr lang="fil-PH" altLang="en-US" sz="1200" smtClean="0">
              <a:solidFill>
                <a:prstClr val="white"/>
              </a:solidFill>
              <a:latin typeface="Bookman Old Style" pitchFamily="18" charset="0"/>
            </a:endParaRPr>
          </a:p>
        </p:txBody>
      </p:sp>
      <p:grpSp>
        <p:nvGrpSpPr>
          <p:cNvPr id="2" name="Group 11"/>
          <p:cNvGrpSpPr/>
          <p:nvPr/>
        </p:nvGrpSpPr>
        <p:grpSpPr>
          <a:xfrm>
            <a:off x="609600" y="1295400"/>
            <a:ext cx="2286000" cy="4800600"/>
            <a:chOff x="304800" y="1295400"/>
            <a:chExt cx="2286000" cy="4800600"/>
          </a:xfrm>
        </p:grpSpPr>
        <p:sp>
          <p:nvSpPr>
            <p:cNvPr id="11" name="Rounded Rectangle 10"/>
            <p:cNvSpPr/>
            <p:nvPr/>
          </p:nvSpPr>
          <p:spPr>
            <a:xfrm>
              <a:off x="304800" y="1600200"/>
              <a:ext cx="2286000" cy="4495800"/>
            </a:xfrm>
            <a:prstGeom prst="roundRect">
              <a:avLst/>
            </a:prstGeom>
            <a:solidFill>
              <a:srgbClr val="F9EEED"/>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Font typeface="Wingdings" pitchFamily="2" charset="2"/>
                <a:buChar char="§"/>
              </a:pPr>
              <a:r>
                <a:rPr lang="en-US" sz="1400" dirty="0">
                  <a:solidFill>
                    <a:srgbClr val="002060"/>
                  </a:solidFill>
                  <a:cs typeface="Arial" pitchFamily="34" charset="0"/>
                </a:rPr>
                <a:t>Enrolment</a:t>
              </a:r>
            </a:p>
            <a:p>
              <a:pPr marL="177800" indent="-177800">
                <a:buFont typeface="Wingdings" pitchFamily="2" charset="2"/>
                <a:buChar char="§"/>
              </a:pPr>
              <a:r>
                <a:rPr lang="en-US" sz="1400" dirty="0">
                  <a:solidFill>
                    <a:srgbClr val="002060"/>
                  </a:solidFill>
                  <a:cs typeface="Arial" pitchFamily="34" charset="0"/>
                </a:rPr>
                <a:t>Health and Nutritional Status</a:t>
              </a:r>
            </a:p>
            <a:p>
              <a:pPr marL="177800" indent="-177800">
                <a:buFont typeface="Wingdings" pitchFamily="2" charset="2"/>
                <a:buChar char="§"/>
              </a:pPr>
              <a:r>
                <a:rPr lang="en-US" sz="1400" dirty="0">
                  <a:solidFill>
                    <a:srgbClr val="002060"/>
                  </a:solidFill>
                  <a:cs typeface="Arial" pitchFamily="34" charset="0"/>
                </a:rPr>
                <a:t>Learners materials’</a:t>
              </a:r>
            </a:p>
            <a:p>
              <a:pPr marL="177800" indent="-177800">
                <a:buFont typeface="Wingdings" pitchFamily="2" charset="2"/>
                <a:buChar char="§"/>
              </a:pPr>
              <a:r>
                <a:rPr lang="en-US" sz="1400" dirty="0">
                  <a:solidFill>
                    <a:srgbClr val="002060"/>
                  </a:solidFill>
                  <a:cs typeface="Arial" pitchFamily="34" charset="0"/>
                </a:rPr>
                <a:t>Teachers’ professional development</a:t>
              </a:r>
            </a:p>
            <a:p>
              <a:pPr marL="177800" indent="-177800">
                <a:buFont typeface="Wingdings" pitchFamily="2" charset="2"/>
                <a:buChar char="§"/>
              </a:pPr>
              <a:r>
                <a:rPr lang="en-US" sz="1400" dirty="0">
                  <a:solidFill>
                    <a:srgbClr val="002060"/>
                  </a:solidFill>
                  <a:cs typeface="Arial" pitchFamily="34" charset="0"/>
                </a:rPr>
                <a:t>Funding sources</a:t>
              </a:r>
            </a:p>
            <a:p>
              <a:pPr marL="177800" indent="-177800">
                <a:buFont typeface="Wingdings" pitchFamily="2" charset="2"/>
                <a:buChar char="§"/>
              </a:pPr>
              <a:r>
                <a:rPr lang="en-US" sz="1400" dirty="0">
                  <a:solidFill>
                    <a:srgbClr val="002060"/>
                  </a:solidFill>
                  <a:cs typeface="Arial" pitchFamily="34" charset="0"/>
                </a:rPr>
                <a:t>School awards and recognitions</a:t>
              </a:r>
            </a:p>
            <a:p>
              <a:pPr marL="177800" indent="-177800">
                <a:buFont typeface="Wingdings" pitchFamily="2" charset="2"/>
                <a:buChar char="ü"/>
              </a:pPr>
              <a:endParaRPr lang="en-US" altLang="en-US" sz="1400" b="1" dirty="0">
                <a:solidFill>
                  <a:srgbClr val="7030A0"/>
                </a:solidFill>
                <a:ea typeface="ＭＳ Ｐゴシック" pitchFamily="34" charset="-128"/>
              </a:endParaRPr>
            </a:p>
          </p:txBody>
        </p:sp>
        <p:sp>
          <p:nvSpPr>
            <p:cNvPr id="8" name="Rounded Rectangle 7"/>
            <p:cNvSpPr/>
            <p:nvPr/>
          </p:nvSpPr>
          <p:spPr>
            <a:xfrm>
              <a:off x="457200" y="1295400"/>
              <a:ext cx="1981200" cy="304800"/>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300" b="1" dirty="0">
                  <a:solidFill>
                    <a:prstClr val="white"/>
                  </a:solidFill>
                  <a:ea typeface="ＭＳ Ｐゴシック" pitchFamily="34" charset="-128"/>
                </a:rPr>
                <a:t>SCHOOL PROFILE [6]</a:t>
              </a:r>
            </a:p>
          </p:txBody>
        </p:sp>
      </p:grpSp>
      <p:grpSp>
        <p:nvGrpSpPr>
          <p:cNvPr id="3" name="Group 14"/>
          <p:cNvGrpSpPr/>
          <p:nvPr/>
        </p:nvGrpSpPr>
        <p:grpSpPr>
          <a:xfrm>
            <a:off x="3200400" y="1295400"/>
            <a:ext cx="2895600" cy="4800600"/>
            <a:chOff x="3200400" y="1295400"/>
            <a:chExt cx="2895600" cy="4800600"/>
          </a:xfrm>
        </p:grpSpPr>
        <p:sp>
          <p:nvSpPr>
            <p:cNvPr id="9" name="Rounded Rectangle 8"/>
            <p:cNvSpPr/>
            <p:nvPr/>
          </p:nvSpPr>
          <p:spPr>
            <a:xfrm>
              <a:off x="3276600" y="1295400"/>
              <a:ext cx="2743200" cy="304800"/>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a:solidFill>
                    <a:prstClr val="white"/>
                  </a:solidFill>
                  <a:ea typeface="ＭＳ Ｐゴシック" pitchFamily="34" charset="-128"/>
                </a:rPr>
                <a:t>PERFORMANCE INDICATORS [11]</a:t>
              </a:r>
            </a:p>
          </p:txBody>
        </p:sp>
        <p:sp>
          <p:nvSpPr>
            <p:cNvPr id="10" name="Rounded Rectangle 9"/>
            <p:cNvSpPr/>
            <p:nvPr/>
          </p:nvSpPr>
          <p:spPr>
            <a:xfrm>
              <a:off x="3200400" y="1600200"/>
              <a:ext cx="2895600" cy="4495800"/>
            </a:xfrm>
            <a:prstGeom prst="roundRect">
              <a:avLst/>
            </a:prstGeom>
            <a:solidFill>
              <a:srgbClr val="F9EEED"/>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rgbClr val="002060"/>
                  </a:solidFill>
                </a:rPr>
                <a:t>Access</a:t>
              </a:r>
            </a:p>
            <a:p>
              <a:pPr marL="231775" lvl="1" indent="-128588">
                <a:buFont typeface="Wingdings" pitchFamily="2" charset="2"/>
                <a:buChar char="§"/>
              </a:pPr>
              <a:r>
                <a:rPr lang="en-US" sz="1200" dirty="0">
                  <a:solidFill>
                    <a:srgbClr val="002060"/>
                  </a:solidFill>
                </a:rPr>
                <a:t>Number and rate of dropouts by cause</a:t>
              </a:r>
            </a:p>
            <a:p>
              <a:endParaRPr lang="en-US" sz="800" dirty="0">
                <a:solidFill>
                  <a:srgbClr val="002060"/>
                </a:solidFill>
              </a:endParaRPr>
            </a:p>
            <a:p>
              <a:r>
                <a:rPr lang="en-US" sz="1400" b="1" dirty="0">
                  <a:solidFill>
                    <a:srgbClr val="002060"/>
                  </a:solidFill>
                </a:rPr>
                <a:t>Quality</a:t>
              </a:r>
            </a:p>
            <a:p>
              <a:pPr marL="231775" lvl="1" indent="-115888">
                <a:buFont typeface="Wingdings" pitchFamily="2" charset="2"/>
                <a:buChar char="§"/>
              </a:pPr>
              <a:r>
                <a:rPr lang="en-US" sz="1200" dirty="0">
                  <a:solidFill>
                    <a:srgbClr val="002060"/>
                  </a:solidFill>
                </a:rPr>
                <a:t>Percentage of learners who completed the School Year (Promotion Rate)</a:t>
              </a:r>
            </a:p>
            <a:p>
              <a:pPr marL="231775" lvl="1" indent="-115888">
                <a:buFont typeface="Wingdings" pitchFamily="2" charset="2"/>
                <a:buChar char="§"/>
              </a:pPr>
              <a:r>
                <a:rPr lang="en-US" sz="1200" dirty="0">
                  <a:solidFill>
                    <a:srgbClr val="002060"/>
                  </a:solidFill>
                </a:rPr>
                <a:t>National Achievement Test (NAT) – by Mean Percentage Score (MPS)</a:t>
              </a:r>
            </a:p>
            <a:p>
              <a:pPr marL="231775" lvl="1" indent="-115888">
                <a:buFont typeface="Wingdings" pitchFamily="2" charset="2"/>
                <a:buChar char="§"/>
              </a:pPr>
              <a:r>
                <a:rPr lang="en-US" sz="1200" dirty="0">
                  <a:solidFill>
                    <a:srgbClr val="002060"/>
                  </a:solidFill>
                </a:rPr>
                <a:t>Literacy level</a:t>
              </a:r>
            </a:p>
            <a:p>
              <a:pPr lvl="1"/>
              <a:endParaRPr lang="en-US" sz="800" dirty="0">
                <a:solidFill>
                  <a:srgbClr val="002060"/>
                </a:solidFill>
              </a:endParaRPr>
            </a:p>
            <a:p>
              <a:r>
                <a:rPr lang="en-US" sz="1400" b="1" dirty="0">
                  <a:solidFill>
                    <a:srgbClr val="002060"/>
                  </a:solidFill>
                </a:rPr>
                <a:t>Governance</a:t>
              </a:r>
            </a:p>
            <a:p>
              <a:pPr marL="231775" lvl="1" indent="-128588">
                <a:buFont typeface="Wingdings" pitchFamily="2" charset="2"/>
                <a:buChar char="§"/>
              </a:pPr>
              <a:r>
                <a:rPr lang="en-US" sz="1200" dirty="0">
                  <a:solidFill>
                    <a:srgbClr val="002060"/>
                  </a:solidFill>
                </a:rPr>
                <a:t> School-Based Management Assessment Level</a:t>
              </a:r>
            </a:p>
            <a:p>
              <a:pPr marL="231775" lvl="1" indent="-128588">
                <a:buFont typeface="Wingdings" pitchFamily="2" charset="2"/>
                <a:buChar char="§"/>
              </a:pPr>
              <a:r>
                <a:rPr lang="en-US" sz="1200" dirty="0">
                  <a:solidFill>
                    <a:srgbClr val="002060"/>
                  </a:solidFill>
                </a:rPr>
                <a:t>Child-Friendly School Survey result</a:t>
              </a:r>
            </a:p>
            <a:p>
              <a:pPr marL="231775" lvl="1" indent="-128588">
                <a:buFont typeface="Wingdings" pitchFamily="2" charset="2"/>
                <a:buChar char="§"/>
              </a:pPr>
              <a:r>
                <a:rPr lang="en-US" sz="1200" dirty="0">
                  <a:solidFill>
                    <a:srgbClr val="002060"/>
                  </a:solidFill>
                </a:rPr>
                <a:t>Stakeholders’ participation</a:t>
              </a:r>
            </a:p>
            <a:p>
              <a:pPr marL="231775" lvl="1" indent="-128588">
                <a:buFont typeface="Wingdings" pitchFamily="2" charset="2"/>
                <a:buChar char="§"/>
              </a:pPr>
              <a:r>
                <a:rPr lang="en-US" sz="1200" dirty="0">
                  <a:solidFill>
                    <a:srgbClr val="002060"/>
                  </a:solidFill>
                </a:rPr>
                <a:t> Learner-Teacher ratio</a:t>
              </a:r>
            </a:p>
            <a:p>
              <a:pPr marL="231775" lvl="1" indent="-128588">
                <a:buFont typeface="Wingdings" pitchFamily="2" charset="2"/>
                <a:buChar char="§"/>
              </a:pPr>
              <a:r>
                <a:rPr lang="en-US" sz="1200" dirty="0">
                  <a:solidFill>
                    <a:srgbClr val="002060"/>
                  </a:solidFill>
                </a:rPr>
                <a:t>Learner-Classroom ratio</a:t>
              </a:r>
            </a:p>
            <a:p>
              <a:pPr marL="231775" lvl="1" indent="-128588">
                <a:buFont typeface="Wingdings" pitchFamily="2" charset="2"/>
                <a:buChar char="§"/>
              </a:pPr>
              <a:r>
                <a:rPr lang="en-US" sz="1200" dirty="0">
                  <a:solidFill>
                    <a:srgbClr val="002060"/>
                  </a:solidFill>
                </a:rPr>
                <a:t>Learner-Toilet ratio</a:t>
              </a:r>
            </a:p>
            <a:p>
              <a:pPr marL="231775" lvl="1" indent="-128588">
                <a:buFont typeface="Wingdings" pitchFamily="2" charset="2"/>
                <a:buChar char="§"/>
              </a:pPr>
              <a:r>
                <a:rPr lang="en-US" sz="1200" dirty="0">
                  <a:solidFill>
                    <a:srgbClr val="002060"/>
                  </a:solidFill>
                </a:rPr>
                <a:t>Learner—Seat ratio</a:t>
              </a:r>
            </a:p>
            <a:p>
              <a:pPr marL="177800" indent="-177800">
                <a:buFont typeface="Wingdings" pitchFamily="2" charset="2"/>
                <a:buChar char="ü"/>
              </a:pPr>
              <a:endParaRPr lang="en-US" altLang="en-US" sz="1400" b="1" dirty="0">
                <a:solidFill>
                  <a:srgbClr val="002060"/>
                </a:solidFill>
                <a:ea typeface="ＭＳ Ｐゴシック" pitchFamily="34" charset="-128"/>
              </a:endParaRPr>
            </a:p>
          </p:txBody>
        </p:sp>
      </p:grpSp>
      <p:grpSp>
        <p:nvGrpSpPr>
          <p:cNvPr id="4" name="Group 15"/>
          <p:cNvGrpSpPr/>
          <p:nvPr/>
        </p:nvGrpSpPr>
        <p:grpSpPr>
          <a:xfrm>
            <a:off x="6400800" y="1295400"/>
            <a:ext cx="2286000" cy="4800600"/>
            <a:chOff x="304800" y="1219200"/>
            <a:chExt cx="2286000" cy="4876800"/>
          </a:xfrm>
        </p:grpSpPr>
        <p:sp>
          <p:nvSpPr>
            <p:cNvPr id="17" name="Rounded Rectangle 16"/>
            <p:cNvSpPr/>
            <p:nvPr/>
          </p:nvSpPr>
          <p:spPr>
            <a:xfrm>
              <a:off x="304800" y="1600200"/>
              <a:ext cx="2286000" cy="4495800"/>
            </a:xfrm>
            <a:prstGeom prst="roundRect">
              <a:avLst/>
            </a:prstGeom>
            <a:solidFill>
              <a:srgbClr val="F9EEED"/>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buFont typeface="Wingdings" pitchFamily="2" charset="2"/>
                <a:buChar char="§"/>
              </a:pPr>
              <a:r>
                <a:rPr lang="en-US" sz="1400" dirty="0">
                  <a:solidFill>
                    <a:srgbClr val="002060"/>
                  </a:solidFill>
                  <a:cs typeface="Verdana"/>
                </a:rPr>
                <a:t>Status of Annual Improvement Plan (AIP)/Continuous Improvement Projects)</a:t>
              </a:r>
            </a:p>
            <a:p>
              <a:pPr marL="177800" indent="-177800">
                <a:buFont typeface="Wingdings" pitchFamily="2" charset="2"/>
                <a:buChar char="§"/>
              </a:pPr>
              <a:r>
                <a:rPr lang="en-US" sz="1400" dirty="0">
                  <a:solidFill>
                    <a:srgbClr val="002060"/>
                  </a:solidFill>
                  <a:cs typeface="Verdana"/>
                </a:rPr>
                <a:t>Other Stakeholders' Accomplishments</a:t>
              </a:r>
            </a:p>
            <a:p>
              <a:pPr marL="177800" indent="-177800">
                <a:buFont typeface="Wingdings" pitchFamily="2" charset="2"/>
                <a:buChar char="ü"/>
              </a:pPr>
              <a:endParaRPr lang="en-US" altLang="en-US" sz="1200" b="1" dirty="0">
                <a:solidFill>
                  <a:srgbClr val="002060"/>
                </a:solidFill>
                <a:ea typeface="ＭＳ Ｐゴシック" pitchFamily="34" charset="-128"/>
              </a:endParaRPr>
            </a:p>
          </p:txBody>
        </p:sp>
        <p:sp>
          <p:nvSpPr>
            <p:cNvPr id="18" name="Rounded Rectangle 17"/>
            <p:cNvSpPr/>
            <p:nvPr/>
          </p:nvSpPr>
          <p:spPr>
            <a:xfrm>
              <a:off x="457200" y="1219200"/>
              <a:ext cx="1981200" cy="381000"/>
            </a:xfrm>
            <a:prstGeom prst="roundRect">
              <a:avLst/>
            </a:prstGeom>
            <a:solidFill>
              <a:srgbClr val="EB035B"/>
            </a:solidFill>
            <a:ln w="38100">
              <a:solidFill>
                <a:srgbClr val="EB0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200" b="1" dirty="0">
                  <a:solidFill>
                    <a:prstClr val="white"/>
                  </a:solidFill>
                  <a:ea typeface="ＭＳ Ｐゴシック" pitchFamily="34" charset="-128"/>
                </a:rPr>
                <a:t>STATUS OF SCHOOL PROJECTS [2]</a:t>
              </a:r>
            </a:p>
          </p:txBody>
        </p:sp>
      </p:grpSp>
    </p:spTree>
    <p:extLst>
      <p:ext uri="{BB962C8B-B14F-4D97-AF65-F5344CB8AC3E}">
        <p14:creationId xmlns:p14="http://schemas.microsoft.com/office/powerpoint/2010/main" xmlns="" val="30892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SRC Template</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34</a:t>
            </a:fld>
            <a:endParaRPr lang="fil-PH" dirty="0">
              <a:solidFill>
                <a:prstClr val="white"/>
              </a:solidFill>
            </a:endParaRPr>
          </a:p>
        </p:txBody>
      </p:sp>
      <p:pic>
        <p:nvPicPr>
          <p:cNvPr id="5" name="Picture 4" descr="SRC Basic 1.png"/>
          <p:cNvPicPr>
            <a:picLocks noChangeAspect="1"/>
          </p:cNvPicPr>
          <p:nvPr/>
        </p:nvPicPr>
        <p:blipFill>
          <a:blip r:embed="rId3" cstate="print"/>
          <a:stretch>
            <a:fillRect/>
          </a:stretch>
        </p:blipFill>
        <p:spPr>
          <a:xfrm>
            <a:off x="347544" y="990600"/>
            <a:ext cx="4072056" cy="5460420"/>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SRC Basic 2.png"/>
          <p:cNvPicPr>
            <a:picLocks noChangeAspect="1"/>
          </p:cNvPicPr>
          <p:nvPr/>
        </p:nvPicPr>
        <p:blipFill>
          <a:blip r:embed="rId4" cstate="print"/>
          <a:srcRect b="4000"/>
          <a:stretch>
            <a:fillRect/>
          </a:stretch>
        </p:blipFill>
        <p:spPr>
          <a:xfrm>
            <a:off x="4614380" y="990600"/>
            <a:ext cx="422482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662141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SRC Template</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35</a:t>
            </a:fld>
            <a:endParaRPr lang="fil-PH" dirty="0">
              <a:solidFill>
                <a:prstClr val="white"/>
              </a:solidFill>
            </a:endParaRPr>
          </a:p>
        </p:txBody>
      </p:sp>
      <p:pic>
        <p:nvPicPr>
          <p:cNvPr id="5" name="Picture 4" descr="SRC Basic 3.png"/>
          <p:cNvPicPr>
            <a:picLocks noChangeAspect="1"/>
          </p:cNvPicPr>
          <p:nvPr/>
        </p:nvPicPr>
        <p:blipFill>
          <a:blip r:embed="rId3" cstate="print"/>
          <a:srcRect r="1911"/>
          <a:stretch>
            <a:fillRect/>
          </a:stretch>
        </p:blipFill>
        <p:spPr>
          <a:xfrm>
            <a:off x="498914" y="990600"/>
            <a:ext cx="3911905" cy="54864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SRC Basic 4.png"/>
          <p:cNvPicPr>
            <a:picLocks noChangeAspect="1"/>
          </p:cNvPicPr>
          <p:nvPr/>
        </p:nvPicPr>
        <p:blipFill>
          <a:blip r:embed="rId4" cstate="print"/>
          <a:stretch>
            <a:fillRect/>
          </a:stretch>
        </p:blipFill>
        <p:spPr>
          <a:xfrm>
            <a:off x="4639419" y="990600"/>
            <a:ext cx="3971181"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92435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SRC Templates</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36</a:t>
            </a:fld>
            <a:endParaRPr lang="fil-PH" dirty="0">
              <a:solidFill>
                <a:prstClr val="white"/>
              </a:solidFill>
            </a:endParaRPr>
          </a:p>
        </p:txBody>
      </p:sp>
      <p:pic>
        <p:nvPicPr>
          <p:cNvPr id="5" name="Picture 4" descr="Booklet type (1)-page-001.jpg"/>
          <p:cNvPicPr>
            <a:picLocks noChangeAspect="1"/>
          </p:cNvPicPr>
          <p:nvPr/>
        </p:nvPicPr>
        <p:blipFill>
          <a:blip r:embed="rId3" cstate="print"/>
          <a:stretch>
            <a:fillRect/>
          </a:stretch>
        </p:blipFill>
        <p:spPr>
          <a:xfrm>
            <a:off x="381000" y="914400"/>
            <a:ext cx="2819400" cy="2819400"/>
          </a:xfrm>
          <a:prstGeom prst="rect">
            <a:avLst/>
          </a:prstGeom>
          <a:ln>
            <a:noFill/>
          </a:ln>
          <a:effectLst>
            <a:outerShdw blurRad="292100" dist="139700" dir="2700000" algn="tl" rotWithShape="0">
              <a:srgbClr val="333333">
                <a:alpha val="65000"/>
              </a:srgbClr>
            </a:outerShdw>
          </a:effectLst>
        </p:spPr>
      </p:pic>
      <p:pic>
        <p:nvPicPr>
          <p:cNvPr id="9" name="Picture 8" descr="Booklet type (1)-page-002.jpg"/>
          <p:cNvPicPr>
            <a:picLocks noChangeAspect="1"/>
          </p:cNvPicPr>
          <p:nvPr/>
        </p:nvPicPr>
        <p:blipFill>
          <a:blip r:embed="rId4" cstate="print"/>
          <a:stretch>
            <a:fillRect/>
          </a:stretch>
        </p:blipFill>
        <p:spPr>
          <a:xfrm>
            <a:off x="3124200" y="914400"/>
            <a:ext cx="2819400" cy="2819400"/>
          </a:xfrm>
          <a:prstGeom prst="rect">
            <a:avLst/>
          </a:prstGeom>
          <a:ln>
            <a:noFill/>
          </a:ln>
          <a:effectLst>
            <a:outerShdw blurRad="292100" dist="139700" dir="2700000" algn="tl" rotWithShape="0">
              <a:srgbClr val="333333">
                <a:alpha val="65000"/>
              </a:srgbClr>
            </a:outerShdw>
          </a:effectLst>
        </p:spPr>
      </p:pic>
      <p:pic>
        <p:nvPicPr>
          <p:cNvPr id="10" name="Picture 9" descr="Booklet type (1)-page-003.jpg"/>
          <p:cNvPicPr>
            <a:picLocks noChangeAspect="1"/>
          </p:cNvPicPr>
          <p:nvPr/>
        </p:nvPicPr>
        <p:blipFill>
          <a:blip r:embed="rId5" cstate="print"/>
          <a:stretch>
            <a:fillRect/>
          </a:stretch>
        </p:blipFill>
        <p:spPr>
          <a:xfrm>
            <a:off x="5867400" y="914400"/>
            <a:ext cx="2819400" cy="2819400"/>
          </a:xfrm>
          <a:prstGeom prst="rect">
            <a:avLst/>
          </a:prstGeom>
          <a:ln>
            <a:noFill/>
          </a:ln>
          <a:effectLst>
            <a:outerShdw blurRad="292100" dist="139700" dir="2700000" algn="tl" rotWithShape="0">
              <a:srgbClr val="333333">
                <a:alpha val="65000"/>
              </a:srgbClr>
            </a:outerShdw>
          </a:effectLst>
        </p:spPr>
      </p:pic>
      <p:pic>
        <p:nvPicPr>
          <p:cNvPr id="11" name="Picture 10" descr="Booklet type (1)-page-004.jpg"/>
          <p:cNvPicPr>
            <a:picLocks noChangeAspect="1"/>
          </p:cNvPicPr>
          <p:nvPr/>
        </p:nvPicPr>
        <p:blipFill>
          <a:blip r:embed="rId6" cstate="print"/>
          <a:stretch>
            <a:fillRect/>
          </a:stretch>
        </p:blipFill>
        <p:spPr>
          <a:xfrm>
            <a:off x="381000" y="3657600"/>
            <a:ext cx="2819400" cy="2819400"/>
          </a:xfrm>
          <a:prstGeom prst="rect">
            <a:avLst/>
          </a:prstGeom>
          <a:ln>
            <a:noFill/>
          </a:ln>
          <a:effectLst>
            <a:outerShdw blurRad="292100" dist="139700" dir="2700000" algn="tl" rotWithShape="0">
              <a:srgbClr val="333333">
                <a:alpha val="65000"/>
              </a:srgbClr>
            </a:outerShdw>
          </a:effectLst>
        </p:spPr>
      </p:pic>
      <p:pic>
        <p:nvPicPr>
          <p:cNvPr id="12" name="Picture 11" descr="Booklet type (1)-page-005.jpg"/>
          <p:cNvPicPr>
            <a:picLocks noChangeAspect="1"/>
          </p:cNvPicPr>
          <p:nvPr/>
        </p:nvPicPr>
        <p:blipFill>
          <a:blip r:embed="rId7" cstate="print"/>
          <a:stretch>
            <a:fillRect/>
          </a:stretch>
        </p:blipFill>
        <p:spPr>
          <a:xfrm>
            <a:off x="3124200" y="3657600"/>
            <a:ext cx="2819400" cy="2819400"/>
          </a:xfrm>
          <a:prstGeom prst="rect">
            <a:avLst/>
          </a:prstGeom>
          <a:ln>
            <a:noFill/>
          </a:ln>
          <a:effectLst>
            <a:outerShdw blurRad="292100" dist="139700" dir="2700000" algn="tl" rotWithShape="0">
              <a:srgbClr val="333333">
                <a:alpha val="65000"/>
              </a:srgbClr>
            </a:outerShdw>
          </a:effectLst>
        </p:spPr>
      </p:pic>
      <p:pic>
        <p:nvPicPr>
          <p:cNvPr id="13" name="Picture 12" descr="Booklet type (1)-page-006.jpg"/>
          <p:cNvPicPr>
            <a:picLocks noChangeAspect="1"/>
          </p:cNvPicPr>
          <p:nvPr/>
        </p:nvPicPr>
        <p:blipFill>
          <a:blip r:embed="rId8" cstate="print"/>
          <a:stretch>
            <a:fillRect/>
          </a:stretch>
        </p:blipFill>
        <p:spPr>
          <a:xfrm>
            <a:off x="5867400" y="3657600"/>
            <a:ext cx="2819400" cy="2819400"/>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rot="20245509">
            <a:off x="34165" y="1196780"/>
            <a:ext cx="2038073" cy="584775"/>
          </a:xfrm>
          <a:prstGeom prst="rect">
            <a:avLst/>
          </a:prstGeom>
          <a:noFill/>
          <a:ln w="38100">
            <a:solidFill>
              <a:srgbClr val="FF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rPr>
              <a:t>BOOKLET</a:t>
            </a:r>
            <a:endParaRPr lang="fil-PH"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endParaRPr>
          </a:p>
        </p:txBody>
      </p:sp>
    </p:spTree>
    <p:extLst>
      <p:ext uri="{BB962C8B-B14F-4D97-AF65-F5344CB8AC3E}">
        <p14:creationId xmlns:p14="http://schemas.microsoft.com/office/powerpoint/2010/main" xmlns="" val="35637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Brochure type-page-008.jpg"/>
          <p:cNvPicPr>
            <a:picLocks noChangeAspect="1"/>
          </p:cNvPicPr>
          <p:nvPr/>
        </p:nvPicPr>
        <p:blipFill>
          <a:blip r:embed="rId3" cstate="print"/>
          <a:stretch>
            <a:fillRect/>
          </a:stretch>
        </p:blipFill>
        <p:spPr>
          <a:xfrm>
            <a:off x="6324600" y="1066800"/>
            <a:ext cx="2705100" cy="5410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Advanced SRC Templates</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37</a:t>
            </a:fld>
            <a:endParaRPr lang="fil-PH" dirty="0">
              <a:solidFill>
                <a:prstClr val="white"/>
              </a:solidFill>
            </a:endParaRPr>
          </a:p>
        </p:txBody>
      </p:sp>
      <p:pic>
        <p:nvPicPr>
          <p:cNvPr id="26" name="Picture 25" descr="Brochure type-page-007.jpg"/>
          <p:cNvPicPr>
            <a:picLocks noChangeAspect="1"/>
          </p:cNvPicPr>
          <p:nvPr/>
        </p:nvPicPr>
        <p:blipFill>
          <a:blip r:embed="rId4" cstate="print"/>
          <a:stretch>
            <a:fillRect/>
          </a:stretch>
        </p:blipFill>
        <p:spPr>
          <a:xfrm>
            <a:off x="5715000" y="1066800"/>
            <a:ext cx="2705100" cy="5410200"/>
          </a:xfrm>
          <a:prstGeom prst="rect">
            <a:avLst/>
          </a:prstGeom>
          <a:ln>
            <a:noFill/>
          </a:ln>
          <a:effectLst>
            <a:outerShdw blurRad="292100" dist="139700" dir="2700000" algn="tl" rotWithShape="0">
              <a:srgbClr val="333333">
                <a:alpha val="65000"/>
              </a:srgbClr>
            </a:outerShdw>
          </a:effectLst>
        </p:spPr>
      </p:pic>
      <p:pic>
        <p:nvPicPr>
          <p:cNvPr id="27" name="Picture 26" descr="Brochure type-page-006.jpg"/>
          <p:cNvPicPr>
            <a:picLocks noChangeAspect="1"/>
          </p:cNvPicPr>
          <p:nvPr/>
        </p:nvPicPr>
        <p:blipFill>
          <a:blip r:embed="rId5" cstate="print"/>
          <a:stretch>
            <a:fillRect/>
          </a:stretch>
        </p:blipFill>
        <p:spPr>
          <a:xfrm>
            <a:off x="4800600" y="1066800"/>
            <a:ext cx="2705100" cy="5410200"/>
          </a:xfrm>
          <a:prstGeom prst="rect">
            <a:avLst/>
          </a:prstGeom>
          <a:ln>
            <a:noFill/>
          </a:ln>
          <a:effectLst>
            <a:outerShdw blurRad="292100" dist="139700" dir="2700000" algn="tl" rotWithShape="0">
              <a:srgbClr val="333333">
                <a:alpha val="65000"/>
              </a:srgbClr>
            </a:outerShdw>
          </a:effectLst>
        </p:spPr>
      </p:pic>
      <p:pic>
        <p:nvPicPr>
          <p:cNvPr id="29" name="Picture 28" descr="Brochure type-page-005.jpg"/>
          <p:cNvPicPr>
            <a:picLocks noChangeAspect="1"/>
          </p:cNvPicPr>
          <p:nvPr/>
        </p:nvPicPr>
        <p:blipFill>
          <a:blip r:embed="rId6" cstate="print"/>
          <a:stretch>
            <a:fillRect/>
          </a:stretch>
        </p:blipFill>
        <p:spPr>
          <a:xfrm>
            <a:off x="3886200" y="1066800"/>
            <a:ext cx="2705100" cy="5410200"/>
          </a:xfrm>
          <a:prstGeom prst="rect">
            <a:avLst/>
          </a:prstGeom>
          <a:ln>
            <a:noFill/>
          </a:ln>
          <a:effectLst>
            <a:outerShdw blurRad="292100" dist="139700" dir="2700000" algn="tl" rotWithShape="0">
              <a:srgbClr val="333333">
                <a:alpha val="65000"/>
              </a:srgbClr>
            </a:outerShdw>
          </a:effectLst>
        </p:spPr>
      </p:pic>
      <p:pic>
        <p:nvPicPr>
          <p:cNvPr id="30" name="Picture 29" descr="Brochure type-page-004.jpg"/>
          <p:cNvPicPr>
            <a:picLocks noChangeAspect="1"/>
          </p:cNvPicPr>
          <p:nvPr/>
        </p:nvPicPr>
        <p:blipFill>
          <a:blip r:embed="rId7" cstate="print"/>
          <a:stretch>
            <a:fillRect/>
          </a:stretch>
        </p:blipFill>
        <p:spPr>
          <a:xfrm>
            <a:off x="2971800" y="1066800"/>
            <a:ext cx="2705100" cy="5410200"/>
          </a:xfrm>
          <a:prstGeom prst="rect">
            <a:avLst/>
          </a:prstGeom>
          <a:ln>
            <a:noFill/>
          </a:ln>
          <a:effectLst>
            <a:outerShdw blurRad="292100" dist="139700" dir="2700000" algn="tl" rotWithShape="0">
              <a:srgbClr val="333333">
                <a:alpha val="65000"/>
              </a:srgbClr>
            </a:outerShdw>
          </a:effectLst>
        </p:spPr>
      </p:pic>
      <p:pic>
        <p:nvPicPr>
          <p:cNvPr id="31" name="Picture 30" descr="Brochure type-page-003.jpg"/>
          <p:cNvPicPr>
            <a:picLocks noChangeAspect="1"/>
          </p:cNvPicPr>
          <p:nvPr/>
        </p:nvPicPr>
        <p:blipFill>
          <a:blip r:embed="rId8" cstate="print"/>
          <a:stretch>
            <a:fillRect/>
          </a:stretch>
        </p:blipFill>
        <p:spPr>
          <a:xfrm>
            <a:off x="2057400" y="1066800"/>
            <a:ext cx="2705100" cy="5410200"/>
          </a:xfrm>
          <a:prstGeom prst="rect">
            <a:avLst/>
          </a:prstGeom>
          <a:ln>
            <a:noFill/>
          </a:ln>
          <a:effectLst>
            <a:outerShdw blurRad="292100" dist="139700" dir="2700000" algn="tl" rotWithShape="0">
              <a:srgbClr val="333333">
                <a:alpha val="65000"/>
              </a:srgbClr>
            </a:outerShdw>
          </a:effectLst>
        </p:spPr>
      </p:pic>
      <p:pic>
        <p:nvPicPr>
          <p:cNvPr id="32" name="Picture 31" descr="Brochure type-page-002.jpg"/>
          <p:cNvPicPr>
            <a:picLocks noChangeAspect="1"/>
          </p:cNvPicPr>
          <p:nvPr/>
        </p:nvPicPr>
        <p:blipFill>
          <a:blip r:embed="rId9" cstate="print"/>
          <a:stretch>
            <a:fillRect/>
          </a:stretch>
        </p:blipFill>
        <p:spPr>
          <a:xfrm>
            <a:off x="1066800" y="1066800"/>
            <a:ext cx="2705100" cy="5410200"/>
          </a:xfrm>
          <a:prstGeom prst="rect">
            <a:avLst/>
          </a:prstGeom>
          <a:ln>
            <a:noFill/>
          </a:ln>
          <a:effectLst>
            <a:outerShdw blurRad="292100" dist="139700" dir="2700000" algn="tl" rotWithShape="0">
              <a:srgbClr val="333333">
                <a:alpha val="65000"/>
              </a:srgbClr>
            </a:outerShdw>
          </a:effectLst>
        </p:spPr>
      </p:pic>
      <p:pic>
        <p:nvPicPr>
          <p:cNvPr id="33" name="Picture 32" descr="Brochure type-page-001.jpg"/>
          <p:cNvPicPr>
            <a:picLocks noChangeAspect="1"/>
          </p:cNvPicPr>
          <p:nvPr/>
        </p:nvPicPr>
        <p:blipFill>
          <a:blip r:embed="rId10" cstate="print"/>
          <a:stretch>
            <a:fillRect/>
          </a:stretch>
        </p:blipFill>
        <p:spPr>
          <a:xfrm>
            <a:off x="152400" y="1066800"/>
            <a:ext cx="2705100" cy="5410200"/>
          </a:xfrm>
          <a:prstGeom prst="rect">
            <a:avLst/>
          </a:prstGeom>
          <a:ln>
            <a:noFill/>
          </a:ln>
          <a:effectLst>
            <a:outerShdw blurRad="292100" dist="139700" dir="2700000" algn="tl" rotWithShape="0">
              <a:srgbClr val="333333">
                <a:alpha val="65000"/>
              </a:srgbClr>
            </a:outerShdw>
          </a:effectLst>
        </p:spPr>
      </p:pic>
      <p:sp>
        <p:nvSpPr>
          <p:cNvPr id="34" name="TextBox 33"/>
          <p:cNvSpPr txBox="1"/>
          <p:nvPr/>
        </p:nvSpPr>
        <p:spPr>
          <a:xfrm rot="20245509">
            <a:off x="-104632" y="1177472"/>
            <a:ext cx="2448386" cy="584775"/>
          </a:xfrm>
          <a:prstGeom prst="rect">
            <a:avLst/>
          </a:prstGeom>
          <a:noFill/>
          <a:ln w="38100">
            <a:solidFill>
              <a:srgbClr val="FF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rPr>
              <a:t>BROCHURE</a:t>
            </a:r>
            <a:endParaRPr lang="fil-PH"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endParaRPr>
          </a:p>
        </p:txBody>
      </p:sp>
    </p:spTree>
    <p:extLst>
      <p:ext uri="{BB962C8B-B14F-4D97-AF65-F5344CB8AC3E}">
        <p14:creationId xmlns:p14="http://schemas.microsoft.com/office/powerpoint/2010/main" xmlns="" val="1182575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SRC Templates</a:t>
            </a:r>
            <a:endParaRPr lang="fil-PH"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38</a:t>
            </a:fld>
            <a:endParaRPr lang="fil-PH" dirty="0">
              <a:solidFill>
                <a:prstClr val="white"/>
              </a:solidFill>
            </a:endParaRPr>
          </a:p>
        </p:txBody>
      </p:sp>
      <p:pic>
        <p:nvPicPr>
          <p:cNvPr id="5" name="Picture 4" descr="Poster type-page-001.jpg"/>
          <p:cNvPicPr>
            <a:picLocks noChangeAspect="1"/>
          </p:cNvPicPr>
          <p:nvPr/>
        </p:nvPicPr>
        <p:blipFill>
          <a:blip r:embed="rId3" cstate="print"/>
          <a:stretch>
            <a:fillRect/>
          </a:stretch>
        </p:blipFill>
        <p:spPr>
          <a:xfrm>
            <a:off x="457200" y="914400"/>
            <a:ext cx="3894909" cy="5680075"/>
          </a:xfrm>
          <a:prstGeom prst="rect">
            <a:avLst/>
          </a:prstGeom>
        </p:spPr>
      </p:pic>
      <p:sp>
        <p:nvSpPr>
          <p:cNvPr id="6" name="TextBox 5"/>
          <p:cNvSpPr txBox="1"/>
          <p:nvPr/>
        </p:nvSpPr>
        <p:spPr>
          <a:xfrm rot="20245509">
            <a:off x="43954" y="1237391"/>
            <a:ext cx="1739232" cy="584775"/>
          </a:xfrm>
          <a:prstGeom prst="rect">
            <a:avLst/>
          </a:prstGeom>
          <a:noFill/>
          <a:ln w="38100">
            <a:solidFill>
              <a:srgbClr val="FF0000"/>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rPr>
              <a:t>Poster</a:t>
            </a:r>
            <a:endParaRPr lang="fil-PH" sz="32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Stencil" pitchFamily="82" charset="0"/>
            </a:endParaRPr>
          </a:p>
        </p:txBody>
      </p:sp>
      <p:sp>
        <p:nvSpPr>
          <p:cNvPr id="7" name="TextBox 6"/>
          <p:cNvSpPr txBox="1"/>
          <p:nvPr/>
        </p:nvSpPr>
        <p:spPr>
          <a:xfrm>
            <a:off x="4267200" y="1752600"/>
            <a:ext cx="4876800" cy="1077218"/>
          </a:xfrm>
          <a:prstGeom prst="rect">
            <a:avLst/>
          </a:prstGeom>
          <a:noFill/>
        </p:spPr>
        <p:txBody>
          <a:bodyPr wrap="square" rtlCol="0">
            <a:spAutoFit/>
          </a:bodyPr>
          <a:lstStyle/>
          <a:p>
            <a:pPr algn="ctr"/>
            <a:r>
              <a:rPr lang="fil-PH" sz="3200" dirty="0" smtClean="0"/>
              <a:t>Weblink for SRC Templates &amp; Infographics:</a:t>
            </a:r>
            <a:endParaRPr lang="en-US" sz="3200" dirty="0"/>
          </a:p>
        </p:txBody>
      </p:sp>
      <p:sp>
        <p:nvSpPr>
          <p:cNvPr id="8" name="TextBox 7"/>
          <p:cNvSpPr txBox="1"/>
          <p:nvPr/>
        </p:nvSpPr>
        <p:spPr>
          <a:xfrm>
            <a:off x="4343400" y="2971800"/>
            <a:ext cx="4800600" cy="584775"/>
          </a:xfrm>
          <a:prstGeom prst="rect">
            <a:avLst/>
          </a:prstGeom>
          <a:noFill/>
        </p:spPr>
        <p:txBody>
          <a:bodyPr wrap="square" rtlCol="0">
            <a:spAutoFit/>
          </a:bodyPr>
          <a:lstStyle/>
          <a:p>
            <a:pPr algn="ctr"/>
            <a:r>
              <a:rPr lang="fil-PH" sz="3200" dirty="0" smtClean="0"/>
              <a:t>bit.ly/sip_src_templates</a:t>
            </a:r>
            <a:endParaRPr lang="en-US" sz="3200" dirty="0"/>
          </a:p>
        </p:txBody>
      </p:sp>
    </p:spTree>
    <p:extLst>
      <p:ext uri="{BB962C8B-B14F-4D97-AF65-F5344CB8AC3E}">
        <p14:creationId xmlns:p14="http://schemas.microsoft.com/office/powerpoint/2010/main" xmlns="" val="3571182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038600"/>
            <a:ext cx="8382000" cy="914400"/>
          </a:xfrm>
        </p:spPr>
        <p:txBody>
          <a:bodyPr>
            <a:normAutofit fontScale="90000"/>
          </a:bodyPr>
          <a:lstStyle/>
          <a:p>
            <a:r>
              <a:rPr lang="en-PH" dirty="0" err="1" smtClean="0">
                <a:latin typeface="Arial Black" pitchFamily="34" charset="0"/>
              </a:rPr>
              <a:t>Navotas</a:t>
            </a:r>
            <a:r>
              <a:rPr lang="en-PH" dirty="0" smtClean="0">
                <a:latin typeface="Arial Black" pitchFamily="34" charset="0"/>
              </a:rPr>
              <a:t> NHS</a:t>
            </a:r>
            <a:br>
              <a:rPr lang="en-PH" dirty="0" smtClean="0">
                <a:latin typeface="Arial Black" pitchFamily="34" charset="0"/>
              </a:rPr>
            </a:br>
            <a:r>
              <a:rPr lang="en-PH" dirty="0" smtClean="0">
                <a:latin typeface="Arial Black" pitchFamily="34" charset="0"/>
              </a:rPr>
              <a:t>SCHOOL REPORT CARD</a:t>
            </a:r>
            <a:br>
              <a:rPr lang="en-PH" dirty="0" smtClean="0">
                <a:latin typeface="Arial Black" pitchFamily="34" charset="0"/>
              </a:rPr>
            </a:br>
            <a:endParaRPr lang="en-PH" dirty="0">
              <a:latin typeface="Arial Black" pitchFamily="34" charset="0"/>
            </a:endParaRPr>
          </a:p>
        </p:txBody>
      </p:sp>
      <p:sp>
        <p:nvSpPr>
          <p:cNvPr id="3" name="Subtitle 2"/>
          <p:cNvSpPr>
            <a:spLocks noGrp="1"/>
          </p:cNvSpPr>
          <p:nvPr>
            <p:ph type="subTitle" idx="1"/>
          </p:nvPr>
        </p:nvSpPr>
        <p:spPr>
          <a:xfrm>
            <a:off x="1371600" y="4953000"/>
            <a:ext cx="6400800" cy="914400"/>
          </a:xfrm>
        </p:spPr>
        <p:txBody>
          <a:bodyPr/>
          <a:lstStyle/>
          <a:p>
            <a:r>
              <a:rPr lang="en-PH" dirty="0" smtClean="0">
                <a:latin typeface="Arial Black" pitchFamily="34" charset="0"/>
              </a:rPr>
              <a:t>2016 – 2017</a:t>
            </a:r>
          </a:p>
          <a:p>
            <a:endParaRPr lang="en-PH" dirty="0"/>
          </a:p>
        </p:txBody>
      </p:sp>
    </p:spTree>
    <p:extLst>
      <p:ext uri="{BB962C8B-B14F-4D97-AF65-F5344CB8AC3E}">
        <p14:creationId xmlns:p14="http://schemas.microsoft.com/office/powerpoint/2010/main" xmlns="" val="3934346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Bases</a:t>
            </a:r>
            <a:endParaRPr lang="en-US" dirty="0"/>
          </a:p>
        </p:txBody>
      </p:sp>
      <p:sp>
        <p:nvSpPr>
          <p:cNvPr id="9" name="Pentagon 8"/>
          <p:cNvSpPr/>
          <p:nvPr/>
        </p:nvSpPr>
        <p:spPr>
          <a:xfrm>
            <a:off x="0" y="2993023"/>
            <a:ext cx="9114773" cy="167640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200" dirty="0" smtClean="0">
                <a:solidFill>
                  <a:schemeClr val="tx1"/>
                </a:solidFill>
              </a:rPr>
              <a:t>The School Report Card is a tool for advocating and communicating the school situation, context, and performance to internal and external stakeholders</a:t>
            </a:r>
          </a:p>
          <a:p>
            <a:r>
              <a:rPr lang="en-US" sz="2200" dirty="0" smtClean="0">
                <a:solidFill>
                  <a:schemeClr val="tx1"/>
                </a:solidFill>
              </a:rPr>
              <a:t>D.O. 44, s. 2015</a:t>
            </a:r>
            <a:endParaRPr lang="en-US" sz="2200" dirty="0">
              <a:solidFill>
                <a:schemeClr val="tx1"/>
              </a:solidFill>
            </a:endParaRPr>
          </a:p>
        </p:txBody>
      </p:sp>
      <p:grpSp>
        <p:nvGrpSpPr>
          <p:cNvPr id="3" name="Group 2"/>
          <p:cNvGrpSpPr/>
          <p:nvPr/>
        </p:nvGrpSpPr>
        <p:grpSpPr>
          <a:xfrm>
            <a:off x="-29227" y="990600"/>
            <a:ext cx="9144000" cy="1861304"/>
            <a:chOff x="-29227" y="1469648"/>
            <a:chExt cx="9144000" cy="1861304"/>
          </a:xfrm>
        </p:grpSpPr>
        <p:sp>
          <p:nvSpPr>
            <p:cNvPr id="11" name="Pentagon 10"/>
            <p:cNvSpPr/>
            <p:nvPr/>
          </p:nvSpPr>
          <p:spPr>
            <a:xfrm>
              <a:off x="-29227" y="1469648"/>
              <a:ext cx="9144000" cy="16764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TextBox 12"/>
            <p:cNvSpPr txBox="1"/>
            <p:nvPr/>
          </p:nvSpPr>
          <p:spPr>
            <a:xfrm>
              <a:off x="-29227" y="1545848"/>
              <a:ext cx="8915400" cy="1785104"/>
            </a:xfrm>
            <a:prstGeom prst="rect">
              <a:avLst/>
            </a:prstGeom>
            <a:noFill/>
          </p:spPr>
          <p:txBody>
            <a:bodyPr wrap="square" rtlCol="0">
              <a:spAutoFit/>
            </a:bodyPr>
            <a:lstStyle/>
            <a:p>
              <a:r>
                <a:rPr lang="en-US" sz="2200" dirty="0" smtClean="0"/>
                <a:t>The SIP is a roadmap that lays down specific interventions that a school, with the help of the community and other stakeholders, will undertake within a period of three consecutive school years.</a:t>
              </a:r>
            </a:p>
            <a:p>
              <a:r>
                <a:rPr lang="en-US" sz="2200" dirty="0" smtClean="0"/>
                <a:t>D.O. 44, s. 2015</a:t>
              </a:r>
            </a:p>
            <a:p>
              <a:endParaRPr lang="en-US" sz="2200" dirty="0"/>
            </a:p>
          </p:txBody>
        </p:sp>
      </p:grpSp>
      <p:sp>
        <p:nvSpPr>
          <p:cNvPr id="4" name="Slide Number Placeholder 3"/>
          <p:cNvSpPr>
            <a:spLocks noGrp="1"/>
          </p:cNvSpPr>
          <p:nvPr>
            <p:ph type="sldNum" sz="quarter" idx="4"/>
          </p:nvPr>
        </p:nvSpPr>
        <p:spPr>
          <a:xfrm>
            <a:off x="6019800" y="4625638"/>
            <a:ext cx="2133600" cy="304800"/>
          </a:xfrm>
        </p:spPr>
        <p:txBody>
          <a:bodyPr/>
          <a:lstStyle/>
          <a:p>
            <a:fld id="{40CEB23D-5D9C-424D-A4B8-74E3F10BC318}" type="slidenum">
              <a:rPr lang="fil-PH" smtClean="0"/>
              <a:pPr/>
              <a:t>4</a:t>
            </a:fld>
            <a:endParaRPr lang="fil-PH" dirty="0"/>
          </a:p>
        </p:txBody>
      </p:sp>
      <p:sp>
        <p:nvSpPr>
          <p:cNvPr id="10" name="Pentagon 9"/>
          <p:cNvSpPr/>
          <p:nvPr/>
        </p:nvSpPr>
        <p:spPr>
          <a:xfrm>
            <a:off x="0" y="4810542"/>
            <a:ext cx="9144000" cy="1676400"/>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extBox 13"/>
          <p:cNvSpPr txBox="1"/>
          <p:nvPr/>
        </p:nvSpPr>
        <p:spPr>
          <a:xfrm>
            <a:off x="0" y="4810542"/>
            <a:ext cx="8686800" cy="2123658"/>
          </a:xfrm>
          <a:prstGeom prst="rect">
            <a:avLst/>
          </a:prstGeom>
          <a:noFill/>
        </p:spPr>
        <p:txBody>
          <a:bodyPr wrap="square" rtlCol="0">
            <a:spAutoFit/>
          </a:bodyPr>
          <a:lstStyle/>
          <a:p>
            <a:r>
              <a:rPr lang="en-US" sz="2200" dirty="0" smtClean="0"/>
              <a:t>The RPMS shall align the performance targets and accomplishments with the </a:t>
            </a:r>
            <a:r>
              <a:rPr lang="en-US" sz="2200" dirty="0" err="1" smtClean="0"/>
              <a:t>DepEd’s</a:t>
            </a:r>
            <a:r>
              <a:rPr lang="en-US" sz="2200" dirty="0" smtClean="0"/>
              <a:t> mandate, vision, mission and strategic goals… The OPCRF shall reflect the Office KRAs, Objectives and performance indicators</a:t>
            </a:r>
          </a:p>
          <a:p>
            <a:r>
              <a:rPr lang="en-US" sz="2200" dirty="0" smtClean="0"/>
              <a:t>D.O. 2, s. 2015</a:t>
            </a:r>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err="1" smtClean="0"/>
              <a:t>Navotas</a:t>
            </a:r>
            <a:r>
              <a:rPr lang="en-PH" dirty="0" smtClean="0"/>
              <a:t> NHS SRC</a:t>
            </a:r>
            <a:endParaRPr lang="en-PH"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35201" y="1350386"/>
            <a:ext cx="3417764" cy="4830763"/>
          </a:xfrm>
        </p:spPr>
      </p:pic>
      <p:sp>
        <p:nvSpPr>
          <p:cNvPr id="4" name="Slide Number Placeholder 3"/>
          <p:cNvSpPr>
            <a:spLocks noGrp="1"/>
          </p:cNvSpPr>
          <p:nvPr>
            <p:ph type="sldNum" sz="quarter" idx="4"/>
          </p:nvPr>
        </p:nvSpPr>
        <p:spPr/>
        <p:txBody>
          <a:bodyPr/>
          <a:lstStyle/>
          <a:p>
            <a:fld id="{40CEB23D-5D9C-424D-A4B8-74E3F10BC318}" type="slidenum">
              <a:rPr lang="fil-PH" smtClean="0"/>
              <a:pPr/>
              <a:t>40</a:t>
            </a:fld>
            <a:endParaRPr lang="fil-PH" dirty="0"/>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0" y="929640"/>
            <a:ext cx="4151186" cy="5867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67200" y="1046425"/>
            <a:ext cx="3934946" cy="556176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00600" y="1106546"/>
            <a:ext cx="3719894" cy="52578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257800" y="1161154"/>
            <a:ext cx="3823592" cy="540437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15000" y="1161154"/>
            <a:ext cx="3551647" cy="501999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096000" y="1308951"/>
            <a:ext cx="3342513" cy="4724400"/>
          </a:xfrm>
          <a:prstGeom prst="rect">
            <a:avLst/>
          </a:prstGeom>
        </p:spPr>
      </p:pic>
    </p:spTree>
    <p:extLst>
      <p:ext uri="{BB962C8B-B14F-4D97-AF65-F5344CB8AC3E}">
        <p14:creationId xmlns:p14="http://schemas.microsoft.com/office/powerpoint/2010/main" xmlns="" val="29574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28650" y="1388504"/>
          <a:ext cx="7886700" cy="41014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657712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176002"/>
          <a:ext cx="7886700" cy="43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02886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lipartpanda.com/book-20clip-20art-dT6okk8T9.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8098" y="2099692"/>
            <a:ext cx="2982667" cy="157967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encrypted-tbn1.gstatic.com/images?q=tbn:ANd9GcTUlmlqXSeFZVf9-VIrDCwl6DLNhDUelItqkuHuJTHHRSgNEb-q5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3527" y="2628936"/>
            <a:ext cx="1050432" cy="10504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encrypted-tbn3.gstatic.com/images?q=tbn:ANd9GcS4CF-z-Nx2Cc3ZIYMNNTVkcHx2_8cq-KdCj83WObLTvOwZW57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66723" y="2316336"/>
            <a:ext cx="2808295" cy="14966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53864" y="4270829"/>
            <a:ext cx="8289770"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Any 1 LM per subject = 1 Learner</a:t>
            </a:r>
          </a:p>
        </p:txBody>
      </p:sp>
    </p:spTree>
    <p:extLst>
      <p:ext uri="{BB962C8B-B14F-4D97-AF65-F5344CB8AC3E}">
        <p14:creationId xmlns:p14="http://schemas.microsoft.com/office/powerpoint/2010/main" xmlns="" val="1205518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628650" y="1477566"/>
          <a:ext cx="7886700" cy="3771900"/>
        </p:xfrm>
        <a:graphic>
          <a:graphicData uri="http://schemas.openxmlformats.org/drawingml/2006/table">
            <a:tbl>
              <a:tblPr firstRow="1" bandRow="1">
                <a:tableStyleId>{E929F9F4-4A8F-4326-A1B4-22849713DDAB}</a:tableStyleId>
              </a:tblPr>
              <a:tblGrid>
                <a:gridCol w="3943350">
                  <a:extLst>
                    <a:ext uri="{9D8B030D-6E8A-4147-A177-3AD203B41FA5}">
                      <a16:colId xmlns:a16="http://schemas.microsoft.com/office/drawing/2014/main" xmlns="" val="765755566"/>
                    </a:ext>
                  </a:extLst>
                </a:gridCol>
                <a:gridCol w="3943350">
                  <a:extLst>
                    <a:ext uri="{9D8B030D-6E8A-4147-A177-3AD203B41FA5}">
                      <a16:colId xmlns:a16="http://schemas.microsoft.com/office/drawing/2014/main" xmlns="" val="1056236145"/>
                    </a:ext>
                  </a:extLst>
                </a:gridCol>
              </a:tblGrid>
              <a:tr h="754380">
                <a:tc>
                  <a:txBody>
                    <a:bodyPr/>
                    <a:lstStyle/>
                    <a:p>
                      <a:pPr algn="ctr"/>
                      <a:r>
                        <a:rPr lang="en-PH" sz="4500" b="1" dirty="0"/>
                        <a:t>Fund Source</a:t>
                      </a:r>
                    </a:p>
                  </a:txBody>
                  <a:tcPr marL="68580" marR="68580" marT="34290" marB="34290" anchor="ctr"/>
                </a:tc>
                <a:tc>
                  <a:txBody>
                    <a:bodyPr/>
                    <a:lstStyle/>
                    <a:p>
                      <a:pPr algn="ctr"/>
                      <a:r>
                        <a:rPr lang="en-PH" sz="4500" b="1" dirty="0"/>
                        <a:t>Amount</a:t>
                      </a:r>
                    </a:p>
                  </a:txBody>
                  <a:tcPr marL="68580" marR="68580" marT="34290" marB="34290" anchor="ctr"/>
                </a:tc>
                <a:extLst>
                  <a:ext uri="{0D108BD9-81ED-4DB2-BD59-A6C34878D82A}">
                    <a16:rowId xmlns:a16="http://schemas.microsoft.com/office/drawing/2014/main" xmlns="" val="2081940299"/>
                  </a:ext>
                </a:extLst>
              </a:tr>
              <a:tr h="617220">
                <a:tc>
                  <a:txBody>
                    <a:bodyPr/>
                    <a:lstStyle/>
                    <a:p>
                      <a:r>
                        <a:rPr lang="en-PH" sz="3600" dirty="0"/>
                        <a:t>MOOE</a:t>
                      </a:r>
                    </a:p>
                  </a:txBody>
                  <a:tcPr marL="68580" marR="68580" marT="34290" marB="34290"/>
                </a:tc>
                <a:tc>
                  <a:txBody>
                    <a:bodyPr/>
                    <a:lstStyle/>
                    <a:p>
                      <a:r>
                        <a:rPr lang="en-PH" sz="3600" dirty="0" err="1"/>
                        <a:t>PhP</a:t>
                      </a:r>
                      <a:r>
                        <a:rPr lang="en-PH" sz="3600" dirty="0"/>
                        <a:t> 3,468,000.00</a:t>
                      </a:r>
                    </a:p>
                  </a:txBody>
                  <a:tcPr marL="68580" marR="68580" marT="34290" marB="34290"/>
                </a:tc>
                <a:extLst>
                  <a:ext uri="{0D108BD9-81ED-4DB2-BD59-A6C34878D82A}">
                    <a16:rowId xmlns:a16="http://schemas.microsoft.com/office/drawing/2014/main" xmlns="" val="1761922363"/>
                  </a:ext>
                </a:extLst>
              </a:tr>
              <a:tr h="617220">
                <a:tc>
                  <a:txBody>
                    <a:bodyPr/>
                    <a:lstStyle/>
                    <a:p>
                      <a:r>
                        <a:rPr lang="en-PH" sz="3600" dirty="0"/>
                        <a:t>GAA</a:t>
                      </a:r>
                    </a:p>
                  </a:txBody>
                  <a:tcPr marL="68580" marR="68580" marT="34290" marB="34290"/>
                </a:tc>
                <a:tc>
                  <a:txBody>
                    <a:bodyPr/>
                    <a:lstStyle/>
                    <a:p>
                      <a:r>
                        <a:rPr lang="en-PH" sz="3600" dirty="0"/>
                        <a:t>NONE</a:t>
                      </a:r>
                    </a:p>
                  </a:txBody>
                  <a:tcPr marL="68580" marR="68580" marT="34290" marB="34290"/>
                </a:tc>
                <a:extLst>
                  <a:ext uri="{0D108BD9-81ED-4DB2-BD59-A6C34878D82A}">
                    <a16:rowId xmlns:a16="http://schemas.microsoft.com/office/drawing/2014/main" xmlns="" val="1112726935"/>
                  </a:ext>
                </a:extLst>
              </a:tr>
              <a:tr h="617220">
                <a:tc>
                  <a:txBody>
                    <a:bodyPr/>
                    <a:lstStyle/>
                    <a:p>
                      <a:r>
                        <a:rPr lang="en-PH" sz="3600" dirty="0"/>
                        <a:t>LGU</a:t>
                      </a:r>
                    </a:p>
                  </a:txBody>
                  <a:tcPr marL="68580" marR="68580" marT="34290" marB="34290"/>
                </a:tc>
                <a:tc>
                  <a:txBody>
                    <a:bodyPr/>
                    <a:lstStyle/>
                    <a:p>
                      <a:r>
                        <a:rPr lang="en-PH" sz="3600" dirty="0"/>
                        <a:t>NONE</a:t>
                      </a:r>
                    </a:p>
                  </a:txBody>
                  <a:tcPr marL="68580" marR="68580" marT="34290" marB="34290"/>
                </a:tc>
                <a:extLst>
                  <a:ext uri="{0D108BD9-81ED-4DB2-BD59-A6C34878D82A}">
                    <a16:rowId xmlns:a16="http://schemas.microsoft.com/office/drawing/2014/main" xmlns="" val="1038621179"/>
                  </a:ext>
                </a:extLst>
              </a:tr>
              <a:tr h="1165860">
                <a:tc>
                  <a:txBody>
                    <a:bodyPr/>
                    <a:lstStyle/>
                    <a:p>
                      <a:r>
                        <a:rPr lang="en-PH" sz="3600" dirty="0"/>
                        <a:t>Canteen Funds</a:t>
                      </a:r>
                    </a:p>
                  </a:txBody>
                  <a:tcPr marL="68580" marR="68580" marT="34290" marB="34290"/>
                </a:tc>
                <a:tc>
                  <a:txBody>
                    <a:bodyPr/>
                    <a:lstStyle/>
                    <a:p>
                      <a:r>
                        <a:rPr lang="en-PH" sz="3600" dirty="0"/>
                        <a:t>40% of the Canteen Shares</a:t>
                      </a:r>
                    </a:p>
                  </a:txBody>
                  <a:tcPr marL="68580" marR="68580" marT="34290" marB="34290"/>
                </a:tc>
                <a:extLst>
                  <a:ext uri="{0D108BD9-81ED-4DB2-BD59-A6C34878D82A}">
                    <a16:rowId xmlns:a16="http://schemas.microsoft.com/office/drawing/2014/main" xmlns="" val="4198652991"/>
                  </a:ext>
                </a:extLst>
              </a:tr>
            </a:tbl>
          </a:graphicData>
        </a:graphic>
      </p:graphicFrame>
    </p:spTree>
    <p:extLst>
      <p:ext uri="{BB962C8B-B14F-4D97-AF65-F5344CB8AC3E}">
        <p14:creationId xmlns:p14="http://schemas.microsoft.com/office/powerpoint/2010/main" xmlns="" val="17971144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6878" y="2044133"/>
          <a:ext cx="7886700" cy="2743200"/>
        </p:xfrm>
        <a:graphic>
          <a:graphicData uri="http://schemas.openxmlformats.org/drawingml/2006/table">
            <a:tbl>
              <a:tblPr firstRow="1" bandRow="1">
                <a:tableStyleId>{073A0DAA-6AF3-43AB-8588-CEC1D06C72B9}</a:tableStyleId>
              </a:tblPr>
              <a:tblGrid>
                <a:gridCol w="1971675">
                  <a:extLst>
                    <a:ext uri="{9D8B030D-6E8A-4147-A177-3AD203B41FA5}">
                      <a16:colId xmlns:a16="http://schemas.microsoft.com/office/drawing/2014/main" xmlns="" val="1926649672"/>
                    </a:ext>
                  </a:extLst>
                </a:gridCol>
                <a:gridCol w="1971675">
                  <a:extLst>
                    <a:ext uri="{9D8B030D-6E8A-4147-A177-3AD203B41FA5}">
                      <a16:colId xmlns:a16="http://schemas.microsoft.com/office/drawing/2014/main" xmlns="" val="2690349872"/>
                    </a:ext>
                  </a:extLst>
                </a:gridCol>
                <a:gridCol w="1971675">
                  <a:extLst>
                    <a:ext uri="{9D8B030D-6E8A-4147-A177-3AD203B41FA5}">
                      <a16:colId xmlns:a16="http://schemas.microsoft.com/office/drawing/2014/main" xmlns="" val="1432388483"/>
                    </a:ext>
                  </a:extLst>
                </a:gridCol>
                <a:gridCol w="1971675">
                  <a:extLst>
                    <a:ext uri="{9D8B030D-6E8A-4147-A177-3AD203B41FA5}">
                      <a16:colId xmlns:a16="http://schemas.microsoft.com/office/drawing/2014/main" xmlns="" val="2965770106"/>
                    </a:ext>
                  </a:extLst>
                </a:gridCol>
              </a:tblGrid>
              <a:tr h="708660">
                <a:tc>
                  <a:txBody>
                    <a:bodyPr/>
                    <a:lstStyle/>
                    <a:p>
                      <a:pPr algn="ctr"/>
                      <a:r>
                        <a:rPr lang="en-PH" sz="2100" dirty="0"/>
                        <a:t>Title</a:t>
                      </a:r>
                      <a:r>
                        <a:rPr lang="en-PH" sz="2100" baseline="0" dirty="0"/>
                        <a:t> of Award</a:t>
                      </a:r>
                      <a:endParaRPr lang="en-PH" sz="2100" dirty="0"/>
                    </a:p>
                  </a:txBody>
                  <a:tcPr marL="68580" marR="68580" marT="34290" marB="34290" anchor="ctr"/>
                </a:tc>
                <a:tc>
                  <a:txBody>
                    <a:bodyPr/>
                    <a:lstStyle/>
                    <a:p>
                      <a:pPr algn="ctr"/>
                      <a:r>
                        <a:rPr lang="en-PH" sz="2100" dirty="0"/>
                        <a:t>Award Giving</a:t>
                      </a:r>
                      <a:r>
                        <a:rPr lang="en-PH" sz="2100" baseline="0" dirty="0"/>
                        <a:t> Body</a:t>
                      </a:r>
                      <a:endParaRPr lang="en-PH" sz="2100" dirty="0"/>
                    </a:p>
                  </a:txBody>
                  <a:tcPr marL="68580" marR="68580" marT="34290" marB="34290" anchor="ctr"/>
                </a:tc>
                <a:tc>
                  <a:txBody>
                    <a:bodyPr/>
                    <a:lstStyle/>
                    <a:p>
                      <a:pPr algn="ctr"/>
                      <a:r>
                        <a:rPr lang="en-PH" sz="2100" dirty="0"/>
                        <a:t>Level</a:t>
                      </a:r>
                    </a:p>
                  </a:txBody>
                  <a:tcPr marL="68580" marR="68580" marT="34290" marB="34290" anchor="ctr"/>
                </a:tc>
                <a:tc>
                  <a:txBody>
                    <a:bodyPr/>
                    <a:lstStyle/>
                    <a:p>
                      <a:pPr algn="ctr"/>
                      <a:r>
                        <a:rPr lang="en-PH" sz="2100" dirty="0"/>
                        <a:t>Category</a:t>
                      </a:r>
                    </a:p>
                  </a:txBody>
                  <a:tcPr marL="68580" marR="68580" marT="34290" marB="34290" anchor="ctr"/>
                </a:tc>
                <a:extLst>
                  <a:ext uri="{0D108BD9-81ED-4DB2-BD59-A6C34878D82A}">
                    <a16:rowId xmlns:a16="http://schemas.microsoft.com/office/drawing/2014/main" xmlns="" val="3726010128"/>
                  </a:ext>
                </a:extLst>
              </a:tr>
              <a:tr h="525780">
                <a:tc>
                  <a:txBody>
                    <a:bodyPr/>
                    <a:lstStyle/>
                    <a:p>
                      <a:r>
                        <a:rPr lang="en-PH" sz="1500" b="1" dirty="0"/>
                        <a:t>Best LRMDS Implementer</a:t>
                      </a:r>
                    </a:p>
                  </a:txBody>
                  <a:tcPr marL="68580" marR="68580" marT="34290" marB="34290"/>
                </a:tc>
                <a:tc>
                  <a:txBody>
                    <a:bodyPr/>
                    <a:lstStyle/>
                    <a:p>
                      <a:r>
                        <a:rPr lang="en-PH" sz="1500" dirty="0" err="1"/>
                        <a:t>DepEd</a:t>
                      </a:r>
                      <a:r>
                        <a:rPr lang="en-PH" sz="1500" baseline="0" dirty="0"/>
                        <a:t> SDO-</a:t>
                      </a:r>
                      <a:r>
                        <a:rPr lang="en-PH" sz="1500" baseline="0" dirty="0" err="1"/>
                        <a:t>Navotas</a:t>
                      </a:r>
                      <a:endParaRPr lang="en-PH" sz="1500" dirty="0"/>
                    </a:p>
                  </a:txBody>
                  <a:tcPr marL="68580" marR="68580" marT="34290" marB="34290"/>
                </a:tc>
                <a:tc>
                  <a:txBody>
                    <a:bodyPr/>
                    <a:lstStyle/>
                    <a:p>
                      <a:r>
                        <a:rPr lang="en-PH" sz="1500" dirty="0"/>
                        <a:t>Division</a:t>
                      </a:r>
                    </a:p>
                  </a:txBody>
                  <a:tcPr marL="68580" marR="68580" marT="34290" marB="34290"/>
                </a:tc>
                <a:tc>
                  <a:txBody>
                    <a:bodyPr/>
                    <a:lstStyle/>
                    <a:p>
                      <a:r>
                        <a:rPr lang="en-PH" sz="1500" dirty="0"/>
                        <a:t>School</a:t>
                      </a:r>
                    </a:p>
                  </a:txBody>
                  <a:tcPr marL="68580" marR="68580" marT="34290" marB="34290"/>
                </a:tc>
                <a:extLst>
                  <a:ext uri="{0D108BD9-81ED-4DB2-BD59-A6C34878D82A}">
                    <a16:rowId xmlns:a16="http://schemas.microsoft.com/office/drawing/2014/main" xmlns="" val="1149002375"/>
                  </a:ext>
                </a:extLst>
              </a:tr>
              <a:tr h="982980">
                <a:tc>
                  <a:txBody>
                    <a:bodyPr/>
                    <a:lstStyle/>
                    <a:p>
                      <a:r>
                        <a:rPr lang="en-PH" sz="1500" b="1" dirty="0" err="1"/>
                        <a:t>Metrobank</a:t>
                      </a:r>
                      <a:r>
                        <a:rPr lang="en-PH" sz="1500" b="1" dirty="0"/>
                        <a:t>-MTAP Regional Meet Math Challenge 2015 (3</a:t>
                      </a:r>
                      <a:r>
                        <a:rPr lang="en-PH" sz="1500" b="1" baseline="30000" dirty="0"/>
                        <a:t>rd</a:t>
                      </a:r>
                      <a:r>
                        <a:rPr lang="en-PH" sz="1500" b="1" dirty="0"/>
                        <a:t> Place)</a:t>
                      </a:r>
                    </a:p>
                  </a:txBody>
                  <a:tcPr marL="68580" marR="68580" marT="34290" marB="34290"/>
                </a:tc>
                <a:tc>
                  <a:txBody>
                    <a:bodyPr/>
                    <a:lstStyle/>
                    <a:p>
                      <a:r>
                        <a:rPr lang="en-PH" sz="1500" dirty="0" err="1"/>
                        <a:t>Metrobank</a:t>
                      </a:r>
                      <a:r>
                        <a:rPr lang="en-PH" sz="1500" dirty="0"/>
                        <a:t>,</a:t>
                      </a:r>
                      <a:r>
                        <a:rPr lang="en-PH" sz="1500" baseline="0" dirty="0"/>
                        <a:t> </a:t>
                      </a:r>
                      <a:r>
                        <a:rPr lang="en-PH" sz="1500" baseline="0" dirty="0" err="1"/>
                        <a:t>DepEd</a:t>
                      </a:r>
                      <a:r>
                        <a:rPr lang="en-PH" sz="1500" baseline="0" dirty="0"/>
                        <a:t> NCR</a:t>
                      </a:r>
                      <a:endParaRPr lang="en-PH" sz="1500" dirty="0"/>
                    </a:p>
                  </a:txBody>
                  <a:tcPr marL="68580" marR="68580" marT="34290" marB="34290"/>
                </a:tc>
                <a:tc>
                  <a:txBody>
                    <a:bodyPr/>
                    <a:lstStyle/>
                    <a:p>
                      <a:r>
                        <a:rPr lang="en-PH" sz="1500" dirty="0"/>
                        <a:t>Regional</a:t>
                      </a:r>
                    </a:p>
                  </a:txBody>
                  <a:tcPr marL="68580" marR="68580" marT="34290" marB="34290"/>
                </a:tc>
                <a:tc>
                  <a:txBody>
                    <a:bodyPr/>
                    <a:lstStyle/>
                    <a:p>
                      <a:r>
                        <a:rPr lang="en-PH" sz="1500" dirty="0"/>
                        <a:t>Student</a:t>
                      </a:r>
                    </a:p>
                  </a:txBody>
                  <a:tcPr marL="68580" marR="68580" marT="34290" marB="34290"/>
                </a:tc>
                <a:extLst>
                  <a:ext uri="{0D108BD9-81ED-4DB2-BD59-A6C34878D82A}">
                    <a16:rowId xmlns:a16="http://schemas.microsoft.com/office/drawing/2014/main" xmlns="" val="3804332977"/>
                  </a:ext>
                </a:extLst>
              </a:tr>
              <a:tr h="525780">
                <a:tc>
                  <a:txBody>
                    <a:bodyPr/>
                    <a:lstStyle/>
                    <a:p>
                      <a:r>
                        <a:rPr lang="en-PH" sz="1500" b="1" dirty="0"/>
                        <a:t>National Science Quest -SIM</a:t>
                      </a:r>
                    </a:p>
                  </a:txBody>
                  <a:tcPr marL="68580" marR="68580" marT="34290" marB="34290"/>
                </a:tc>
                <a:tc>
                  <a:txBody>
                    <a:bodyPr/>
                    <a:lstStyle/>
                    <a:p>
                      <a:r>
                        <a:rPr lang="en-PH" sz="1500" dirty="0" err="1"/>
                        <a:t>DepEd</a:t>
                      </a:r>
                      <a:endParaRPr lang="en-PH" sz="1500" dirty="0"/>
                    </a:p>
                  </a:txBody>
                  <a:tcPr marL="68580" marR="68580" marT="34290" marB="34290"/>
                </a:tc>
                <a:tc>
                  <a:txBody>
                    <a:bodyPr/>
                    <a:lstStyle/>
                    <a:p>
                      <a:r>
                        <a:rPr lang="en-PH" sz="1500" dirty="0"/>
                        <a:t>National</a:t>
                      </a:r>
                    </a:p>
                  </a:txBody>
                  <a:tcPr marL="68580" marR="68580" marT="34290" marB="34290"/>
                </a:tc>
                <a:tc>
                  <a:txBody>
                    <a:bodyPr/>
                    <a:lstStyle/>
                    <a:p>
                      <a:r>
                        <a:rPr lang="en-PH" sz="1500" dirty="0"/>
                        <a:t>Teacher</a:t>
                      </a:r>
                    </a:p>
                  </a:txBody>
                  <a:tcPr marL="68580" marR="68580" marT="34290" marB="34290"/>
                </a:tc>
                <a:extLst>
                  <a:ext uri="{0D108BD9-81ED-4DB2-BD59-A6C34878D82A}">
                    <a16:rowId xmlns:a16="http://schemas.microsoft.com/office/drawing/2014/main" xmlns="" val="3034320090"/>
                  </a:ext>
                </a:extLst>
              </a:tr>
            </a:tbl>
          </a:graphicData>
        </a:graphic>
      </p:graphicFrame>
    </p:spTree>
    <p:extLst>
      <p:ext uri="{BB962C8B-B14F-4D97-AF65-F5344CB8AC3E}">
        <p14:creationId xmlns:p14="http://schemas.microsoft.com/office/powerpoint/2010/main" xmlns="" val="1818847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1"/>
            <p:extLst/>
          </p:nvPr>
        </p:nvGraphicFramePr>
        <p:xfrm>
          <a:off x="628650" y="1282304"/>
          <a:ext cx="3886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nvPr>
        </p:nvGraphicFramePr>
        <p:xfrm>
          <a:off x="4629150" y="1282304"/>
          <a:ext cx="38862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5895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1369219"/>
          <a:ext cx="7886700" cy="41683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27608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303735"/>
          <a:ext cx="7886700" cy="4186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376217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00399" y="4656365"/>
            <a:ext cx="2688774" cy="6518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PH" sz="1350"/>
          </a:p>
        </p:txBody>
      </p:sp>
      <p:sp>
        <p:nvSpPr>
          <p:cNvPr id="9" name="Rounded Rectangle 8"/>
          <p:cNvSpPr/>
          <p:nvPr/>
        </p:nvSpPr>
        <p:spPr>
          <a:xfrm>
            <a:off x="2166257" y="2177110"/>
            <a:ext cx="4691743" cy="209148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PH" sz="1350"/>
          </a:p>
        </p:txBody>
      </p:sp>
      <p:pic>
        <p:nvPicPr>
          <p:cNvPr id="4098" name="Picture 2" descr="http://www.digiclayinfotech.com/img/school-management-system.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39833" y="2339556"/>
            <a:ext cx="1786187" cy="178618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digiclayinfotech.com/img/school-management-syste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2418" y="2329759"/>
            <a:ext cx="1786187" cy="17861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694216" y="4629150"/>
            <a:ext cx="3909059" cy="692497"/>
          </a:xfrm>
          <a:prstGeom prst="rect">
            <a:avLst/>
          </a:prstGeom>
          <a:noFill/>
        </p:spPr>
        <p:txBody>
          <a:bodyPr wrap="squar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GOING</a:t>
            </a:r>
          </a:p>
        </p:txBody>
      </p:sp>
      <p:sp>
        <p:nvSpPr>
          <p:cNvPr id="7" name="Rectangle 6"/>
          <p:cNvSpPr/>
          <p:nvPr/>
        </p:nvSpPr>
        <p:spPr>
          <a:xfrm>
            <a:off x="3162678" y="1397301"/>
            <a:ext cx="2764218" cy="692497"/>
          </a:xfrm>
          <a:prstGeom prst="rect">
            <a:avLst/>
          </a:prstGeom>
          <a:noFill/>
        </p:spPr>
        <p:txBody>
          <a:bodyPr wrap="non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SBM Level</a:t>
            </a:r>
          </a:p>
        </p:txBody>
      </p:sp>
    </p:spTree>
    <p:extLst>
      <p:ext uri="{BB962C8B-B14F-4D97-AF65-F5344CB8AC3E}">
        <p14:creationId xmlns:p14="http://schemas.microsoft.com/office/powerpoint/2010/main" xmlns="" val="390172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a:t>Features of Self-Managing Schools</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a:t>
            </a:fld>
            <a:endParaRPr lang="fil-PH" dirty="0"/>
          </a:p>
        </p:txBody>
      </p:sp>
      <p:pic>
        <p:nvPicPr>
          <p:cNvPr id="175106" name="Picture 2" descr="http://www.unicef.org/philippines/EmpoweringSchools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9382" y="1041484"/>
            <a:ext cx="5745236"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237709" y="6299284"/>
            <a:ext cx="1906291" cy="253916"/>
          </a:xfrm>
          <a:prstGeom prst="rect">
            <a:avLst/>
          </a:prstGeom>
        </p:spPr>
        <p:txBody>
          <a:bodyPr wrap="none">
            <a:spAutoFit/>
          </a:bodyPr>
          <a:lstStyle/>
          <a:p>
            <a:r>
              <a:rPr lang="en-PH" sz="1050" dirty="0"/>
              <a:t>Photo from UNICEF Website</a:t>
            </a:r>
          </a:p>
        </p:txBody>
      </p:sp>
      <p:sp>
        <p:nvSpPr>
          <p:cNvPr id="6" name="TextBox 5"/>
          <p:cNvSpPr txBox="1"/>
          <p:nvPr/>
        </p:nvSpPr>
        <p:spPr>
          <a:xfrm>
            <a:off x="1066800" y="5105400"/>
            <a:ext cx="7467600" cy="1200329"/>
          </a:xfrm>
          <a:prstGeom prst="rect">
            <a:avLst/>
          </a:prstGeom>
          <a:noFill/>
        </p:spPr>
        <p:txBody>
          <a:bodyPr wrap="square" rtlCol="0">
            <a:spAutoFit/>
          </a:bodyPr>
          <a:lstStyle/>
          <a:p>
            <a:pPr algn="ctr"/>
            <a:r>
              <a:rPr lang="en-PH" sz="3600" dirty="0"/>
              <a:t>The learner is at the center of everything we do</a:t>
            </a:r>
          </a:p>
        </p:txBody>
      </p:sp>
    </p:spTree>
    <p:extLst>
      <p:ext uri="{BB962C8B-B14F-4D97-AF65-F5344CB8AC3E}">
        <p14:creationId xmlns:p14="http://schemas.microsoft.com/office/powerpoint/2010/main" xmlns="" val="3872834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4738006" y="2548626"/>
            <a:ext cx="3668486" cy="302346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PH" sz="1350"/>
          </a:p>
        </p:txBody>
      </p:sp>
      <p:sp>
        <p:nvSpPr>
          <p:cNvPr id="9" name="Rounded Rectangle 8"/>
          <p:cNvSpPr/>
          <p:nvPr/>
        </p:nvSpPr>
        <p:spPr>
          <a:xfrm>
            <a:off x="631372" y="2504382"/>
            <a:ext cx="3668486" cy="302346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PH" sz="1350"/>
          </a:p>
        </p:txBody>
      </p:sp>
      <p:sp>
        <p:nvSpPr>
          <p:cNvPr id="4" name="Rectangle 3"/>
          <p:cNvSpPr/>
          <p:nvPr/>
        </p:nvSpPr>
        <p:spPr>
          <a:xfrm>
            <a:off x="1819323" y="1188637"/>
            <a:ext cx="5505353" cy="1315745"/>
          </a:xfrm>
          <a:prstGeom prst="rect">
            <a:avLst/>
          </a:prstGeom>
          <a:noFill/>
        </p:spPr>
        <p:txBody>
          <a:bodyPr wrap="none" lIns="68580" tIns="34290" rIns="68580" bIns="34290">
            <a:spAutoFit/>
          </a:bodyPr>
          <a:lstStyle/>
          <a:p>
            <a:pPr algn="ct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Child-Friendly School</a:t>
            </a:r>
            <a:b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405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Survey Results</a:t>
            </a:r>
          </a:p>
        </p:txBody>
      </p:sp>
      <p:sp>
        <p:nvSpPr>
          <p:cNvPr id="8" name="Rectangle 7"/>
          <p:cNvSpPr/>
          <p:nvPr/>
        </p:nvSpPr>
        <p:spPr>
          <a:xfrm>
            <a:off x="4771756" y="4835352"/>
            <a:ext cx="3600986" cy="692497"/>
          </a:xfrm>
          <a:prstGeom prst="rect">
            <a:avLst/>
          </a:prstGeom>
          <a:noFill/>
        </p:spPr>
        <p:txBody>
          <a:bodyPr wrap="none" lIns="68580" tIns="34290" rIns="68580" bIns="34290">
            <a:spAutoFit/>
          </a:bodyPr>
          <a:lstStyle/>
          <a:p>
            <a:pPr algn="ctr"/>
            <a:r>
              <a:rPr lang="en-US" sz="405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Child Friendly</a:t>
            </a:r>
          </a:p>
        </p:txBody>
      </p:sp>
      <p:pic>
        <p:nvPicPr>
          <p:cNvPr id="5122" name="Picture 2" descr="http://go.vsb.bc.ca/schools/crn/Documents/scho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0687" y="2689437"/>
            <a:ext cx="2143125" cy="21574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702" y="2689437"/>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2951" y="2689437"/>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5201" y="2689437"/>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50" y="2689437"/>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700" y="2689437"/>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702" y="3146988"/>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2951" y="3146988"/>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5201" y="3146988"/>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50" y="3146988"/>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700" y="3146988"/>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702" y="3604539"/>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2951" y="3604539"/>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5201" y="3604539"/>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50" y="3604539"/>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700" y="3604539"/>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702" y="4062090"/>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2951" y="4062090"/>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5201" y="4062090"/>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50" y="4062090"/>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700" y="4062090"/>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60702" y="4519641"/>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2951" y="4519641"/>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05201" y="4519641"/>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77450" y="4519641"/>
            <a:ext cx="375113" cy="377614"/>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http://go.vsb.bc.ca/schools/crn/Documents/schoo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9700" y="4519641"/>
            <a:ext cx="375113" cy="377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8407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fil-PH" dirty="0" smtClean="0"/>
              <a:t>Schedule of SRC Reporting</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51</a:t>
            </a:fld>
            <a:endParaRPr lang="fil-PH" dirty="0">
              <a:solidFill>
                <a:prstClr val="white"/>
              </a:solidFill>
            </a:endParaRPr>
          </a:p>
        </p:txBody>
      </p:sp>
      <p:sp>
        <p:nvSpPr>
          <p:cNvPr id="6" name="TextBox 5"/>
          <p:cNvSpPr txBox="1"/>
          <p:nvPr/>
        </p:nvSpPr>
        <p:spPr>
          <a:xfrm>
            <a:off x="304800" y="1066800"/>
            <a:ext cx="8610600" cy="5201424"/>
          </a:xfrm>
          <a:prstGeom prst="rect">
            <a:avLst/>
          </a:prstGeom>
          <a:noFill/>
        </p:spPr>
        <p:txBody>
          <a:bodyPr wrap="square" rtlCol="0">
            <a:spAutoFit/>
          </a:bodyPr>
          <a:lstStyle/>
          <a:p>
            <a:pPr marL="514350" indent="-514350">
              <a:buFont typeface="+mj-lt"/>
              <a:buAutoNum type="alphaUcPeriod"/>
            </a:pPr>
            <a:r>
              <a:rPr lang="fil-PH" sz="3600" dirty="0" smtClean="0"/>
              <a:t>DepEd Order 44, s. 2015 – </a:t>
            </a:r>
          </a:p>
          <a:p>
            <a:pPr marL="1200150" lvl="1" indent="-742950">
              <a:buAutoNum type="arabicPeriod"/>
            </a:pPr>
            <a:r>
              <a:rPr lang="fil-PH" sz="3200" dirty="0" smtClean="0"/>
              <a:t>School Report Card shall be reported twice in a School Year during months of October and March</a:t>
            </a:r>
          </a:p>
          <a:p>
            <a:pPr marL="1200150" lvl="1" indent="-742950">
              <a:buAutoNum type="arabicPeriod"/>
            </a:pPr>
            <a:r>
              <a:rPr lang="en-US" sz="3200" u="sng" dirty="0" smtClean="0"/>
              <a:t>SIP and SRC activities </a:t>
            </a:r>
            <a:r>
              <a:rPr lang="en-US" sz="3200" dirty="0" smtClean="0"/>
              <a:t>may be included in the Results-Based Performance Management System (RPMS)</a:t>
            </a:r>
          </a:p>
          <a:p>
            <a:pPr marL="1200150" lvl="1" indent="-742950"/>
            <a:endParaRPr lang="fil-PH" sz="3200" dirty="0" smtClean="0"/>
          </a:p>
          <a:p>
            <a:pPr marL="514350" indent="-514350">
              <a:buFont typeface="+mj-lt"/>
              <a:buAutoNum type="alphaUcPeriod"/>
            </a:pPr>
            <a:r>
              <a:rPr lang="fil-PH" sz="3600" dirty="0" smtClean="0"/>
              <a:t>DepEd Order 23, s. 2016 – School Calendar SY 2016-2017</a:t>
            </a:r>
            <a:endParaRPr lang="en-US" sz="3600" dirty="0"/>
          </a:p>
        </p:txBody>
      </p:sp>
    </p:spTree>
    <p:extLst>
      <p:ext uri="{BB962C8B-B14F-4D97-AF65-F5344CB8AC3E}">
        <p14:creationId xmlns:p14="http://schemas.microsoft.com/office/powerpoint/2010/main" xmlns="" val="3359822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fil-PH" dirty="0" smtClean="0"/>
              <a:t>Schedule of SRC Presentation</a:t>
            </a:r>
            <a:endParaRPr lang="en-US" dirty="0"/>
          </a:p>
        </p:txBody>
      </p:sp>
      <p:graphicFrame>
        <p:nvGraphicFramePr>
          <p:cNvPr id="5" name="Content Placeholder 4"/>
          <p:cNvGraphicFramePr>
            <a:graphicFrameLocks noGrp="1"/>
          </p:cNvGraphicFramePr>
          <p:nvPr>
            <p:ph idx="1"/>
          </p:nvPr>
        </p:nvGraphicFramePr>
        <p:xfrm>
          <a:off x="457200" y="1066800"/>
          <a:ext cx="8229599" cy="402336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666999">
                  <a:extLst>
                    <a:ext uri="{9D8B030D-6E8A-4147-A177-3AD203B41FA5}">
                      <a16:colId xmlns:a16="http://schemas.microsoft.com/office/drawing/2014/main" xmlns="" val="20002"/>
                    </a:ext>
                  </a:extLst>
                </a:gridCol>
              </a:tblGrid>
              <a:tr h="370840">
                <a:tc>
                  <a:txBody>
                    <a:bodyPr/>
                    <a:lstStyle/>
                    <a:p>
                      <a:r>
                        <a:rPr lang="fil-PH" sz="2400" dirty="0" smtClean="0"/>
                        <a:t>Activity</a:t>
                      </a:r>
                      <a:endParaRPr lang="en-US" sz="2400" dirty="0"/>
                    </a:p>
                  </a:txBody>
                  <a:tcPr/>
                </a:tc>
                <a:tc>
                  <a:txBody>
                    <a:bodyPr/>
                    <a:lstStyle/>
                    <a:p>
                      <a:pPr algn="ctr"/>
                      <a:r>
                        <a:rPr lang="fil-PH" sz="2400" dirty="0" smtClean="0"/>
                        <a:t>2016</a:t>
                      </a:r>
                      <a:endParaRPr lang="en-US" sz="2400" dirty="0"/>
                    </a:p>
                  </a:txBody>
                  <a:tcPr/>
                </a:tc>
                <a:tc>
                  <a:txBody>
                    <a:bodyPr/>
                    <a:lstStyle/>
                    <a:p>
                      <a:pPr algn="ctr"/>
                      <a:r>
                        <a:rPr lang="fil-PH" sz="2400" dirty="0" smtClean="0"/>
                        <a:t>2017</a:t>
                      </a:r>
                      <a:endParaRPr lang="en-US" sz="2400" dirty="0"/>
                    </a:p>
                  </a:txBody>
                  <a:tcPr/>
                </a:tc>
                <a:extLst>
                  <a:ext uri="{0D108BD9-81ED-4DB2-BD59-A6C34878D82A}">
                    <a16:rowId xmlns:a16="http://schemas.microsoft.com/office/drawing/2014/main" xmlns="" val="10000"/>
                  </a:ext>
                </a:extLst>
              </a:tr>
              <a:tr h="370840">
                <a:tc>
                  <a:txBody>
                    <a:bodyPr/>
                    <a:lstStyle/>
                    <a:p>
                      <a:r>
                        <a:rPr lang="fil-PH" sz="2400" dirty="0" smtClean="0"/>
                        <a:t>Preparation of School Report Card</a:t>
                      </a:r>
                      <a:endParaRPr lang="en-US" sz="2400" dirty="0"/>
                    </a:p>
                  </a:txBody>
                  <a:tcPr/>
                </a:tc>
                <a:tc>
                  <a:txBody>
                    <a:bodyPr/>
                    <a:lstStyle/>
                    <a:p>
                      <a:r>
                        <a:rPr lang="fil-PH" sz="2400" dirty="0" smtClean="0"/>
                        <a:t>Sept 15-30</a:t>
                      </a:r>
                      <a:endParaRPr lang="en-US" sz="2400" dirty="0"/>
                    </a:p>
                  </a:txBody>
                  <a:tcPr/>
                </a:tc>
                <a:tc>
                  <a:txBody>
                    <a:bodyPr/>
                    <a:lstStyle/>
                    <a:p>
                      <a:r>
                        <a:rPr lang="fil-PH" sz="2400" dirty="0" smtClean="0"/>
                        <a:t>Feb 15-28</a:t>
                      </a:r>
                      <a:endParaRPr lang="en-US" sz="2400" dirty="0"/>
                    </a:p>
                  </a:txBody>
                  <a:tcPr/>
                </a:tc>
                <a:extLst>
                  <a:ext uri="{0D108BD9-81ED-4DB2-BD59-A6C34878D82A}">
                    <a16:rowId xmlns:a16="http://schemas.microsoft.com/office/drawing/2014/main" xmlns="" val="10001"/>
                  </a:ext>
                </a:extLst>
              </a:tr>
              <a:tr h="370840">
                <a:tc>
                  <a:txBody>
                    <a:bodyPr/>
                    <a:lstStyle/>
                    <a:p>
                      <a:r>
                        <a:rPr lang="fil-PH" sz="2400" dirty="0" smtClean="0"/>
                        <a:t>Presentation of SRC</a:t>
                      </a:r>
                      <a:r>
                        <a:rPr lang="fil-PH" sz="2400" baseline="0" dirty="0" smtClean="0"/>
                        <a:t> in school assemblies</a:t>
                      </a:r>
                      <a:endParaRPr lang="en-US" sz="2400" dirty="0"/>
                    </a:p>
                  </a:txBody>
                  <a:tcPr/>
                </a:tc>
                <a:tc>
                  <a:txBody>
                    <a:bodyPr/>
                    <a:lstStyle/>
                    <a:p>
                      <a:r>
                        <a:rPr lang="fil-PH" sz="2400" dirty="0" smtClean="0"/>
                        <a:t>Oct 1-14</a:t>
                      </a:r>
                      <a:endParaRPr lang="en-US" sz="2400" dirty="0"/>
                    </a:p>
                  </a:txBody>
                  <a:tcPr/>
                </a:tc>
                <a:tc>
                  <a:txBody>
                    <a:bodyPr/>
                    <a:lstStyle/>
                    <a:p>
                      <a:r>
                        <a:rPr lang="fil-PH" sz="2400" dirty="0" smtClean="0"/>
                        <a:t>Mar</a:t>
                      </a:r>
                      <a:r>
                        <a:rPr lang="fil-PH" sz="2400" baseline="0" dirty="0" smtClean="0"/>
                        <a:t> 1-11</a:t>
                      </a:r>
                      <a:endParaRPr lang="en-US" sz="2400" dirty="0"/>
                    </a:p>
                  </a:txBody>
                  <a:tcPr/>
                </a:tc>
                <a:extLst>
                  <a:ext uri="{0D108BD9-81ED-4DB2-BD59-A6C34878D82A}">
                    <a16:rowId xmlns:a16="http://schemas.microsoft.com/office/drawing/2014/main" xmlns="" val="10002"/>
                  </a:ext>
                </a:extLst>
              </a:tr>
              <a:tr h="370840">
                <a:tc>
                  <a:txBody>
                    <a:bodyPr/>
                    <a:lstStyle/>
                    <a:p>
                      <a:r>
                        <a:rPr lang="fil-PH" sz="2400" dirty="0" smtClean="0"/>
                        <a:t>Submission of school feedback on SRC use</a:t>
                      </a:r>
                      <a:endParaRPr lang="en-US" sz="2400" dirty="0"/>
                    </a:p>
                  </a:txBody>
                  <a:tcPr/>
                </a:tc>
                <a:tc>
                  <a:txBody>
                    <a:bodyPr/>
                    <a:lstStyle/>
                    <a:p>
                      <a:r>
                        <a:rPr lang="fil-PH" sz="2400" dirty="0" smtClean="0"/>
                        <a:t>Oct 7-14</a:t>
                      </a:r>
                      <a:endParaRPr lang="en-US" sz="2400" dirty="0"/>
                    </a:p>
                  </a:txBody>
                  <a:tcPr/>
                </a:tc>
                <a:tc>
                  <a:txBody>
                    <a:bodyPr/>
                    <a:lstStyle/>
                    <a:p>
                      <a:r>
                        <a:rPr lang="fil-PH" sz="2400" dirty="0" smtClean="0"/>
                        <a:t>Mar</a:t>
                      </a:r>
                      <a:r>
                        <a:rPr lang="fil-PH" sz="2400" baseline="0" dirty="0" smtClean="0"/>
                        <a:t> 7-11</a:t>
                      </a:r>
                      <a:endParaRPr lang="en-US" sz="2400" dirty="0"/>
                    </a:p>
                  </a:txBody>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4"/>
          </p:nvPr>
        </p:nvSpPr>
        <p:spPr/>
        <p:txBody>
          <a:bodyPr/>
          <a:lstStyle/>
          <a:p>
            <a:fld id="{40CEB23D-5D9C-424D-A4B8-74E3F10BC318}" type="slidenum">
              <a:rPr lang="fil-PH" smtClean="0">
                <a:solidFill>
                  <a:prstClr val="white"/>
                </a:solidFill>
              </a:rPr>
              <a:pPr/>
              <a:t>52</a:t>
            </a:fld>
            <a:endParaRPr lang="fil-PH" dirty="0">
              <a:solidFill>
                <a:prstClr val="white"/>
              </a:solidFill>
            </a:endParaRPr>
          </a:p>
        </p:txBody>
      </p:sp>
      <p:sp>
        <p:nvSpPr>
          <p:cNvPr id="7" name="TextBox 6"/>
          <p:cNvSpPr txBox="1"/>
          <p:nvPr/>
        </p:nvSpPr>
        <p:spPr>
          <a:xfrm>
            <a:off x="1219200" y="5816025"/>
            <a:ext cx="7162800" cy="584775"/>
          </a:xfrm>
          <a:prstGeom prst="rect">
            <a:avLst/>
          </a:prstGeom>
          <a:noFill/>
        </p:spPr>
        <p:txBody>
          <a:bodyPr wrap="square" rtlCol="0">
            <a:spAutoFit/>
          </a:bodyPr>
          <a:lstStyle/>
          <a:p>
            <a:pPr algn="ctr"/>
            <a:r>
              <a:rPr lang="fil-PH" sz="3200" dirty="0" smtClean="0"/>
              <a:t>bit.ly/src_monitoring_form</a:t>
            </a:r>
            <a:endParaRPr lang="en-US" sz="3200" dirty="0"/>
          </a:p>
        </p:txBody>
      </p:sp>
      <p:sp>
        <p:nvSpPr>
          <p:cNvPr id="8" name="TextBox 7"/>
          <p:cNvSpPr txBox="1"/>
          <p:nvPr/>
        </p:nvSpPr>
        <p:spPr>
          <a:xfrm>
            <a:off x="2514600" y="5334000"/>
            <a:ext cx="4572000" cy="461665"/>
          </a:xfrm>
          <a:prstGeom prst="rect">
            <a:avLst/>
          </a:prstGeom>
          <a:noFill/>
        </p:spPr>
        <p:txBody>
          <a:bodyPr wrap="square" rtlCol="0">
            <a:spAutoFit/>
          </a:bodyPr>
          <a:lstStyle/>
          <a:p>
            <a:pPr algn="ctr"/>
            <a:r>
              <a:rPr lang="fil-PH" sz="2400" b="1" dirty="0" smtClean="0"/>
              <a:t>GIVE FEEDBACK USING:</a:t>
            </a:r>
            <a:endParaRPr lang="en-US" sz="2400" b="1" dirty="0"/>
          </a:p>
        </p:txBody>
      </p:sp>
    </p:spTree>
    <p:extLst>
      <p:ext uri="{BB962C8B-B14F-4D97-AF65-F5344CB8AC3E}">
        <p14:creationId xmlns:p14="http://schemas.microsoft.com/office/powerpoint/2010/main" xmlns="" val="3161314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 </a:t>
            </a:r>
            <a:endParaRPr lang="en-US" dirty="0"/>
          </a:p>
        </p:txBody>
      </p:sp>
      <p:sp>
        <p:nvSpPr>
          <p:cNvPr id="3" name="Content Placeholder 2"/>
          <p:cNvSpPr>
            <a:spLocks noGrp="1"/>
          </p:cNvSpPr>
          <p:nvPr>
            <p:ph idx="1"/>
          </p:nvPr>
        </p:nvSpPr>
        <p:spPr/>
        <p:txBody>
          <a:bodyPr/>
          <a:lstStyle/>
          <a:p>
            <a:r>
              <a:rPr lang="en-US" dirty="0"/>
              <a:t>b</a:t>
            </a:r>
            <a:r>
              <a:rPr lang="en-US" dirty="0" smtClean="0"/>
              <a:t>hrod.sed@deped.gov.ph</a:t>
            </a:r>
            <a:endParaRPr lang="en-US"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53</a:t>
            </a:fld>
            <a:endParaRPr lang="fil-P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a:t>Features of Self-Managing Schools</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6</a:t>
            </a:fld>
            <a:endParaRPr lang="fil-PH" dirty="0"/>
          </a:p>
        </p:txBody>
      </p:sp>
      <p:sp>
        <p:nvSpPr>
          <p:cNvPr id="6" name="TextBox 5"/>
          <p:cNvSpPr txBox="1"/>
          <p:nvPr/>
        </p:nvSpPr>
        <p:spPr>
          <a:xfrm>
            <a:off x="1066800" y="5105400"/>
            <a:ext cx="7467600" cy="1200329"/>
          </a:xfrm>
          <a:prstGeom prst="rect">
            <a:avLst/>
          </a:prstGeom>
          <a:noFill/>
        </p:spPr>
        <p:txBody>
          <a:bodyPr wrap="square" rtlCol="0">
            <a:spAutoFit/>
          </a:bodyPr>
          <a:lstStyle/>
          <a:p>
            <a:pPr algn="ctr"/>
            <a:r>
              <a:rPr lang="en-PH" sz="3600" dirty="0"/>
              <a:t>Investment addresses various needs of learners</a:t>
            </a:r>
          </a:p>
        </p:txBody>
      </p:sp>
      <p:pic>
        <p:nvPicPr>
          <p:cNvPr id="5" name="Picture 4"/>
          <p:cNvPicPr>
            <a:picLocks noChangeAspect="1"/>
          </p:cNvPicPr>
          <p:nvPr/>
        </p:nvPicPr>
        <p:blipFill>
          <a:blip r:embed="rId3" cstate="print"/>
          <a:stretch>
            <a:fillRect/>
          </a:stretch>
        </p:blipFill>
        <p:spPr>
          <a:xfrm>
            <a:off x="1047750" y="1143000"/>
            <a:ext cx="7048500" cy="3962400"/>
          </a:xfrm>
          <a:prstGeom prst="rect">
            <a:avLst/>
          </a:prstGeom>
        </p:spPr>
      </p:pic>
    </p:spTree>
    <p:extLst>
      <p:ext uri="{BB962C8B-B14F-4D97-AF65-F5344CB8AC3E}">
        <p14:creationId xmlns:p14="http://schemas.microsoft.com/office/powerpoint/2010/main" xmlns="" val="277635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a:t>Features of Self-Managing Schools</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7</a:t>
            </a:fld>
            <a:endParaRPr lang="fil-PH" dirty="0"/>
          </a:p>
        </p:txBody>
      </p:sp>
      <p:sp>
        <p:nvSpPr>
          <p:cNvPr id="7" name="Rectangle 6"/>
          <p:cNvSpPr/>
          <p:nvPr/>
        </p:nvSpPr>
        <p:spPr>
          <a:xfrm>
            <a:off x="1066800" y="5410200"/>
            <a:ext cx="662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838200" y="5410021"/>
            <a:ext cx="7467600" cy="646331"/>
          </a:xfrm>
          <a:prstGeom prst="rect">
            <a:avLst/>
          </a:prstGeom>
          <a:noFill/>
        </p:spPr>
        <p:txBody>
          <a:bodyPr wrap="square" rtlCol="0">
            <a:spAutoFit/>
          </a:bodyPr>
          <a:lstStyle/>
          <a:p>
            <a:pPr algn="ctr"/>
            <a:endParaRPr lang="en-PH" sz="3600" dirty="0"/>
          </a:p>
        </p:txBody>
      </p:sp>
      <p:pic>
        <p:nvPicPr>
          <p:cNvPr id="8" name="Picture 7"/>
          <p:cNvPicPr>
            <a:picLocks noChangeAspect="1"/>
          </p:cNvPicPr>
          <p:nvPr/>
        </p:nvPicPr>
        <p:blipFill>
          <a:blip r:embed="rId3" cstate="print"/>
          <a:stretch>
            <a:fillRect/>
          </a:stretch>
        </p:blipFill>
        <p:spPr>
          <a:xfrm>
            <a:off x="2230901" y="914400"/>
            <a:ext cx="4665199" cy="4645657"/>
          </a:xfrm>
          <a:prstGeom prst="rect">
            <a:avLst/>
          </a:prstGeom>
        </p:spPr>
      </p:pic>
      <p:sp>
        <p:nvSpPr>
          <p:cNvPr id="9" name="TextBox 8"/>
          <p:cNvSpPr txBox="1"/>
          <p:nvPr/>
        </p:nvSpPr>
        <p:spPr>
          <a:xfrm>
            <a:off x="838200" y="5410200"/>
            <a:ext cx="7467600" cy="1200329"/>
          </a:xfrm>
          <a:prstGeom prst="rect">
            <a:avLst/>
          </a:prstGeom>
          <a:noFill/>
        </p:spPr>
        <p:txBody>
          <a:bodyPr wrap="square" rtlCol="0">
            <a:spAutoFit/>
          </a:bodyPr>
          <a:lstStyle/>
          <a:p>
            <a:pPr algn="ctr"/>
            <a:r>
              <a:rPr lang="en-PH" sz="3600" dirty="0"/>
              <a:t>Maximizes its intellectual </a:t>
            </a:r>
          </a:p>
          <a:p>
            <a:pPr algn="ctr"/>
            <a:r>
              <a:rPr lang="en-PH" sz="3600" dirty="0"/>
              <a:t>and social capital</a:t>
            </a:r>
          </a:p>
        </p:txBody>
      </p:sp>
    </p:spTree>
    <p:extLst>
      <p:ext uri="{BB962C8B-B14F-4D97-AF65-F5344CB8AC3E}">
        <p14:creationId xmlns:p14="http://schemas.microsoft.com/office/powerpoint/2010/main" xmlns="" val="411224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fil-PH" dirty="0"/>
              <a:t>Features of Self-Managing Schools</a:t>
            </a:r>
            <a:endParaRPr lang="en-PH" dirty="0"/>
          </a:p>
        </p:txBody>
      </p:sp>
      <p:sp>
        <p:nvSpPr>
          <p:cNvPr id="4" name="Slide Number Placeholder 3"/>
          <p:cNvSpPr>
            <a:spLocks noGrp="1"/>
          </p:cNvSpPr>
          <p:nvPr>
            <p:ph type="sldNum" sz="quarter" idx="4"/>
          </p:nvPr>
        </p:nvSpPr>
        <p:spPr/>
        <p:txBody>
          <a:bodyPr/>
          <a:lstStyle/>
          <a:p>
            <a:fld id="{40CEB23D-5D9C-424D-A4B8-74E3F10BC318}" type="slidenum">
              <a:rPr lang="fil-PH" smtClean="0"/>
              <a:pPr/>
              <a:t>8</a:t>
            </a:fld>
            <a:endParaRPr lang="fil-PH" dirty="0"/>
          </a:p>
        </p:txBody>
      </p:sp>
      <p:sp>
        <p:nvSpPr>
          <p:cNvPr id="7" name="Rectangle 6"/>
          <p:cNvSpPr/>
          <p:nvPr/>
        </p:nvSpPr>
        <p:spPr>
          <a:xfrm>
            <a:off x="1066800" y="5410200"/>
            <a:ext cx="662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6" name="TextBox 5"/>
          <p:cNvSpPr txBox="1"/>
          <p:nvPr/>
        </p:nvSpPr>
        <p:spPr>
          <a:xfrm>
            <a:off x="838200" y="5410021"/>
            <a:ext cx="7467600" cy="646331"/>
          </a:xfrm>
          <a:prstGeom prst="rect">
            <a:avLst/>
          </a:prstGeom>
          <a:noFill/>
        </p:spPr>
        <p:txBody>
          <a:bodyPr wrap="square" rtlCol="0">
            <a:spAutoFit/>
          </a:bodyPr>
          <a:lstStyle/>
          <a:p>
            <a:pPr algn="ctr"/>
            <a:endParaRPr lang="en-PH" sz="3600" dirty="0"/>
          </a:p>
        </p:txBody>
      </p:sp>
      <p:sp>
        <p:nvSpPr>
          <p:cNvPr id="9" name="TextBox 8"/>
          <p:cNvSpPr txBox="1"/>
          <p:nvPr/>
        </p:nvSpPr>
        <p:spPr>
          <a:xfrm>
            <a:off x="838200" y="5410200"/>
            <a:ext cx="7467600" cy="646331"/>
          </a:xfrm>
          <a:prstGeom prst="rect">
            <a:avLst/>
          </a:prstGeom>
          <a:noFill/>
        </p:spPr>
        <p:txBody>
          <a:bodyPr wrap="square" rtlCol="0">
            <a:spAutoFit/>
          </a:bodyPr>
          <a:lstStyle/>
          <a:p>
            <a:pPr algn="ctr"/>
            <a:r>
              <a:rPr lang="en-PH" sz="3600" dirty="0"/>
              <a:t>School governance is participatory</a:t>
            </a:r>
          </a:p>
        </p:txBody>
      </p:sp>
      <p:pic>
        <p:nvPicPr>
          <p:cNvPr id="3" name="Picture 2"/>
          <p:cNvPicPr>
            <a:picLocks noChangeAspect="1"/>
          </p:cNvPicPr>
          <p:nvPr/>
        </p:nvPicPr>
        <p:blipFill>
          <a:blip r:embed="rId3" cstate="print"/>
          <a:stretch>
            <a:fillRect/>
          </a:stretch>
        </p:blipFill>
        <p:spPr>
          <a:xfrm>
            <a:off x="1047750" y="1524000"/>
            <a:ext cx="7048500" cy="3810000"/>
          </a:xfrm>
          <a:prstGeom prst="rect">
            <a:avLst/>
          </a:prstGeom>
        </p:spPr>
      </p:pic>
    </p:spTree>
    <p:extLst>
      <p:ext uri="{BB962C8B-B14F-4D97-AF65-F5344CB8AC3E}">
        <p14:creationId xmlns:p14="http://schemas.microsoft.com/office/powerpoint/2010/main" xmlns="" val="253352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PH" sz="3200" dirty="0" smtClean="0">
                <a:solidFill>
                  <a:schemeClr val="bg1"/>
                </a:solidFill>
              </a:rPr>
              <a:t>How can schools become effective organizations?</a:t>
            </a:r>
            <a:endParaRPr lang="en-PH" sz="3200" dirty="0">
              <a:solidFill>
                <a:schemeClr val="bg1"/>
              </a:solidFill>
            </a:endParaRPr>
          </a:p>
        </p:txBody>
      </p:sp>
      <p:pic>
        <p:nvPicPr>
          <p:cNvPr id="3" name="Picture 2"/>
          <p:cNvPicPr>
            <a:picLocks noChangeAspect="1"/>
          </p:cNvPicPr>
          <p:nvPr/>
        </p:nvPicPr>
        <p:blipFill>
          <a:blip r:embed="rId3" cstate="print"/>
          <a:stretch>
            <a:fillRect/>
          </a:stretch>
        </p:blipFill>
        <p:spPr>
          <a:xfrm>
            <a:off x="1102519" y="1752600"/>
            <a:ext cx="6934200" cy="3648075"/>
          </a:xfrm>
          <a:prstGeom prst="rect">
            <a:avLst/>
          </a:prstGeom>
        </p:spPr>
      </p:pic>
    </p:spTree>
    <p:extLst>
      <p:ext uri="{BB962C8B-B14F-4D97-AF65-F5344CB8AC3E}">
        <p14:creationId xmlns:p14="http://schemas.microsoft.com/office/powerpoint/2010/main" xmlns="" val="2921659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 DepEd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pEd Font theme">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 DepEd PowerPoint Presentation</Template>
  <TotalTime>13549</TotalTime>
  <Words>1541</Words>
  <Application>Microsoft Office PowerPoint</Application>
  <PresentationFormat>On-screen Show (4:3)</PresentationFormat>
  <Paragraphs>388</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Template - DepEd PowerPoint Presentation</vt:lpstr>
      <vt:lpstr>Document</vt:lpstr>
      <vt:lpstr>Enhanced SIP, SRC, &amp; RPMS Integration</vt:lpstr>
      <vt:lpstr>School Effectiveness Division Charter</vt:lpstr>
      <vt:lpstr>Overview of Current Thrusts</vt:lpstr>
      <vt:lpstr>Policy Bases</vt:lpstr>
      <vt:lpstr>Features of Self-Managing Schools</vt:lpstr>
      <vt:lpstr>Features of Self-Managing Schools</vt:lpstr>
      <vt:lpstr>Features of Self-Managing Schools</vt:lpstr>
      <vt:lpstr>Features of Self-Managing Schools</vt:lpstr>
      <vt:lpstr>How can schools become effective organizations?</vt:lpstr>
      <vt:lpstr>DepEd Order 44, s. 2015</vt:lpstr>
      <vt:lpstr>Enhanced SIP Cycle</vt:lpstr>
      <vt:lpstr>Slide 12</vt:lpstr>
      <vt:lpstr>Slide 13</vt:lpstr>
      <vt:lpstr>SIP is linked with BEPS via Intermediate Outcomes</vt:lpstr>
      <vt:lpstr>Results-based Performance  Management System (RPMS)</vt:lpstr>
      <vt:lpstr>RPMS Linkages to Other HR Systems</vt:lpstr>
      <vt:lpstr>The DepEd RPMS is aligned with the CSC SPMS that has 4 Phases.</vt:lpstr>
      <vt:lpstr>SIP and OPCRF</vt:lpstr>
      <vt:lpstr>Slide 19</vt:lpstr>
      <vt:lpstr>Discuss Strengths and Improvement Needs</vt:lpstr>
      <vt:lpstr>SIP-OPCRF-AIP Integration</vt:lpstr>
      <vt:lpstr>Annual Implementation Plan</vt:lpstr>
      <vt:lpstr>Annual Implementation Plan</vt:lpstr>
      <vt:lpstr>Annual Implementation Plan</vt:lpstr>
      <vt:lpstr>SIP Monitoring </vt:lpstr>
      <vt:lpstr>Slide 26</vt:lpstr>
      <vt:lpstr>Communicating to stakeholders</vt:lpstr>
      <vt:lpstr>School Report Card (DO 44, s. 2015)</vt:lpstr>
      <vt:lpstr>SRC is aligned with FOI EO</vt:lpstr>
      <vt:lpstr>Features of Refined SRC</vt:lpstr>
      <vt:lpstr>Benefits of using enhanced SRC</vt:lpstr>
      <vt:lpstr>Ways of Disseminating the SRC</vt:lpstr>
      <vt:lpstr>19 SRC Indicators</vt:lpstr>
      <vt:lpstr>Basic SRC Template</vt:lpstr>
      <vt:lpstr>Basic SRC Template</vt:lpstr>
      <vt:lpstr>Advanced SRC Templates</vt:lpstr>
      <vt:lpstr>Advanced SRC Templates</vt:lpstr>
      <vt:lpstr>Advanced SRC Templates</vt:lpstr>
      <vt:lpstr>Navotas NHS SCHOOL REPORT CARD </vt:lpstr>
      <vt:lpstr>Navotas NHS SRC</vt:lpstr>
      <vt:lpstr>Slide 41</vt:lpstr>
      <vt:lpstr>Slide 42</vt:lpstr>
      <vt:lpstr>Slide 43</vt:lpstr>
      <vt:lpstr>Slide 44</vt:lpstr>
      <vt:lpstr>Slide 45</vt:lpstr>
      <vt:lpstr>Slide 46</vt:lpstr>
      <vt:lpstr>Slide 47</vt:lpstr>
      <vt:lpstr>Slide 48</vt:lpstr>
      <vt:lpstr>Slide 49</vt:lpstr>
      <vt:lpstr>Slide 50</vt:lpstr>
      <vt:lpstr>Schedule of SRC Reporting</vt:lpstr>
      <vt:lpstr>Schedule of SRC Presentation</vt:lpstr>
      <vt:lpstr>End of Presentation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Improvement Plan</dc:title>
  <dc:creator>rollie</dc:creator>
  <cp:lastModifiedBy>JOTUMALIUAN</cp:lastModifiedBy>
  <cp:revision>594</cp:revision>
  <dcterms:created xsi:type="dcterms:W3CDTF">2015-05-09T09:49:12Z</dcterms:created>
  <dcterms:modified xsi:type="dcterms:W3CDTF">2017-07-05T03:24:41Z</dcterms:modified>
</cp:coreProperties>
</file>