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handoutMasterIdLst>
    <p:handoutMasterId r:id="rId19"/>
  </p:handoutMasterIdLst>
  <p:sldIdLst>
    <p:sldId id="256" r:id="rId2"/>
    <p:sldId id="271" r:id="rId3"/>
    <p:sldId id="257" r:id="rId4"/>
    <p:sldId id="264" r:id="rId5"/>
    <p:sldId id="263" r:id="rId6"/>
    <p:sldId id="258" r:id="rId7"/>
    <p:sldId id="259" r:id="rId8"/>
    <p:sldId id="266" r:id="rId9"/>
    <p:sldId id="260" r:id="rId10"/>
    <p:sldId id="261" r:id="rId11"/>
    <p:sldId id="267" r:id="rId12"/>
    <p:sldId id="262" r:id="rId13"/>
    <p:sldId id="269" r:id="rId14"/>
    <p:sldId id="265" r:id="rId15"/>
    <p:sldId id="268" r:id="rId16"/>
    <p:sldId id="270" r:id="rId17"/>
    <p:sldId id="272" r:id="rId18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42595CD-F492-4453-84F7-1FB71E3CA1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26E3BF-9AE6-4AA0-9889-4D7DB63BE6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6FBEE-D79E-48CD-9D49-A403732D7E90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6E11051-7F8A-4738-A72A-D52D565597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7726994-4028-4F6E-82F9-03E76A7DC7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D7489-491D-4C57-844A-BF30203B60E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426920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9905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86092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423735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39104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290846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584624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54007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128721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57398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09805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97399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53895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83857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9557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11258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00262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13638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664454A-F72D-48FB-8209-AF64ED6C55EC}" type="datetimeFigureOut">
              <a:rPr lang="en-PH" smtClean="0"/>
              <a:pPr/>
              <a:t>18/10/2017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7ECA-0F95-470F-9B02-8E308D4E981D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5316072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505610"/>
            <a:ext cx="8967991" cy="1000462"/>
          </a:xfrm>
        </p:spPr>
        <p:txBody>
          <a:bodyPr/>
          <a:lstStyle/>
          <a:p>
            <a:r>
              <a:rPr lang="en-PH" sz="6000" dirty="0">
                <a:sym typeface="Wingdings" panose="05000000000000000000" pitchFamily="2" charset="2"/>
              </a:rPr>
              <a:t>																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151529"/>
            <a:ext cx="8825658" cy="4098664"/>
          </a:xfrm>
        </p:spPr>
        <p:txBody>
          <a:bodyPr>
            <a:normAutofit/>
          </a:bodyPr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	</a:t>
            </a:r>
            <a:r>
              <a:rPr lang="en-PH" sz="7200" dirty="0">
                <a:solidFill>
                  <a:schemeClr val="tx1"/>
                </a:solidFill>
                <a:latin typeface="DejaVu Serif Condensed" panose="02060606050605020204" pitchFamily="18" charset="0"/>
                <a:ea typeface="DejaVu Serif Condensed" panose="02060606050605020204" pitchFamily="18" charset="0"/>
              </a:rPr>
              <a:t>LIQUIDATION REQUIREMENTS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936615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SECURITY/JANITORIAL/ADMINISTRATIVE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Memorandum of Agreement (MOA)</a:t>
            </a:r>
          </a:p>
          <a:p>
            <a:r>
              <a:rPr lang="en-PH" dirty="0">
                <a:solidFill>
                  <a:schemeClr val="tx1"/>
                </a:solidFill>
              </a:rPr>
              <a:t>		Labor Payroll</a:t>
            </a:r>
          </a:p>
          <a:p>
            <a:r>
              <a:rPr lang="en-PH" dirty="0">
                <a:solidFill>
                  <a:schemeClr val="tx1"/>
                </a:solidFill>
              </a:rPr>
              <a:t>		Daily Time Record (DTR)</a:t>
            </a:r>
          </a:p>
          <a:p>
            <a:r>
              <a:rPr lang="en-PH" dirty="0">
                <a:solidFill>
                  <a:schemeClr val="tx1"/>
                </a:solidFill>
              </a:rPr>
              <a:t>		Monthly Accomplishment Report</a:t>
            </a:r>
          </a:p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0454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2000922"/>
          </a:xfrm>
        </p:spPr>
        <p:txBody>
          <a:bodyPr/>
          <a:lstStyle/>
          <a:p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PURCHASES OF INVENTORIABLE ITEMS				</a:t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PH" sz="4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ex: printer, small tools, tables, etc.				</a:t>
            </a:r>
          </a:p>
          <a:p>
            <a:r>
              <a:rPr lang="en-PH" dirty="0">
                <a:solidFill>
                  <a:schemeClr val="tx1"/>
                </a:solidFill>
              </a:rPr>
              <a:t>		**same as purchases</a:t>
            </a:r>
          </a:p>
          <a:p>
            <a:r>
              <a:rPr lang="en-PH" dirty="0">
                <a:solidFill>
                  <a:schemeClr val="tx1"/>
                </a:solidFill>
              </a:rPr>
              <a:t>	</a:t>
            </a:r>
          </a:p>
          <a:p>
            <a:r>
              <a:rPr lang="en-PH" dirty="0">
                <a:solidFill>
                  <a:schemeClr val="tx1"/>
                </a:solidFill>
              </a:rPr>
              <a:t>		Inventory Custodian Slip (ICS)	</a:t>
            </a:r>
          </a:p>
          <a:p>
            <a:r>
              <a:rPr lang="en-PH" dirty="0">
                <a:solidFill>
                  <a:schemeClr val="tx1"/>
                </a:solidFill>
              </a:rPr>
              <a:t>					- if less than P15,000.00</a:t>
            </a:r>
          </a:p>
          <a:p>
            <a:r>
              <a:rPr lang="en-PH" dirty="0">
                <a:solidFill>
                  <a:schemeClr val="tx1"/>
                </a:solidFill>
              </a:rPr>
              <a:t>		Property Acknowledgement Receipt (PAR)	</a:t>
            </a:r>
          </a:p>
          <a:p>
            <a:r>
              <a:rPr lang="en-PH" dirty="0">
                <a:solidFill>
                  <a:schemeClr val="tx1"/>
                </a:solidFill>
              </a:rPr>
              <a:t>					-	if more than P15,000.00</a:t>
            </a:r>
          </a:p>
          <a:p>
            <a:r>
              <a:rPr lang="en-PH" dirty="0">
                <a:solidFill>
                  <a:schemeClr val="tx1"/>
                </a:solidFill>
              </a:rPr>
              <a:t> IN A SEPARATE FOLDER	</a:t>
            </a:r>
          </a:p>
          <a:p>
            <a:r>
              <a:rPr lang="en-PH" dirty="0">
                <a:solidFill>
                  <a:schemeClr val="tx1"/>
                </a:solidFill>
              </a:rPr>
              <a:t>		Copy of ICS/PAR</a:t>
            </a:r>
          </a:p>
          <a:p>
            <a:r>
              <a:rPr lang="en-PH" dirty="0">
                <a:solidFill>
                  <a:schemeClr val="tx1"/>
                </a:solidFill>
              </a:rPr>
              <a:t>		Copy of  OR (itemized) or Delivery Receipt</a:t>
            </a:r>
          </a:p>
          <a:p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986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344246"/>
            <a:ext cx="8825658" cy="1075763"/>
          </a:xfrm>
        </p:spPr>
        <p:txBody>
          <a:bodyPr/>
          <a:lstStyle/>
          <a:p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FOR CONTSRUCTION/REPAIRS</a:t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PH" sz="4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** same as purchases</a:t>
            </a:r>
          </a:p>
          <a:p>
            <a:endParaRPr lang="en-PH" dirty="0">
              <a:solidFill>
                <a:schemeClr val="tx1"/>
              </a:solidFill>
            </a:endParaRPr>
          </a:p>
          <a:p>
            <a:r>
              <a:rPr lang="en-PH" dirty="0">
                <a:solidFill>
                  <a:schemeClr val="tx1"/>
                </a:solidFill>
              </a:rPr>
              <a:t>		 	IF MATERIALS plus LABOR COSTS P10,000.00 OR	</a:t>
            </a:r>
          </a:p>
          <a:p>
            <a:r>
              <a:rPr lang="en-PH" dirty="0">
                <a:solidFill>
                  <a:schemeClr val="tx1"/>
                </a:solidFill>
              </a:rPr>
              <a:t>               	MORE,  attach PROGRAM OF WORKS	</a:t>
            </a:r>
          </a:p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*** approved by Division Engineer III</a:t>
            </a:r>
          </a:p>
        </p:txBody>
      </p:sp>
    </p:spTree>
    <p:extLst>
      <p:ext uri="{BB962C8B-B14F-4D97-AF65-F5344CB8AC3E}">
        <p14:creationId xmlns:p14="http://schemas.microsoft.com/office/powerpoint/2010/main" xmlns="" val="39479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61365"/>
            <a:ext cx="8825658" cy="1957891"/>
          </a:xfrm>
        </p:spPr>
        <p:txBody>
          <a:bodyPr/>
          <a:lstStyle/>
          <a:p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HAULING</a:t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PH" sz="4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Below 1, 000.00	RER</a:t>
            </a:r>
          </a:p>
          <a:p>
            <a:endParaRPr lang="en-PH" dirty="0">
              <a:solidFill>
                <a:schemeClr val="tx1"/>
              </a:solidFill>
            </a:endParaRPr>
          </a:p>
          <a:p>
            <a:r>
              <a:rPr lang="en-PH" dirty="0">
                <a:solidFill>
                  <a:schemeClr val="tx1"/>
                </a:solidFill>
              </a:rPr>
              <a:t>		Above 1,000.00	Pakyaw Agreement</a:t>
            </a:r>
          </a:p>
          <a:p>
            <a:r>
              <a:rPr lang="en-PH" dirty="0">
                <a:solidFill>
                  <a:schemeClr val="tx1"/>
                </a:solidFill>
              </a:rPr>
              <a:t>							Canvass</a:t>
            </a:r>
          </a:p>
          <a:p>
            <a:r>
              <a:rPr lang="en-PH" dirty="0">
                <a:solidFill>
                  <a:schemeClr val="tx1"/>
                </a:solidFill>
              </a:rPr>
              <a:t>							Abstract</a:t>
            </a:r>
          </a:p>
          <a:p>
            <a:r>
              <a:rPr lang="en-PH" dirty="0">
                <a:solidFill>
                  <a:schemeClr val="tx1"/>
                </a:solidFill>
              </a:rPr>
              <a:t>							Picture</a:t>
            </a:r>
          </a:p>
          <a:p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654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BOND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	LBP - On Coll Form</a:t>
            </a:r>
          </a:p>
          <a:p>
            <a:r>
              <a:rPr lang="en-PH" dirty="0">
                <a:solidFill>
                  <a:schemeClr val="tx1"/>
                </a:solidFill>
              </a:rPr>
              <a:t>			BTR - ATAP Form</a:t>
            </a:r>
          </a:p>
          <a:p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94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61365"/>
            <a:ext cx="8825658" cy="1957891"/>
          </a:xfrm>
        </p:spPr>
        <p:txBody>
          <a:bodyPr/>
          <a:lstStyle/>
          <a:p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>NOTARIAL SERVICES</a:t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PH" sz="4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PH" sz="4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OFFICIAL RECEIPT (OR)</a:t>
            </a:r>
          </a:p>
          <a:p>
            <a:r>
              <a:rPr lang="en-PH" dirty="0">
                <a:solidFill>
                  <a:schemeClr val="tx1"/>
                </a:solidFill>
              </a:rPr>
              <a:t>		Photocopy of notarized form</a:t>
            </a:r>
          </a:p>
          <a:p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1920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MOOE ATTACHMENT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Photocopy of Voucher -- 2 copies</a:t>
            </a:r>
          </a:p>
          <a:p>
            <a:r>
              <a:rPr lang="en-PH" dirty="0">
                <a:solidFill>
                  <a:schemeClr val="tx1"/>
                </a:solidFill>
              </a:rPr>
              <a:t>		SOB -- 3 copies</a:t>
            </a:r>
          </a:p>
          <a:p>
            <a:r>
              <a:rPr lang="en-PH" dirty="0">
                <a:solidFill>
                  <a:schemeClr val="tx1"/>
                </a:solidFill>
              </a:rPr>
              <a:t>		Transparency Board Certification</a:t>
            </a:r>
          </a:p>
          <a:p>
            <a:r>
              <a:rPr lang="en-PH" dirty="0">
                <a:solidFill>
                  <a:schemeClr val="tx1"/>
                </a:solidFill>
              </a:rPr>
              <a:t>		ORS-3 Copies(yellow paper) with signature</a:t>
            </a:r>
          </a:p>
          <a:p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833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pPr algn="ctr"/>
            <a:r>
              <a:rPr lang="en-PH" sz="6000" dirty="0" smtClean="0">
                <a:sym typeface="Wingdings" pitchFamily="2" charset="2"/>
              </a:rPr>
              <a:t>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pPr algn="ctr"/>
            <a:r>
              <a:rPr lang="en-PH" dirty="0">
                <a:solidFill>
                  <a:schemeClr val="tx1"/>
                </a:solidFill>
              </a:rPr>
              <a:t>		</a:t>
            </a:r>
            <a:r>
              <a:rPr lang="en-PH" sz="80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THANK </a:t>
            </a:r>
            <a:r>
              <a:rPr lang="en-PH" sz="8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YOU!</a:t>
            </a:r>
            <a:endParaRPr lang="en-PH" sz="8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91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PURCHASES</a:t>
            </a:r>
            <a:r>
              <a:rPr lang="en-PH" sz="60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 fontScale="92500" lnSpcReduction="20000"/>
          </a:bodyPr>
          <a:lstStyle/>
          <a:p>
            <a:r>
              <a:rPr lang="en-PH" dirty="0">
                <a:solidFill>
                  <a:schemeClr val="tx1"/>
                </a:solidFill>
              </a:rPr>
              <a:t>		OFFICIAL RECEIPT (itemized)</a:t>
            </a:r>
          </a:p>
          <a:p>
            <a:r>
              <a:rPr lang="en-PH" dirty="0">
                <a:solidFill>
                  <a:schemeClr val="tx1"/>
                </a:solidFill>
              </a:rPr>
              <a:t>		Purchase Request (PR)</a:t>
            </a:r>
          </a:p>
          <a:p>
            <a:r>
              <a:rPr lang="en-PH" dirty="0">
                <a:solidFill>
                  <a:schemeClr val="tx1"/>
                </a:solidFill>
              </a:rPr>
              <a:t>		Inspection &amp; Acceptance Receipt (IAR)</a:t>
            </a:r>
          </a:p>
          <a:p>
            <a:r>
              <a:rPr lang="en-PH" dirty="0">
                <a:solidFill>
                  <a:schemeClr val="tx1"/>
                </a:solidFill>
              </a:rPr>
              <a:t> </a:t>
            </a:r>
          </a:p>
          <a:p>
            <a:r>
              <a:rPr lang="en-PH" dirty="0">
                <a:solidFill>
                  <a:schemeClr val="tx1"/>
                </a:solidFill>
              </a:rPr>
              <a:t>IF MORE THAN 1, 000.00 </a:t>
            </a:r>
          </a:p>
          <a:p>
            <a:r>
              <a:rPr lang="en-PH" dirty="0">
                <a:solidFill>
                  <a:schemeClr val="tx1"/>
                </a:solidFill>
              </a:rPr>
              <a:t>		OFFICIAL RECEIPT (itemized)</a:t>
            </a:r>
          </a:p>
          <a:p>
            <a:r>
              <a:rPr lang="en-PH" dirty="0">
                <a:solidFill>
                  <a:schemeClr val="tx1"/>
                </a:solidFill>
              </a:rPr>
              <a:t>		PURCHASE REQUEST</a:t>
            </a:r>
          </a:p>
          <a:p>
            <a:r>
              <a:rPr lang="en-PH" dirty="0">
                <a:solidFill>
                  <a:schemeClr val="tx1"/>
                </a:solidFill>
              </a:rPr>
              <a:t>		INSPECTION &amp; ACCEPTANCE </a:t>
            </a:r>
            <a:r>
              <a:rPr lang="en-PH" dirty="0" smtClean="0">
                <a:solidFill>
                  <a:schemeClr val="tx1"/>
                </a:solidFill>
              </a:rPr>
              <a:t>RECeIPT (Iar</a:t>
            </a:r>
            <a:r>
              <a:rPr lang="en-PH" dirty="0">
                <a:solidFill>
                  <a:schemeClr val="tx1"/>
                </a:solidFill>
              </a:rPr>
              <a:t>)</a:t>
            </a:r>
          </a:p>
          <a:p>
            <a:r>
              <a:rPr lang="en-PH" dirty="0">
                <a:solidFill>
                  <a:schemeClr val="tx1"/>
                </a:solidFill>
              </a:rPr>
              <a:t>		Picture</a:t>
            </a:r>
          </a:p>
          <a:p>
            <a:r>
              <a:rPr lang="en-PH" dirty="0">
                <a:solidFill>
                  <a:schemeClr val="tx1"/>
                </a:solidFill>
              </a:rPr>
              <a:t>		Canvass</a:t>
            </a:r>
          </a:p>
          <a:p>
            <a:r>
              <a:rPr lang="en-PH" dirty="0">
                <a:solidFill>
                  <a:schemeClr val="tx1"/>
                </a:solidFill>
              </a:rPr>
              <a:t>			Invitation to bid</a:t>
            </a:r>
          </a:p>
          <a:p>
            <a:r>
              <a:rPr lang="en-PH" dirty="0">
                <a:solidFill>
                  <a:schemeClr val="tx1"/>
                </a:solidFill>
              </a:rPr>
              <a:t>			Abstract bid of canvass</a:t>
            </a:r>
          </a:p>
          <a:p>
            <a:r>
              <a:rPr lang="en-PH" dirty="0">
                <a:solidFill>
                  <a:schemeClr val="tx1"/>
                </a:solidFill>
              </a:rPr>
              <a:t>			signature of bidder</a:t>
            </a:r>
          </a:p>
        </p:txBody>
      </p:sp>
    </p:spTree>
    <p:extLst>
      <p:ext uri="{BB962C8B-B14F-4D97-AF65-F5344CB8AC3E}">
        <p14:creationId xmlns:p14="http://schemas.microsoft.com/office/powerpoint/2010/main" xmlns="" val="197475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UTILITIES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       ELECTRICITY</a:t>
            </a:r>
          </a:p>
          <a:p>
            <a:r>
              <a:rPr lang="en-PH" dirty="0">
                <a:solidFill>
                  <a:schemeClr val="tx1"/>
                </a:solidFill>
              </a:rPr>
              <a:t>         	 WATER</a:t>
            </a:r>
          </a:p>
          <a:p>
            <a:r>
              <a:rPr lang="en-PH" dirty="0">
                <a:solidFill>
                  <a:schemeClr val="tx1"/>
                </a:solidFill>
              </a:rPr>
              <a:t>         	 INTERNET</a:t>
            </a:r>
          </a:p>
          <a:p>
            <a:r>
              <a:rPr lang="en-PH" dirty="0">
                <a:solidFill>
                  <a:schemeClr val="tx1"/>
                </a:solidFill>
              </a:rPr>
              <a:t>             	TELEPHONE LANDLINE</a:t>
            </a:r>
          </a:p>
          <a:p>
            <a:r>
              <a:rPr lang="en-PH" dirty="0">
                <a:solidFill>
                  <a:schemeClr val="tx1"/>
                </a:solidFill>
              </a:rPr>
              <a:t>					OFFICIAL RECEIPT(or)</a:t>
            </a:r>
          </a:p>
          <a:p>
            <a:r>
              <a:rPr lang="en-PH" dirty="0">
                <a:solidFill>
                  <a:schemeClr val="tx1"/>
                </a:solidFill>
              </a:rPr>
              <a:t>					BILL</a:t>
            </a:r>
          </a:p>
        </p:txBody>
      </p:sp>
    </p:spTree>
    <p:extLst>
      <p:ext uri="{BB962C8B-B14F-4D97-AF65-F5344CB8AC3E}">
        <p14:creationId xmlns:p14="http://schemas.microsoft.com/office/powerpoint/2010/main" xmlns="" val="115738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PHOTOCOPY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 fontScale="92500" lnSpcReduction="20000"/>
          </a:bodyPr>
          <a:lstStyle/>
          <a:p>
            <a:r>
              <a:rPr lang="en-PH" dirty="0">
                <a:solidFill>
                  <a:schemeClr val="tx1"/>
                </a:solidFill>
              </a:rPr>
              <a:t>		OFFICIAL RECEIPT (itemized)</a:t>
            </a:r>
          </a:p>
          <a:p>
            <a:r>
              <a:rPr lang="en-PH" dirty="0">
                <a:solidFill>
                  <a:schemeClr val="tx1"/>
                </a:solidFill>
              </a:rPr>
              <a:t>		Purchase Request (PR)</a:t>
            </a:r>
          </a:p>
          <a:p>
            <a:r>
              <a:rPr lang="en-PH" dirty="0">
                <a:solidFill>
                  <a:schemeClr val="tx1"/>
                </a:solidFill>
              </a:rPr>
              <a:t>		Inspection &amp; Acceptance Receipt (IAR)</a:t>
            </a:r>
          </a:p>
          <a:p>
            <a:r>
              <a:rPr lang="en-PH" dirty="0">
                <a:solidFill>
                  <a:schemeClr val="tx1"/>
                </a:solidFill>
              </a:rPr>
              <a:t>		PICTURE</a:t>
            </a:r>
          </a:p>
          <a:p>
            <a:r>
              <a:rPr lang="en-PH" dirty="0">
                <a:solidFill>
                  <a:schemeClr val="tx1"/>
                </a:solidFill>
              </a:rPr>
              <a:t> IF MORE THAN 1, 000.00 </a:t>
            </a:r>
          </a:p>
          <a:p>
            <a:r>
              <a:rPr lang="en-PH" dirty="0">
                <a:solidFill>
                  <a:schemeClr val="tx1"/>
                </a:solidFill>
              </a:rPr>
              <a:t>		OFFICIAL RECEIPT (itemized)</a:t>
            </a:r>
          </a:p>
          <a:p>
            <a:r>
              <a:rPr lang="en-PH" dirty="0">
                <a:solidFill>
                  <a:schemeClr val="tx1"/>
                </a:solidFill>
              </a:rPr>
              <a:t>		PURCHASE REQUEST</a:t>
            </a:r>
          </a:p>
          <a:p>
            <a:r>
              <a:rPr lang="en-PH" dirty="0">
                <a:solidFill>
                  <a:schemeClr val="tx1"/>
                </a:solidFill>
              </a:rPr>
              <a:t>		INSPECTION &amp; ACCEPTANCE </a:t>
            </a:r>
            <a:r>
              <a:rPr lang="en-PH" dirty="0" smtClean="0">
                <a:solidFill>
                  <a:schemeClr val="tx1"/>
                </a:solidFill>
              </a:rPr>
              <a:t>RECeIPT (Iar</a:t>
            </a:r>
            <a:r>
              <a:rPr lang="en-PH" dirty="0">
                <a:solidFill>
                  <a:schemeClr val="tx1"/>
                </a:solidFill>
              </a:rPr>
              <a:t>)</a:t>
            </a:r>
          </a:p>
          <a:p>
            <a:r>
              <a:rPr lang="en-PH" dirty="0">
                <a:solidFill>
                  <a:schemeClr val="tx1"/>
                </a:solidFill>
              </a:rPr>
              <a:t>		Picture</a:t>
            </a:r>
          </a:p>
          <a:p>
            <a:r>
              <a:rPr lang="en-PH" dirty="0">
                <a:solidFill>
                  <a:schemeClr val="tx1"/>
                </a:solidFill>
              </a:rPr>
              <a:t>		Canvass</a:t>
            </a:r>
          </a:p>
          <a:p>
            <a:r>
              <a:rPr lang="en-PH" dirty="0">
                <a:solidFill>
                  <a:schemeClr val="tx1"/>
                </a:solidFill>
              </a:rPr>
              <a:t>			Invitation to bid</a:t>
            </a:r>
          </a:p>
          <a:p>
            <a:r>
              <a:rPr lang="en-PH" dirty="0">
                <a:solidFill>
                  <a:schemeClr val="tx1"/>
                </a:solidFill>
              </a:rPr>
              <a:t>			Abstract bid of canvass</a:t>
            </a:r>
          </a:p>
          <a:p>
            <a:r>
              <a:rPr lang="en-PH" dirty="0">
                <a:solidFill>
                  <a:schemeClr val="tx1"/>
                </a:solidFill>
              </a:rPr>
              <a:t>			signature of bidder</a:t>
            </a:r>
          </a:p>
        </p:txBody>
      </p:sp>
    </p:spTree>
    <p:extLst>
      <p:ext uri="{BB962C8B-B14F-4D97-AF65-F5344CB8AC3E}">
        <p14:creationId xmlns:p14="http://schemas.microsoft.com/office/powerpoint/2010/main" xmlns="" val="2803156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TARPAULIN PRINTING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 fontScale="92500" lnSpcReduction="20000"/>
          </a:bodyPr>
          <a:lstStyle/>
          <a:p>
            <a:r>
              <a:rPr lang="en-PH" dirty="0">
                <a:solidFill>
                  <a:schemeClr val="tx1"/>
                </a:solidFill>
              </a:rPr>
              <a:t>		OFFICIAL RECEIPT (itemized)</a:t>
            </a:r>
          </a:p>
          <a:p>
            <a:r>
              <a:rPr lang="en-PH" dirty="0">
                <a:solidFill>
                  <a:schemeClr val="tx1"/>
                </a:solidFill>
              </a:rPr>
              <a:t>		Purchase Request (PR)</a:t>
            </a:r>
          </a:p>
          <a:p>
            <a:r>
              <a:rPr lang="en-PH" dirty="0">
                <a:solidFill>
                  <a:schemeClr val="tx1"/>
                </a:solidFill>
              </a:rPr>
              <a:t>		Inspection &amp; Acceptance Receipt (IAR)</a:t>
            </a:r>
          </a:p>
          <a:p>
            <a:r>
              <a:rPr lang="en-PH" dirty="0">
                <a:solidFill>
                  <a:schemeClr val="tx1"/>
                </a:solidFill>
              </a:rPr>
              <a:t>		PICTURE</a:t>
            </a:r>
          </a:p>
          <a:p>
            <a:r>
              <a:rPr lang="en-PH" dirty="0">
                <a:solidFill>
                  <a:schemeClr val="tx1"/>
                </a:solidFill>
              </a:rPr>
              <a:t> IF MORE THAN 1, 000.00 </a:t>
            </a:r>
          </a:p>
          <a:p>
            <a:r>
              <a:rPr lang="en-PH" dirty="0">
                <a:solidFill>
                  <a:schemeClr val="tx1"/>
                </a:solidFill>
              </a:rPr>
              <a:t>		OFFICIAL RECEIPT (itemized)</a:t>
            </a:r>
          </a:p>
          <a:p>
            <a:r>
              <a:rPr lang="en-PH" dirty="0">
                <a:solidFill>
                  <a:schemeClr val="tx1"/>
                </a:solidFill>
              </a:rPr>
              <a:t>		PURCHASE REQUEST</a:t>
            </a:r>
          </a:p>
          <a:p>
            <a:r>
              <a:rPr lang="en-PH" dirty="0">
                <a:solidFill>
                  <a:schemeClr val="tx1"/>
                </a:solidFill>
              </a:rPr>
              <a:t>		INSPECTION &amp; ACCEPTANCE </a:t>
            </a:r>
            <a:r>
              <a:rPr lang="en-PH" dirty="0" smtClean="0">
                <a:solidFill>
                  <a:schemeClr val="tx1"/>
                </a:solidFill>
              </a:rPr>
              <a:t>RECeIPT (Iar</a:t>
            </a:r>
            <a:r>
              <a:rPr lang="en-PH" dirty="0">
                <a:solidFill>
                  <a:schemeClr val="tx1"/>
                </a:solidFill>
              </a:rPr>
              <a:t>)</a:t>
            </a:r>
          </a:p>
          <a:p>
            <a:r>
              <a:rPr lang="en-PH" dirty="0">
                <a:solidFill>
                  <a:schemeClr val="tx1"/>
                </a:solidFill>
              </a:rPr>
              <a:t>		Picture</a:t>
            </a:r>
          </a:p>
          <a:p>
            <a:r>
              <a:rPr lang="en-PH" dirty="0">
                <a:solidFill>
                  <a:schemeClr val="tx1"/>
                </a:solidFill>
              </a:rPr>
              <a:t>		Canvass</a:t>
            </a:r>
          </a:p>
          <a:p>
            <a:r>
              <a:rPr lang="en-PH" dirty="0">
                <a:solidFill>
                  <a:schemeClr val="tx1"/>
                </a:solidFill>
              </a:rPr>
              <a:t>			Invitation to bid</a:t>
            </a:r>
          </a:p>
          <a:p>
            <a:r>
              <a:rPr lang="en-PH" dirty="0">
                <a:solidFill>
                  <a:schemeClr val="tx1"/>
                </a:solidFill>
              </a:rPr>
              <a:t>			Abstract bid of canvass</a:t>
            </a:r>
          </a:p>
          <a:p>
            <a:r>
              <a:rPr lang="en-PH" dirty="0">
                <a:solidFill>
                  <a:schemeClr val="tx1"/>
                </a:solidFill>
              </a:rPr>
              <a:t>			signature of bidder</a:t>
            </a:r>
          </a:p>
        </p:txBody>
      </p:sp>
    </p:spTree>
    <p:extLst>
      <p:ext uri="{BB962C8B-B14F-4D97-AF65-F5344CB8AC3E}">
        <p14:creationId xmlns:p14="http://schemas.microsoft.com/office/powerpoint/2010/main" xmlns="" val="1331749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TRAVEL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Itinerary of Travel</a:t>
            </a:r>
          </a:p>
          <a:p>
            <a:r>
              <a:rPr lang="en-PH" dirty="0">
                <a:solidFill>
                  <a:schemeClr val="tx1"/>
                </a:solidFill>
              </a:rPr>
              <a:t>		Appendix B (Certificate of Travel Completed)</a:t>
            </a:r>
          </a:p>
          <a:p>
            <a:r>
              <a:rPr lang="en-PH" dirty="0">
                <a:solidFill>
                  <a:schemeClr val="tx1"/>
                </a:solidFill>
              </a:rPr>
              <a:t>		Certificate of Appearance (CA)</a:t>
            </a:r>
          </a:p>
          <a:p>
            <a:r>
              <a:rPr lang="en-PH" dirty="0">
                <a:solidFill>
                  <a:schemeClr val="tx1"/>
                </a:solidFill>
              </a:rPr>
              <a:t>		Authority to Travel</a:t>
            </a:r>
          </a:p>
          <a:p>
            <a:r>
              <a:rPr lang="en-PH" dirty="0">
                <a:solidFill>
                  <a:schemeClr val="tx1"/>
                </a:solidFill>
              </a:rPr>
              <a:t>		Memo (when applicable)</a:t>
            </a:r>
          </a:p>
          <a:p>
            <a:r>
              <a:rPr lang="en-PH" dirty="0">
                <a:solidFill>
                  <a:schemeClr val="tx1"/>
                </a:solidFill>
              </a:rPr>
              <a:t>				</a:t>
            </a:r>
          </a:p>
          <a:p>
            <a:endParaRPr lang="en-PH" dirty="0">
              <a:solidFill>
                <a:schemeClr val="tx1"/>
              </a:solidFill>
            </a:endParaRPr>
          </a:p>
          <a:p>
            <a:r>
              <a:rPr lang="en-PH" dirty="0">
                <a:solidFill>
                  <a:schemeClr val="tx1"/>
                </a:solidFill>
              </a:rPr>
              <a:t>		note : indicate itinerary number</a:t>
            </a:r>
          </a:p>
        </p:txBody>
      </p:sp>
    </p:spTree>
    <p:extLst>
      <p:ext uri="{BB962C8B-B14F-4D97-AF65-F5344CB8AC3E}">
        <p14:creationId xmlns:p14="http://schemas.microsoft.com/office/powerpoint/2010/main" xmlns="" val="133687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TRAINING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OFFICIAL RECEIPT (Or)</a:t>
            </a:r>
          </a:p>
          <a:p>
            <a:r>
              <a:rPr lang="en-PH" dirty="0">
                <a:solidFill>
                  <a:schemeClr val="tx1"/>
                </a:solidFill>
              </a:rPr>
              <a:t>		Memo</a:t>
            </a:r>
          </a:p>
          <a:p>
            <a:r>
              <a:rPr lang="en-PH" dirty="0">
                <a:solidFill>
                  <a:schemeClr val="tx1"/>
                </a:solidFill>
              </a:rPr>
              <a:t>		Certificate of Appearance (CA)</a:t>
            </a:r>
          </a:p>
          <a:p>
            <a:r>
              <a:rPr lang="en-PH" dirty="0">
                <a:solidFill>
                  <a:schemeClr val="tx1"/>
                </a:solidFill>
              </a:rPr>
              <a:t>		Authority to Travel</a:t>
            </a:r>
          </a:p>
          <a:p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54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FOOD(MEETINGS)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** same as purchases</a:t>
            </a:r>
          </a:p>
          <a:p>
            <a:endParaRPr lang="en-PH" dirty="0">
              <a:solidFill>
                <a:schemeClr val="tx1"/>
              </a:solidFill>
            </a:endParaRPr>
          </a:p>
          <a:p>
            <a:r>
              <a:rPr lang="en-PH" dirty="0">
                <a:solidFill>
                  <a:schemeClr val="tx1"/>
                </a:solidFill>
              </a:rPr>
              <a:t>		Attendance</a:t>
            </a:r>
          </a:p>
          <a:p>
            <a:r>
              <a:rPr lang="en-PH" dirty="0">
                <a:solidFill>
                  <a:schemeClr val="tx1"/>
                </a:solidFill>
              </a:rPr>
              <a:t>		Memo / Training Design</a:t>
            </a:r>
          </a:p>
          <a:p>
            <a:r>
              <a:rPr lang="en-PH" dirty="0">
                <a:solidFill>
                  <a:schemeClr val="tx1"/>
                </a:solidFill>
              </a:rPr>
              <a:t>      </a:t>
            </a:r>
          </a:p>
          <a:p>
            <a:r>
              <a:rPr lang="en-PH" dirty="0">
                <a:solidFill>
                  <a:schemeClr val="tx1"/>
                </a:solidFill>
              </a:rPr>
              <a:t>		--- MUST be APPROVED by SDS</a:t>
            </a:r>
          </a:p>
          <a:p>
            <a:endParaRPr lang="en-P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280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B8BE6-B708-46A2-90E9-D6D73F96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505610"/>
            <a:ext cx="8825658" cy="1000462"/>
          </a:xfrm>
        </p:spPr>
        <p:txBody>
          <a:bodyPr/>
          <a:lstStyle/>
          <a:p>
            <a:r>
              <a:rPr lang="en-PH" sz="6000" b="1" dirty="0">
                <a:solidFill>
                  <a:srgbClr val="000000"/>
                </a:solidFill>
                <a:latin typeface="Calibri" panose="020F0502020204030204" pitchFamily="34" charset="0"/>
              </a:rPr>
              <a:t>LABOR</a:t>
            </a:r>
            <a:endParaRPr lang="en-PH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BCABAB-1951-4DB9-8C9D-DB7A532F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506071"/>
            <a:ext cx="8825658" cy="4744122"/>
          </a:xfrm>
        </p:spPr>
        <p:txBody>
          <a:bodyPr>
            <a:normAutofit fontScale="62500" lnSpcReduction="20000"/>
          </a:bodyPr>
          <a:lstStyle/>
          <a:p>
            <a:r>
              <a:rPr lang="en-PH" dirty="0">
                <a:solidFill>
                  <a:schemeClr val="tx1"/>
                </a:solidFill>
              </a:rPr>
              <a:t>		</a:t>
            </a:r>
          </a:p>
          <a:p>
            <a:r>
              <a:rPr lang="en-PH" dirty="0">
                <a:solidFill>
                  <a:schemeClr val="tx1"/>
                </a:solidFill>
              </a:rPr>
              <a:t>		</a:t>
            </a:r>
            <a:r>
              <a:rPr lang="en-PH" sz="2300" dirty="0">
                <a:solidFill>
                  <a:schemeClr val="tx1"/>
                </a:solidFill>
              </a:rPr>
              <a:t>Pakyaw Agreement</a:t>
            </a:r>
          </a:p>
          <a:p>
            <a:r>
              <a:rPr lang="en-PH" sz="2300" dirty="0">
                <a:solidFill>
                  <a:schemeClr val="tx1"/>
                </a:solidFill>
              </a:rPr>
              <a:t>		Pictures (before, during, after)</a:t>
            </a:r>
          </a:p>
          <a:p>
            <a:r>
              <a:rPr lang="en-PH" sz="2300" dirty="0">
                <a:solidFill>
                  <a:schemeClr val="tx1"/>
                </a:solidFill>
              </a:rPr>
              <a:t>		Labor Payroll</a:t>
            </a:r>
          </a:p>
          <a:p>
            <a:r>
              <a:rPr lang="en-PH" sz="2300" dirty="0">
                <a:solidFill>
                  <a:schemeClr val="tx1"/>
                </a:solidFill>
              </a:rPr>
              <a:t>		dtr- 5 days and up</a:t>
            </a:r>
          </a:p>
          <a:p>
            <a:r>
              <a:rPr lang="en-PH" sz="2300" dirty="0">
                <a:solidFill>
                  <a:schemeClr val="tx1"/>
                </a:solidFill>
              </a:rPr>
              <a:t>		</a:t>
            </a:r>
          </a:p>
          <a:p>
            <a:endParaRPr lang="en-PH" sz="2300" dirty="0">
              <a:solidFill>
                <a:schemeClr val="tx1"/>
              </a:solidFill>
            </a:endParaRPr>
          </a:p>
          <a:p>
            <a:r>
              <a:rPr lang="en-PH" sz="2300" dirty="0">
                <a:solidFill>
                  <a:schemeClr val="tx1"/>
                </a:solidFill>
              </a:rPr>
              <a:t>IF MORE THAN 1, 000.00 </a:t>
            </a:r>
          </a:p>
          <a:p>
            <a:r>
              <a:rPr lang="en-PH" sz="2300" dirty="0">
                <a:solidFill>
                  <a:schemeClr val="tx1"/>
                </a:solidFill>
              </a:rPr>
              <a:t>		NOTARIZED</a:t>
            </a:r>
          </a:p>
          <a:p>
            <a:r>
              <a:rPr lang="en-PH" sz="2300" dirty="0">
                <a:solidFill>
                  <a:schemeClr val="tx1"/>
                </a:solidFill>
              </a:rPr>
              <a:t>				Canvass</a:t>
            </a:r>
          </a:p>
          <a:p>
            <a:r>
              <a:rPr lang="en-PH" sz="2300" dirty="0">
                <a:solidFill>
                  <a:schemeClr val="tx1"/>
                </a:solidFill>
              </a:rPr>
              <a:t>				Invitation to bid</a:t>
            </a:r>
          </a:p>
          <a:p>
            <a:r>
              <a:rPr lang="en-PH" sz="2300" dirty="0">
                <a:solidFill>
                  <a:schemeClr val="tx1"/>
                </a:solidFill>
              </a:rPr>
              <a:t>				Abstract bid of canvass</a:t>
            </a:r>
          </a:p>
          <a:p>
            <a:r>
              <a:rPr lang="en-PH" sz="2300" dirty="0">
                <a:solidFill>
                  <a:schemeClr val="tx1"/>
                </a:solidFill>
              </a:rPr>
              <a:t>				signature of bidder</a:t>
            </a:r>
          </a:p>
          <a:p>
            <a:endParaRPr lang="en-PH" sz="2300" dirty="0">
              <a:solidFill>
                <a:schemeClr val="tx1"/>
              </a:solidFill>
            </a:endParaRPr>
          </a:p>
          <a:p>
            <a:r>
              <a:rPr lang="en-PH" sz="2300" dirty="0">
                <a:solidFill>
                  <a:schemeClr val="tx1"/>
                </a:solidFill>
              </a:rPr>
              <a:t>		 note : indicate period covered</a:t>
            </a:r>
          </a:p>
        </p:txBody>
      </p:sp>
    </p:spTree>
    <p:extLst>
      <p:ext uri="{BB962C8B-B14F-4D97-AF65-F5344CB8AC3E}">
        <p14:creationId xmlns:p14="http://schemas.microsoft.com/office/powerpoint/2010/main" xmlns="" val="910839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</TotalTime>
  <Words>20</Words>
  <Application>Microsoft Office PowerPoint</Application>
  <PresentationFormat>Custom</PresentationFormat>
  <Paragraphs>147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Ion</vt:lpstr>
      <vt:lpstr>                </vt:lpstr>
      <vt:lpstr>PURCHASES </vt:lpstr>
      <vt:lpstr>UTILITIES</vt:lpstr>
      <vt:lpstr>PHOTOCOPY</vt:lpstr>
      <vt:lpstr>TARPAULIN PRINTING</vt:lpstr>
      <vt:lpstr>TRAVEL</vt:lpstr>
      <vt:lpstr>TRAINING</vt:lpstr>
      <vt:lpstr>FOOD(MEETINGS)</vt:lpstr>
      <vt:lpstr>LABOR</vt:lpstr>
      <vt:lpstr>SECURITY/JANITORIAL/ADMINISTRATIVE</vt:lpstr>
      <vt:lpstr>PURCHASES OF INVENTORIABLE ITEMS     </vt:lpstr>
      <vt:lpstr>   FOR CONTSRUCTION/REPAIRS </vt:lpstr>
      <vt:lpstr>     HAULING  </vt:lpstr>
      <vt:lpstr>BOND</vt:lpstr>
      <vt:lpstr>     NOTARIAL SERVICES  </vt:lpstr>
      <vt:lpstr>MOOE ATTACHMENT</vt:lpstr>
      <vt:lpstr>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PURCHASES</dc:title>
  <dc:creator>dep ed</dc:creator>
  <cp:lastModifiedBy>user</cp:lastModifiedBy>
  <cp:revision>16</cp:revision>
  <cp:lastPrinted>2017-10-18T06:19:22Z</cp:lastPrinted>
  <dcterms:created xsi:type="dcterms:W3CDTF">2017-10-18T05:29:52Z</dcterms:created>
  <dcterms:modified xsi:type="dcterms:W3CDTF">2017-10-18T12:01:00Z</dcterms:modified>
</cp:coreProperties>
</file>