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F8A8CE-A98C-4F99-A817-4D679FCF0C6E}" type="datetimeFigureOut">
              <a:rPr lang="en-PH" smtClean="0"/>
              <a:t>04/10/2017</a:t>
            </a:fld>
            <a:endParaRPr lang="en-PH"/>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PH"/>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F9CC0078-AC3A-4D63-9A98-B664250F17D0}" type="slidenum">
              <a:rPr lang="en-PH" smtClean="0"/>
              <a:t>‹#›</a:t>
            </a:fld>
            <a:endParaRPr lang="en-PH"/>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8A8CE-A98C-4F99-A817-4D679FCF0C6E}" type="datetimeFigureOut">
              <a:rPr lang="en-PH" smtClean="0"/>
              <a:t>04/10/2017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9CC0078-AC3A-4D63-9A98-B664250F17D0}"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8A8CE-A98C-4F99-A817-4D679FCF0C6E}" type="datetimeFigureOut">
              <a:rPr lang="en-PH" smtClean="0"/>
              <a:t>04/10/2017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a:xfrm>
            <a:off x="6096000" y="6356350"/>
            <a:ext cx="762000" cy="365125"/>
          </a:xfrm>
        </p:spPr>
        <p:txBody>
          <a:bodyPr/>
          <a:lstStyle/>
          <a:p>
            <a:fld id="{F9CC0078-AC3A-4D63-9A98-B664250F17D0}" type="slidenum">
              <a:rPr lang="en-PH" smtClean="0"/>
              <a:t>‹#›</a:t>
            </a:fld>
            <a:endParaRPr lang="en-PH"/>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8A8CE-A98C-4F99-A817-4D679FCF0C6E}" type="datetimeFigureOut">
              <a:rPr lang="en-PH" smtClean="0"/>
              <a:t>04/10/2017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9CC0078-AC3A-4D63-9A98-B664250F17D0}"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F8A8CE-A98C-4F99-A817-4D679FCF0C6E}" type="datetimeFigureOut">
              <a:rPr lang="en-PH" smtClean="0"/>
              <a:t>04/10/2017</a:t>
            </a:fld>
            <a:endParaRPr lang="en-PH"/>
          </a:p>
        </p:txBody>
      </p:sp>
      <p:sp>
        <p:nvSpPr>
          <p:cNvPr id="5" name="Footer Placeholder 4"/>
          <p:cNvSpPr>
            <a:spLocks noGrp="1"/>
          </p:cNvSpPr>
          <p:nvPr>
            <p:ph type="ftr" sz="quarter" idx="11"/>
          </p:nvPr>
        </p:nvSpPr>
        <p:spPr>
          <a:xfrm>
            <a:off x="5791200" y="6356350"/>
            <a:ext cx="2895600" cy="365125"/>
          </a:xfrm>
        </p:spPr>
        <p:txBody>
          <a:bodyPr/>
          <a:lstStyle/>
          <a:p>
            <a:endParaRPr lang="en-PH"/>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F9CC0078-AC3A-4D63-9A98-B664250F17D0}" type="slidenum">
              <a:rPr lang="en-PH" smtClean="0"/>
              <a:t>‹#›</a:t>
            </a:fld>
            <a:endParaRPr lang="en-PH"/>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F8A8CE-A98C-4F99-A817-4D679FCF0C6E}" type="datetimeFigureOut">
              <a:rPr lang="en-PH" smtClean="0"/>
              <a:t>04/10/2017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9CC0078-AC3A-4D63-9A98-B664250F17D0}" type="slidenum">
              <a:rPr lang="en-PH" smtClean="0"/>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F8A8CE-A98C-4F99-A817-4D679FCF0C6E}" type="datetimeFigureOut">
              <a:rPr lang="en-PH" smtClean="0"/>
              <a:t>04/10/2017</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F9CC0078-AC3A-4D63-9A98-B664250F17D0}" type="slidenum">
              <a:rPr lang="en-PH" smtClean="0"/>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F8A8CE-A98C-4F99-A817-4D679FCF0C6E}" type="datetimeFigureOut">
              <a:rPr lang="en-PH" smtClean="0"/>
              <a:t>04/10/2017</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F9CC0078-AC3A-4D63-9A98-B664250F17D0}"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8A8CE-A98C-4F99-A817-4D679FCF0C6E}" type="datetimeFigureOut">
              <a:rPr lang="en-PH" smtClean="0"/>
              <a:t>04/10/2017</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F9CC0078-AC3A-4D63-9A98-B664250F17D0}"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F8A8CE-A98C-4F99-A817-4D679FCF0C6E}" type="datetimeFigureOut">
              <a:rPr lang="en-PH" smtClean="0"/>
              <a:t>04/10/2017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9CC0078-AC3A-4D63-9A98-B664250F17D0}" type="slidenum">
              <a:rPr lang="en-PH" smtClean="0"/>
              <a:t>‹#›</a:t>
            </a:fld>
            <a:endParaRPr lang="en-PH"/>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8EF8A8CE-A98C-4F99-A817-4D679FCF0C6E}" type="datetimeFigureOut">
              <a:rPr lang="en-PH" smtClean="0"/>
              <a:t>04/10/2017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9CC0078-AC3A-4D63-9A98-B664250F17D0}" type="slidenum">
              <a:rPr lang="en-PH" smtClean="0"/>
              <a:t>‹#›</a:t>
            </a:fld>
            <a:endParaRPr lang="en-PH"/>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EF8A8CE-A98C-4F99-A817-4D679FCF0C6E}" type="datetimeFigureOut">
              <a:rPr lang="en-PH" smtClean="0"/>
              <a:t>04/10/2017</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9CC0078-AC3A-4D63-9A98-B664250F17D0}" type="slidenum">
              <a:rPr lang="en-PH" smtClean="0"/>
              <a:t>‹#›</a:t>
            </a:fld>
            <a:endParaRPr lang="en-PH"/>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 y="2819400"/>
            <a:ext cx="8686800" cy="1470025"/>
          </a:xfrm>
        </p:spPr>
        <p:txBody>
          <a:bodyPr/>
          <a:lstStyle/>
          <a:p>
            <a:r>
              <a:rPr lang="en-PH" dirty="0" smtClean="0"/>
              <a:t>Regulatory Requirements</a:t>
            </a:r>
            <a:endParaRPr lang="en-PH" dirty="0"/>
          </a:p>
        </p:txBody>
      </p:sp>
      <p:sp>
        <p:nvSpPr>
          <p:cNvPr id="3" name="Subtitle 2"/>
          <p:cNvSpPr>
            <a:spLocks noGrp="1"/>
          </p:cNvSpPr>
          <p:nvPr>
            <p:ph type="subTitle" idx="1"/>
          </p:nvPr>
        </p:nvSpPr>
        <p:spPr>
          <a:xfrm>
            <a:off x="571499" y="4876800"/>
            <a:ext cx="8001000" cy="533400"/>
          </a:xfrm>
        </p:spPr>
        <p:txBody>
          <a:bodyPr/>
          <a:lstStyle/>
          <a:p>
            <a:r>
              <a:rPr lang="en-PH" dirty="0" smtClean="0"/>
              <a:t>The Farm @ Carpenter Hill, </a:t>
            </a:r>
            <a:r>
              <a:rPr lang="en-PH" dirty="0" err="1" smtClean="0"/>
              <a:t>Koronadal</a:t>
            </a:r>
            <a:r>
              <a:rPr lang="en-PH" dirty="0" smtClean="0"/>
              <a:t> City October 3-4, 2017</a:t>
            </a:r>
            <a:endParaRPr lang="en-PH" dirty="0"/>
          </a:p>
        </p:txBody>
      </p:sp>
    </p:spTree>
    <p:extLst>
      <p:ext uri="{BB962C8B-B14F-4D97-AF65-F5344CB8AC3E}">
        <p14:creationId xmlns:p14="http://schemas.microsoft.com/office/powerpoint/2010/main" val="3616517539"/>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Division Memorandum No. 207 s. 2017</a:t>
            </a:r>
          </a:p>
        </p:txBody>
      </p:sp>
      <p:sp>
        <p:nvSpPr>
          <p:cNvPr id="3" name="Content Placeholder 2"/>
          <p:cNvSpPr>
            <a:spLocks noGrp="1"/>
          </p:cNvSpPr>
          <p:nvPr>
            <p:ph idx="1"/>
          </p:nvPr>
        </p:nvSpPr>
        <p:spPr/>
        <p:txBody>
          <a:bodyPr/>
          <a:lstStyle/>
          <a:p>
            <a:pPr marL="342900" lvl="1" indent="-342900">
              <a:buClr>
                <a:schemeClr val="accent1"/>
              </a:buClr>
              <a:buSzPct val="75000"/>
              <a:buFont typeface="Wingdings" pitchFamily="2" charset="2"/>
              <a:buChar char=""/>
            </a:pPr>
            <a:r>
              <a:rPr lang="en-US" b="1" dirty="0"/>
              <a:t>Goods and Services Procured by the Schools Division Offices and Schools</a:t>
            </a:r>
            <a:endParaRPr lang="en-PH" sz="1800" dirty="0"/>
          </a:p>
          <a:p>
            <a:pPr marL="0" indent="0">
              <a:buNone/>
            </a:pPr>
            <a:endParaRPr lang="en-PH" dirty="0"/>
          </a:p>
        </p:txBody>
      </p:sp>
      <p:graphicFrame>
        <p:nvGraphicFramePr>
          <p:cNvPr id="4" name="Table 3"/>
          <p:cNvGraphicFramePr>
            <a:graphicFrameLocks noGrp="1"/>
          </p:cNvGraphicFramePr>
          <p:nvPr>
            <p:extLst>
              <p:ext uri="{D42A27DB-BD31-4B8C-83A1-F6EECF244321}">
                <p14:modId xmlns:p14="http://schemas.microsoft.com/office/powerpoint/2010/main" val="1091789114"/>
              </p:ext>
            </p:extLst>
          </p:nvPr>
        </p:nvGraphicFramePr>
        <p:xfrm>
          <a:off x="609599" y="2592891"/>
          <a:ext cx="8077201" cy="2283909"/>
        </p:xfrm>
        <a:graphic>
          <a:graphicData uri="http://schemas.openxmlformats.org/drawingml/2006/table">
            <a:tbl>
              <a:tblPr firstRow="1" firstCol="1" bandRow="1">
                <a:tableStyleId>{5C22544A-7EE6-4342-B048-85BDC9FD1C3A}</a:tableStyleId>
              </a:tblPr>
              <a:tblGrid>
                <a:gridCol w="1736777"/>
                <a:gridCol w="2471168"/>
                <a:gridCol w="2345731"/>
                <a:gridCol w="1523525"/>
              </a:tblGrid>
              <a:tr h="186682">
                <a:tc>
                  <a:txBody>
                    <a:bodyPr/>
                    <a:lstStyle/>
                    <a:p>
                      <a:pPr marL="0" marR="0" algn="ctr">
                        <a:lnSpc>
                          <a:spcPct val="115000"/>
                        </a:lnSpc>
                        <a:spcBef>
                          <a:spcPts val="0"/>
                        </a:spcBef>
                        <a:spcAft>
                          <a:spcPts val="0"/>
                        </a:spcAft>
                      </a:pPr>
                      <a:r>
                        <a:rPr lang="en-US" sz="1400" dirty="0">
                          <a:effectLst/>
                        </a:rPr>
                        <a:t>Particulars</a:t>
                      </a:r>
                      <a:endParaRPr lang="en-PH" sz="1400" dirty="0">
                        <a:effectLst/>
                        <a:latin typeface="Times New Roman"/>
                        <a:ea typeface="Times New Roman"/>
                        <a:cs typeface="Times New Roman"/>
                      </a:endParaRPr>
                    </a:p>
                  </a:txBody>
                  <a:tcPr marL="25510" marR="25510" marT="0" marB="0"/>
                </a:tc>
                <a:tc>
                  <a:txBody>
                    <a:bodyPr/>
                    <a:lstStyle/>
                    <a:p>
                      <a:pPr marL="0" marR="0" algn="ctr">
                        <a:lnSpc>
                          <a:spcPct val="115000"/>
                        </a:lnSpc>
                        <a:spcBef>
                          <a:spcPts val="0"/>
                        </a:spcBef>
                        <a:spcAft>
                          <a:spcPts val="0"/>
                        </a:spcAft>
                      </a:pPr>
                      <a:r>
                        <a:rPr lang="en-US" sz="1400" dirty="0">
                          <a:effectLst/>
                        </a:rPr>
                        <a:t>Inspected/Validated By:</a:t>
                      </a:r>
                      <a:endParaRPr lang="en-PH" sz="1400" dirty="0">
                        <a:effectLst/>
                        <a:latin typeface="Times New Roman"/>
                        <a:ea typeface="Times New Roman"/>
                        <a:cs typeface="Times New Roman"/>
                      </a:endParaRPr>
                    </a:p>
                  </a:txBody>
                  <a:tcPr marL="25510" marR="25510" marT="0" marB="0"/>
                </a:tc>
                <a:tc>
                  <a:txBody>
                    <a:bodyPr/>
                    <a:lstStyle/>
                    <a:p>
                      <a:pPr marL="0" marR="0" algn="ctr">
                        <a:lnSpc>
                          <a:spcPct val="115000"/>
                        </a:lnSpc>
                        <a:spcBef>
                          <a:spcPts val="0"/>
                        </a:spcBef>
                        <a:spcAft>
                          <a:spcPts val="0"/>
                        </a:spcAft>
                      </a:pPr>
                      <a:r>
                        <a:rPr lang="en-US" sz="1400" dirty="0">
                          <a:effectLst/>
                        </a:rPr>
                        <a:t>Recommending Approval</a:t>
                      </a:r>
                      <a:endParaRPr lang="en-PH" sz="1400" dirty="0">
                        <a:effectLst/>
                        <a:latin typeface="Times New Roman"/>
                        <a:ea typeface="Times New Roman"/>
                        <a:cs typeface="Times New Roman"/>
                      </a:endParaRPr>
                    </a:p>
                  </a:txBody>
                  <a:tcPr marL="25510" marR="25510" marT="0" marB="0"/>
                </a:tc>
                <a:tc>
                  <a:txBody>
                    <a:bodyPr/>
                    <a:lstStyle/>
                    <a:p>
                      <a:pPr marL="0" marR="0" algn="ctr">
                        <a:lnSpc>
                          <a:spcPct val="115000"/>
                        </a:lnSpc>
                        <a:spcBef>
                          <a:spcPts val="0"/>
                        </a:spcBef>
                        <a:spcAft>
                          <a:spcPts val="0"/>
                        </a:spcAft>
                      </a:pPr>
                      <a:r>
                        <a:rPr lang="en-US" sz="1400">
                          <a:effectLst/>
                        </a:rPr>
                        <a:t>Approval</a:t>
                      </a:r>
                      <a:endParaRPr lang="en-PH" sz="1400">
                        <a:effectLst/>
                        <a:latin typeface="Times New Roman"/>
                        <a:ea typeface="Times New Roman"/>
                        <a:cs typeface="Times New Roman"/>
                      </a:endParaRPr>
                    </a:p>
                  </a:txBody>
                  <a:tcPr marL="25510" marR="25510" marT="0" marB="0"/>
                </a:tc>
              </a:tr>
              <a:tr h="286337">
                <a:tc gridSpan="4">
                  <a:txBody>
                    <a:bodyPr/>
                    <a:lstStyle/>
                    <a:p>
                      <a:pPr marL="0" marR="0" algn="ctr">
                        <a:lnSpc>
                          <a:spcPct val="115000"/>
                        </a:lnSpc>
                        <a:spcBef>
                          <a:spcPts val="0"/>
                        </a:spcBef>
                        <a:spcAft>
                          <a:spcPts val="0"/>
                        </a:spcAft>
                      </a:pPr>
                      <a:r>
                        <a:rPr lang="en-US" sz="1400" dirty="0">
                          <a:effectLst/>
                        </a:rPr>
                        <a:t>Certificate of Completion of Deliveries</a:t>
                      </a:r>
                      <a:endParaRPr lang="en-PH" sz="1400" dirty="0">
                        <a:effectLst/>
                        <a:latin typeface="Times New Roman"/>
                        <a:ea typeface="Times New Roman"/>
                        <a:cs typeface="Times New Roman"/>
                      </a:endParaRPr>
                    </a:p>
                  </a:txBody>
                  <a:tcPr marL="25510" marR="25510" marT="0" marB="0" anchor="ctr"/>
                </a:tc>
                <a:tc hMerge="1">
                  <a:txBody>
                    <a:bodyPr/>
                    <a:lstStyle/>
                    <a:p>
                      <a:endParaRPr lang="en-PH"/>
                    </a:p>
                  </a:txBody>
                  <a:tcPr/>
                </a:tc>
                <a:tc hMerge="1">
                  <a:txBody>
                    <a:bodyPr/>
                    <a:lstStyle/>
                    <a:p>
                      <a:endParaRPr lang="en-PH"/>
                    </a:p>
                  </a:txBody>
                  <a:tcPr/>
                </a:tc>
                <a:tc hMerge="1">
                  <a:txBody>
                    <a:bodyPr/>
                    <a:lstStyle/>
                    <a:p>
                      <a:endParaRPr lang="en-PH"/>
                    </a:p>
                  </a:txBody>
                  <a:tcPr/>
                </a:tc>
              </a:tr>
              <a:tr h="425841">
                <a:tc>
                  <a:txBody>
                    <a:bodyPr/>
                    <a:lstStyle/>
                    <a:p>
                      <a:pPr marL="0" marR="0">
                        <a:lnSpc>
                          <a:spcPct val="115000"/>
                        </a:lnSpc>
                        <a:spcBef>
                          <a:spcPts val="0"/>
                        </a:spcBef>
                        <a:spcAft>
                          <a:spcPts val="0"/>
                        </a:spcAft>
                      </a:pPr>
                      <a:r>
                        <a:rPr lang="en-US" sz="1400" dirty="0">
                          <a:effectLst/>
                        </a:rPr>
                        <a:t>Schools</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School Division/School District Inspectorate Team</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School Supply Officer/designated school property custodian</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a:effectLst/>
                        </a:rPr>
                        <a:t>School Head</a:t>
                      </a:r>
                      <a:endParaRPr lang="en-PH" sz="1400">
                        <a:effectLst/>
                        <a:latin typeface="Times New Roman"/>
                        <a:ea typeface="Times New Roman"/>
                        <a:cs typeface="Times New Roman"/>
                      </a:endParaRPr>
                    </a:p>
                  </a:txBody>
                  <a:tcPr marL="25510" marR="25510" marT="0" marB="0" anchor="ctr"/>
                </a:tc>
              </a:tr>
              <a:tr h="280024">
                <a:tc gridSpan="4">
                  <a:txBody>
                    <a:bodyPr/>
                    <a:lstStyle/>
                    <a:p>
                      <a:pPr marL="0" marR="0" algn="ctr">
                        <a:lnSpc>
                          <a:spcPct val="115000"/>
                        </a:lnSpc>
                        <a:spcBef>
                          <a:spcPts val="0"/>
                        </a:spcBef>
                        <a:spcAft>
                          <a:spcPts val="0"/>
                        </a:spcAft>
                      </a:pPr>
                      <a:r>
                        <a:rPr lang="en-US" sz="1400" dirty="0">
                          <a:effectLst/>
                        </a:rPr>
                        <a:t>Certificate of Final </a:t>
                      </a:r>
                      <a:r>
                        <a:rPr lang="en-US" sz="1400" dirty="0" smtClean="0">
                          <a:effectLst/>
                        </a:rPr>
                        <a:t>Acceptance</a:t>
                      </a:r>
                      <a:endParaRPr lang="en-PH" sz="1400" dirty="0">
                        <a:effectLst/>
                        <a:latin typeface="Times New Roman"/>
                        <a:ea typeface="Times New Roman"/>
                        <a:cs typeface="Times New Roman"/>
                      </a:endParaRPr>
                    </a:p>
                  </a:txBody>
                  <a:tcPr marL="25510" marR="25510" marT="0" marB="0"/>
                </a:tc>
                <a:tc hMerge="1">
                  <a:txBody>
                    <a:bodyPr/>
                    <a:lstStyle/>
                    <a:p>
                      <a:pPr marL="0" marR="0" algn="ctr">
                        <a:lnSpc>
                          <a:spcPct val="115000"/>
                        </a:lnSpc>
                        <a:spcBef>
                          <a:spcPts val="0"/>
                        </a:spcBef>
                        <a:spcAft>
                          <a:spcPts val="0"/>
                        </a:spcAft>
                      </a:pPr>
                      <a:endParaRPr lang="en-PH" sz="1800" dirty="0">
                        <a:effectLst/>
                        <a:latin typeface="Times New Roman"/>
                        <a:ea typeface="Times New Roman"/>
                        <a:cs typeface="Times New Roman"/>
                      </a:endParaRPr>
                    </a:p>
                  </a:txBody>
                  <a:tcPr marL="25510" marR="25510" marT="0" marB="0" anchor="ctr"/>
                </a:tc>
                <a:tc hMerge="1">
                  <a:txBody>
                    <a:bodyPr/>
                    <a:lstStyle/>
                    <a:p>
                      <a:pPr marL="0" marR="0" algn="ctr">
                        <a:lnSpc>
                          <a:spcPct val="115000"/>
                        </a:lnSpc>
                        <a:spcBef>
                          <a:spcPts val="0"/>
                        </a:spcBef>
                        <a:spcAft>
                          <a:spcPts val="0"/>
                        </a:spcAft>
                      </a:pPr>
                      <a:endParaRPr lang="en-PH" sz="1800" dirty="0">
                        <a:effectLst/>
                        <a:latin typeface="Times New Roman"/>
                        <a:ea typeface="Times New Roman"/>
                        <a:cs typeface="Times New Roman"/>
                      </a:endParaRPr>
                    </a:p>
                  </a:txBody>
                  <a:tcPr marL="25510" marR="25510" marT="0" marB="0" anchor="ctr"/>
                </a:tc>
                <a:tc hMerge="1">
                  <a:txBody>
                    <a:bodyPr/>
                    <a:lstStyle/>
                    <a:p>
                      <a:pPr marL="0" marR="0" algn="ctr">
                        <a:lnSpc>
                          <a:spcPct val="115000"/>
                        </a:lnSpc>
                        <a:spcBef>
                          <a:spcPts val="0"/>
                        </a:spcBef>
                        <a:spcAft>
                          <a:spcPts val="0"/>
                        </a:spcAft>
                      </a:pPr>
                      <a:endParaRPr lang="en-PH" sz="1800" dirty="0">
                        <a:effectLst/>
                        <a:latin typeface="Times New Roman"/>
                        <a:ea typeface="Times New Roman"/>
                        <a:cs typeface="Times New Roman"/>
                      </a:endParaRPr>
                    </a:p>
                  </a:txBody>
                  <a:tcPr marL="25510" marR="25510" marT="0" marB="0" anchor="ctr"/>
                </a:tc>
              </a:tr>
              <a:tr h="373365">
                <a:tc>
                  <a:txBody>
                    <a:bodyPr/>
                    <a:lstStyle/>
                    <a:p>
                      <a:pPr marL="0" marR="0">
                        <a:lnSpc>
                          <a:spcPct val="115000"/>
                        </a:lnSpc>
                        <a:spcBef>
                          <a:spcPts val="0"/>
                        </a:spcBef>
                        <a:spcAft>
                          <a:spcPts val="0"/>
                        </a:spcAft>
                      </a:pPr>
                      <a:r>
                        <a:rPr lang="en-US" sz="1400" dirty="0">
                          <a:effectLst/>
                        </a:rPr>
                        <a:t>Schools</a:t>
                      </a:r>
                      <a:endParaRPr lang="en-PH" sz="1400" dirty="0">
                        <a:effectLst/>
                        <a:latin typeface="Times New Roman"/>
                        <a:ea typeface="Times New Roman"/>
                        <a:cs typeface="Times New Roman"/>
                      </a:endParaRPr>
                    </a:p>
                  </a:txBody>
                  <a:tcPr marL="25510" marR="25510" marT="0" marB="0"/>
                </a:tc>
                <a:tc>
                  <a:txBody>
                    <a:bodyPr/>
                    <a:lstStyle/>
                    <a:p>
                      <a:pPr marL="0" marR="0" algn="ctr">
                        <a:lnSpc>
                          <a:spcPct val="115000"/>
                        </a:lnSpc>
                        <a:spcBef>
                          <a:spcPts val="0"/>
                        </a:spcBef>
                        <a:spcAft>
                          <a:spcPts val="0"/>
                        </a:spcAft>
                      </a:pPr>
                      <a:r>
                        <a:rPr lang="en-US" sz="1400" dirty="0">
                          <a:effectLst/>
                        </a:rPr>
                        <a:t>Schools Division Supply Officer</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School Supply Officer/designated school property custodian</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School Head</a:t>
                      </a:r>
                      <a:endParaRPr lang="en-PH" sz="1400" dirty="0">
                        <a:effectLst/>
                        <a:latin typeface="Times New Roman"/>
                        <a:ea typeface="Times New Roman"/>
                        <a:cs typeface="Times New Roman"/>
                      </a:endParaRPr>
                    </a:p>
                  </a:txBody>
                  <a:tcPr marL="25510" marR="25510" marT="0" marB="0" anchor="ctr"/>
                </a:tc>
              </a:tr>
            </a:tbl>
          </a:graphicData>
        </a:graphic>
      </p:graphicFrame>
    </p:spTree>
    <p:extLst>
      <p:ext uri="{BB962C8B-B14F-4D97-AF65-F5344CB8AC3E}">
        <p14:creationId xmlns:p14="http://schemas.microsoft.com/office/powerpoint/2010/main" val="2549189776"/>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COA Circular 2017-001</a:t>
            </a:r>
            <a:endParaRPr lang="en-PH"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PH" b="1" dirty="0"/>
              <a:t>Reimbursement </a:t>
            </a:r>
            <a:r>
              <a:rPr lang="en-PH" b="1" dirty="0" smtClean="0"/>
              <a:t>of expenses </a:t>
            </a:r>
            <a:r>
              <a:rPr lang="en-PH" b="1" dirty="0"/>
              <a:t>not requiring official receipts</a:t>
            </a:r>
            <a:r>
              <a:rPr lang="en-PH" dirty="0"/>
              <a:t/>
            </a:r>
            <a:br>
              <a:rPr lang="en-PH" dirty="0"/>
            </a:br>
            <a:endParaRPr lang="en-PH" dirty="0" smtClean="0"/>
          </a:p>
          <a:p>
            <a:pPr marL="0" indent="0" algn="just">
              <a:buNone/>
            </a:pPr>
            <a:r>
              <a:rPr lang="en-PH" dirty="0" smtClean="0"/>
              <a:t>	In </a:t>
            </a:r>
            <a:r>
              <a:rPr lang="en-PH" dirty="0"/>
              <a:t>view of the reduced purchasing power of the peso, expenses incurred </a:t>
            </a:r>
            <a:r>
              <a:rPr lang="en-PH" dirty="0" smtClean="0"/>
              <a:t>by government </a:t>
            </a:r>
            <a:r>
              <a:rPr lang="en-PH" dirty="0"/>
              <a:t>officials and employees in the discharge of their official </a:t>
            </a:r>
            <a:r>
              <a:rPr lang="en-PH" dirty="0" smtClean="0"/>
              <a:t>functions amounting </a:t>
            </a:r>
            <a:r>
              <a:rPr lang="en-PH" dirty="0"/>
              <a:t>to P300.00 or less need not be supported by official receipts, </a:t>
            </a:r>
            <a:r>
              <a:rPr lang="en-PH" dirty="0" smtClean="0"/>
              <a:t>except for the following:</a:t>
            </a:r>
          </a:p>
          <a:p>
            <a:pPr marL="0" indent="0">
              <a:buNone/>
            </a:pPr>
            <a:r>
              <a:rPr lang="en-PH" dirty="0"/>
              <a:t/>
            </a:r>
            <a:br>
              <a:rPr lang="en-PH" dirty="0"/>
            </a:br>
            <a:r>
              <a:rPr lang="en-PH" dirty="0"/>
              <a:t>a. Payment of fares in public utility vehicles issuing receipts such as bus,</a:t>
            </a:r>
            <a:br>
              <a:rPr lang="en-PH" dirty="0"/>
            </a:br>
            <a:r>
              <a:rPr lang="en-PH" dirty="0"/>
              <a:t>train, vessel/ship; </a:t>
            </a:r>
            <a:r>
              <a:rPr lang="en-PH" dirty="0" smtClean="0"/>
              <a:t>and</a:t>
            </a:r>
          </a:p>
          <a:p>
            <a:pPr marL="0" indent="0">
              <a:buNone/>
            </a:pPr>
            <a:r>
              <a:rPr lang="en-PH" dirty="0"/>
              <a:t/>
            </a:r>
            <a:br>
              <a:rPr lang="en-PH" dirty="0"/>
            </a:br>
            <a:r>
              <a:rPr lang="en-PH" dirty="0"/>
              <a:t>b. Purchases in business establishments issuing receipts</a:t>
            </a:r>
            <a:r>
              <a:rPr lang="en-PH" dirty="0" smtClean="0"/>
              <a:t>.</a:t>
            </a:r>
          </a:p>
          <a:p>
            <a:pPr marL="0" indent="0" algn="just">
              <a:buNone/>
            </a:pPr>
            <a:r>
              <a:rPr lang="en-PH" dirty="0"/>
              <a:t/>
            </a:r>
            <a:br>
              <a:rPr lang="en-PH" dirty="0"/>
            </a:br>
            <a:r>
              <a:rPr lang="en-PH" dirty="0" smtClean="0"/>
              <a:t>	The </a:t>
            </a:r>
            <a:r>
              <a:rPr lang="en-PH" dirty="0"/>
              <a:t>official/employee concerned shall be required to submit a certification </a:t>
            </a:r>
            <a:r>
              <a:rPr lang="en-PH" dirty="0" smtClean="0"/>
              <a:t>for expenses </a:t>
            </a:r>
            <a:r>
              <a:rPr lang="en-PH" dirty="0"/>
              <a:t>P300.00 or less as supporting document (Annex "A</a:t>
            </a:r>
            <a:r>
              <a:rPr lang="en-PH" dirty="0" smtClean="0"/>
              <a:t>").</a:t>
            </a:r>
            <a:endParaRPr lang="en-PH" dirty="0"/>
          </a:p>
        </p:txBody>
      </p:sp>
    </p:spTree>
    <p:extLst>
      <p:ext uri="{BB962C8B-B14F-4D97-AF65-F5344CB8AC3E}">
        <p14:creationId xmlns:p14="http://schemas.microsoft.com/office/powerpoint/2010/main" val="803613261"/>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COA Circular 2017-001</a:t>
            </a:r>
            <a:endParaRPr lang="en-PH"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600200"/>
            <a:ext cx="3886199" cy="4613695"/>
          </a:xfrm>
          <a:prstGeom prst="rect">
            <a:avLst/>
          </a:prstGeom>
        </p:spPr>
      </p:pic>
    </p:spTree>
    <p:extLst>
      <p:ext uri="{BB962C8B-B14F-4D97-AF65-F5344CB8AC3E}">
        <p14:creationId xmlns:p14="http://schemas.microsoft.com/office/powerpoint/2010/main" val="3376881222"/>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NBC No. 567 s. 2017</a:t>
            </a:r>
            <a:endParaRPr lang="en-PH"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PH" dirty="0" smtClean="0"/>
              <a:t>Guidelines on the release of fund for FY 2017</a:t>
            </a:r>
          </a:p>
          <a:p>
            <a:pPr marL="0" indent="0">
              <a:buNone/>
            </a:pPr>
            <a:endParaRPr lang="en-PH" dirty="0"/>
          </a:p>
          <a:p>
            <a:pPr marL="0" lvl="0" indent="0">
              <a:buNone/>
            </a:pPr>
            <a:r>
              <a:rPr lang="en-US" sz="2200" b="1" dirty="0"/>
              <a:t>PURPOSES</a:t>
            </a:r>
            <a:endParaRPr lang="en-PH" sz="2200" b="1" dirty="0"/>
          </a:p>
          <a:p>
            <a:pPr lvl="0" algn="just"/>
            <a:r>
              <a:rPr lang="en-US" dirty="0"/>
              <a:t>To provide policies, procedures, rules and regulations on the release, utilization of funds, and monitoring thereof for FY 2017.</a:t>
            </a:r>
            <a:endParaRPr lang="en-PH" dirty="0"/>
          </a:p>
          <a:p>
            <a:pPr lvl="0" algn="just"/>
            <a:r>
              <a:rPr lang="en-US" dirty="0"/>
              <a:t>To synchronize fund release with the implementation of the overall physical and financial plans, targets and schedules submitted by the departments, agencies, and/or operating units (OUs).</a:t>
            </a:r>
            <a:endParaRPr lang="en-PH" dirty="0"/>
          </a:p>
          <a:p>
            <a:pPr lvl="0" algn="just"/>
            <a:r>
              <a:rPr lang="en-US" dirty="0"/>
              <a:t>To institutionalize evidence-based decision-making, streamlined and simplified</a:t>
            </a:r>
            <a:endParaRPr lang="en-PH" dirty="0"/>
          </a:p>
          <a:p>
            <a:pPr algn="just"/>
            <a:r>
              <a:rPr lang="en-US" dirty="0"/>
              <a:t>monitoring and evaluation and reporting of performance information</a:t>
            </a:r>
            <a:endParaRPr lang="en-PH" dirty="0"/>
          </a:p>
        </p:txBody>
      </p:sp>
    </p:spTree>
    <p:extLst>
      <p:ext uri="{BB962C8B-B14F-4D97-AF65-F5344CB8AC3E}">
        <p14:creationId xmlns:p14="http://schemas.microsoft.com/office/powerpoint/2010/main" val="1276571293"/>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NBC No. 567 s. 2017</a:t>
            </a:r>
            <a:endParaRPr lang="en-PH"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PH" dirty="0" smtClean="0"/>
              <a:t>Guidelines on the release of fund for FY 2017</a:t>
            </a:r>
          </a:p>
          <a:p>
            <a:pPr marL="0" indent="0">
              <a:buNone/>
            </a:pPr>
            <a:endParaRPr lang="en-PH" dirty="0"/>
          </a:p>
          <a:p>
            <a:pPr marL="0" lvl="0" indent="0">
              <a:buNone/>
            </a:pPr>
            <a:r>
              <a:rPr lang="en-PH" sz="2200" b="1" dirty="0" smtClean="0"/>
              <a:t>GENERAL GUIDELINES</a:t>
            </a:r>
            <a:endParaRPr lang="en-PH" sz="2200" b="1" dirty="0"/>
          </a:p>
          <a:p>
            <a:pPr lvl="0" algn="just"/>
            <a:r>
              <a:rPr lang="en-US" dirty="0"/>
              <a:t>The appropriations authorized under FY 2017 GAA shall be valid for release and obligation for the purpose specified and subject to the pertinent special and general provisions</a:t>
            </a:r>
            <a:r>
              <a:rPr lang="en-US" dirty="0" smtClean="0"/>
              <a:t>:</a:t>
            </a:r>
          </a:p>
          <a:p>
            <a:pPr lvl="0" algn="just"/>
            <a:endParaRPr lang="en-PH" sz="1300" dirty="0"/>
          </a:p>
          <a:p>
            <a:pPr lvl="1" algn="just"/>
            <a:r>
              <a:rPr lang="en-US" dirty="0"/>
              <a:t>For Personnel Services (PS) - until December 31,2017.</a:t>
            </a:r>
            <a:endParaRPr lang="en-PH" dirty="0"/>
          </a:p>
          <a:p>
            <a:pPr lvl="1" algn="just"/>
            <a:r>
              <a:rPr lang="en-US" dirty="0"/>
              <a:t>For Maintenance and Other Operating Expenses (MOOE) and Capital Outlays (CO) - until December 31, 2018.</a:t>
            </a:r>
            <a:endParaRPr lang="en-PH" dirty="0"/>
          </a:p>
          <a:p>
            <a:pPr lvl="1" algn="just"/>
            <a:r>
              <a:rPr lang="en-US" dirty="0"/>
              <a:t>For Financial Expenses (</a:t>
            </a:r>
            <a:r>
              <a:rPr lang="en-US" dirty="0" err="1"/>
              <a:t>FinEx</a:t>
            </a:r>
            <a:r>
              <a:rPr lang="en-US" dirty="0"/>
              <a:t>) - until December 31, 2018, considering that it is similarly treated as an MOOE</a:t>
            </a:r>
            <a:r>
              <a:rPr lang="en-US" dirty="0" smtClean="0"/>
              <a:t>.</a:t>
            </a:r>
          </a:p>
          <a:p>
            <a:pPr lvl="1" algn="just"/>
            <a:endParaRPr lang="en-PH" sz="1200" dirty="0"/>
          </a:p>
          <a:p>
            <a:pPr marL="0" indent="0" algn="just">
              <a:buNone/>
            </a:pPr>
            <a:r>
              <a:rPr lang="en-US" dirty="0" smtClean="0"/>
              <a:t>	However</a:t>
            </a:r>
            <a:r>
              <a:rPr lang="en-US" dirty="0"/>
              <a:t>, pursuant to Item III.A of the FY 2017 President's Veto Message, all agency heads are directed to ensure </a:t>
            </a:r>
            <a:r>
              <a:rPr lang="en-US" b="1" dirty="0"/>
              <a:t>obligation </a:t>
            </a:r>
            <a:r>
              <a:rPr lang="en-US" dirty="0"/>
              <a:t>of programs, activities and projects funded under FY 2017 GAA </a:t>
            </a:r>
            <a:r>
              <a:rPr lang="en-US" b="1" dirty="0"/>
              <a:t>not later than December 31, 2017. </a:t>
            </a:r>
            <a:r>
              <a:rPr lang="en-US" dirty="0"/>
              <a:t>Failure to do so will adversely affect future budget levels of the respective agency/department.</a:t>
            </a:r>
            <a:endParaRPr lang="en-PH" dirty="0"/>
          </a:p>
        </p:txBody>
      </p:sp>
    </p:spTree>
    <p:extLst>
      <p:ext uri="{BB962C8B-B14F-4D97-AF65-F5344CB8AC3E}">
        <p14:creationId xmlns:p14="http://schemas.microsoft.com/office/powerpoint/2010/main" val="3440564835"/>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NBC No. 567 s. 2017</a:t>
            </a:r>
            <a:endParaRPr lang="en-PH"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PH" dirty="0" smtClean="0"/>
              <a:t>Guidelines on the release of fund for FY 2017</a:t>
            </a:r>
          </a:p>
          <a:p>
            <a:pPr marL="0" indent="0">
              <a:buNone/>
            </a:pPr>
            <a:endParaRPr lang="en-PH" dirty="0"/>
          </a:p>
          <a:p>
            <a:pPr marL="0" lvl="0" indent="0">
              <a:buNone/>
            </a:pPr>
            <a:r>
              <a:rPr lang="en-PH" sz="2200" b="1" dirty="0" smtClean="0"/>
              <a:t>GENERAL GUIDELINES</a:t>
            </a:r>
            <a:endParaRPr lang="en-PH" sz="2200" b="1" dirty="0"/>
          </a:p>
          <a:p>
            <a:pPr lvl="0" algn="just"/>
            <a:r>
              <a:rPr lang="en-US" dirty="0"/>
              <a:t>The following guidelines shall be observed in the use of savings to augment deficient appropriations for P/A/Ps in the FY 2017 GAA:</a:t>
            </a:r>
            <a:endParaRPr lang="en-PH" dirty="0"/>
          </a:p>
          <a:p>
            <a:pPr lvl="1" algn="just"/>
            <a:r>
              <a:rPr lang="en-US" dirty="0"/>
              <a:t>Savings refer to portions or balances of any released appropriations which have not been obligated as a result of any of the following:</a:t>
            </a:r>
            <a:endParaRPr lang="en-PH" dirty="0"/>
          </a:p>
          <a:p>
            <a:pPr lvl="1" algn="just"/>
            <a:r>
              <a:rPr lang="en-US" dirty="0"/>
              <a:t>Final discontinuance or abandonment of an ongoing </a:t>
            </a:r>
            <a:r>
              <a:rPr lang="en-US" dirty="0" smtClean="0"/>
              <a:t>program,</a:t>
            </a:r>
            <a:r>
              <a:rPr lang="en-PH" dirty="0"/>
              <a:t> </a:t>
            </a:r>
            <a:r>
              <a:rPr lang="en-US" dirty="0" smtClean="0"/>
              <a:t>activity </a:t>
            </a:r>
            <a:r>
              <a:rPr lang="en-US" dirty="0"/>
              <a:t>or project (P/A/P);</a:t>
            </a:r>
            <a:endParaRPr lang="en-PH" dirty="0"/>
          </a:p>
          <a:p>
            <a:pPr lvl="1" algn="just"/>
            <a:r>
              <a:rPr lang="en-US" dirty="0"/>
              <a:t>Non-commencement of the P/A/P for which the appropriations is released;</a:t>
            </a:r>
            <a:endParaRPr lang="en-PH" dirty="0"/>
          </a:p>
          <a:p>
            <a:pPr lvl="1" algn="just"/>
            <a:r>
              <a:rPr lang="en-US" dirty="0"/>
              <a:t>Decreased cost resulting from improved efficiency during the implementation or until the completion by agencies of their P/A/Ps:</a:t>
            </a:r>
            <a:endParaRPr lang="en-PH" dirty="0"/>
          </a:p>
          <a:p>
            <a:pPr lvl="1" algn="just"/>
            <a:r>
              <a:rPr lang="en-US" dirty="0"/>
              <a:t>Difference between the approved budget for the contract and the contract award price including any variations required for the project.</a:t>
            </a:r>
            <a:endParaRPr lang="en-PH" dirty="0"/>
          </a:p>
        </p:txBody>
      </p:sp>
    </p:spTree>
    <p:extLst>
      <p:ext uri="{BB962C8B-B14F-4D97-AF65-F5344CB8AC3E}">
        <p14:creationId xmlns:p14="http://schemas.microsoft.com/office/powerpoint/2010/main" val="3964361535"/>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NBC No. 567 s. 2017</a:t>
            </a:r>
            <a:endParaRPr lang="en-PH"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PH" dirty="0" smtClean="0"/>
              <a:t>Guidelines on the release of fund for FY 2017</a:t>
            </a:r>
          </a:p>
          <a:p>
            <a:pPr marL="0" indent="0">
              <a:buNone/>
            </a:pPr>
            <a:endParaRPr lang="en-PH" dirty="0"/>
          </a:p>
          <a:p>
            <a:pPr marL="0" lvl="0" indent="0">
              <a:buNone/>
            </a:pPr>
            <a:r>
              <a:rPr lang="en-PH" sz="2200" b="1" dirty="0" smtClean="0"/>
              <a:t>GENERAL GUIDELINES</a:t>
            </a:r>
            <a:endParaRPr lang="en-PH" sz="2200" b="1" dirty="0"/>
          </a:p>
          <a:p>
            <a:pPr algn="just"/>
            <a:r>
              <a:rPr lang="en-US" dirty="0" smtClean="0"/>
              <a:t>Appropriations </a:t>
            </a:r>
            <a:r>
              <a:rPr lang="en-US" dirty="0"/>
              <a:t>for PS shall be used for the payment of personnel benefits authorized by law to be given to National Government personnel, computed based on the Government Manpower Information System (GMIS), as well as any deficiency in authorized personnel benefits that may be determined during the year,</a:t>
            </a:r>
            <a:endParaRPr lang="en-PH" sz="3200" dirty="0"/>
          </a:p>
          <a:p>
            <a:pPr lvl="2" algn="just"/>
            <a:r>
              <a:rPr lang="en-US" dirty="0"/>
              <a:t>Any available allotment for PS within a department or agency may be utilized by said department or agency for the payment of deficiencies in authorized personnel benefits </a:t>
            </a:r>
            <a:r>
              <a:rPr lang="en-US" b="1" dirty="0"/>
              <a:t>(GP No. 45 </a:t>
            </a:r>
            <a:r>
              <a:rPr lang="en-US" dirty="0"/>
              <a:t>of FY 2017 GAA</a:t>
            </a:r>
            <a:r>
              <a:rPr lang="en-US" dirty="0" smtClean="0"/>
              <a:t>).</a:t>
            </a:r>
            <a:endParaRPr lang="en-US" dirty="0"/>
          </a:p>
          <a:p>
            <a:pPr lvl="2" algn="just"/>
            <a:r>
              <a:rPr lang="en-US" dirty="0" smtClean="0"/>
              <a:t>In </a:t>
            </a:r>
            <a:r>
              <a:rPr lang="en-US" dirty="0"/>
              <a:t>case there is insufficiency in PS allotment, the department or agency may frontload requirement corresponding to said insufficiency against the unobligated PS allotments comprehensively released.</a:t>
            </a:r>
            <a:endParaRPr lang="en-PH" dirty="0"/>
          </a:p>
        </p:txBody>
      </p:sp>
    </p:spTree>
    <p:extLst>
      <p:ext uri="{BB962C8B-B14F-4D97-AF65-F5344CB8AC3E}">
        <p14:creationId xmlns:p14="http://schemas.microsoft.com/office/powerpoint/2010/main" val="769865250"/>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NBC No. 567 s. 2017</a:t>
            </a:r>
            <a:endParaRPr lang="en-PH"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lgn="ctr">
              <a:buNone/>
            </a:pPr>
            <a:r>
              <a:rPr lang="en-PH" dirty="0" smtClean="0"/>
              <a:t>Guidelines on the release of fund for FY 2017</a:t>
            </a:r>
          </a:p>
          <a:p>
            <a:pPr marL="0" indent="0">
              <a:buNone/>
            </a:pPr>
            <a:endParaRPr lang="en-PH" dirty="0"/>
          </a:p>
          <a:p>
            <a:pPr marL="0" lvl="0" indent="0">
              <a:buNone/>
            </a:pPr>
            <a:r>
              <a:rPr lang="en-PH" sz="2200" b="1" dirty="0" smtClean="0"/>
              <a:t>GENERAL GUIDELINES</a:t>
            </a:r>
            <a:endParaRPr lang="en-PH" sz="2200" b="1" dirty="0"/>
          </a:p>
          <a:p>
            <a:pPr algn="just"/>
            <a:r>
              <a:rPr lang="en-US" sz="1900" dirty="0" smtClean="0"/>
              <a:t>Appropriations </a:t>
            </a:r>
            <a:r>
              <a:rPr lang="en-US" sz="1900" dirty="0"/>
              <a:t>for PS shall be used for the payment of personnel benefits authorized by law to be given to National Government personnel, computed based on the Government Manpower Information System (GMIS), as well as any deficiency in authorized personnel benefits that may be determined during the year,</a:t>
            </a:r>
            <a:endParaRPr lang="en-PH" sz="1900" dirty="0"/>
          </a:p>
          <a:p>
            <a:pPr lvl="2" algn="just"/>
            <a:r>
              <a:rPr lang="en-US" dirty="0"/>
              <a:t>In the use of available released PS allotments/appropriations, the following limitations shall be observed:</a:t>
            </a:r>
            <a:endParaRPr lang="en-PH" sz="2800" dirty="0"/>
          </a:p>
          <a:p>
            <a:pPr lvl="3" algn="just"/>
            <a:r>
              <a:rPr lang="en-US" dirty="0"/>
              <a:t>Released allotments which cannot be reallocated to other object of expenditures under PS:</a:t>
            </a:r>
            <a:endParaRPr lang="en-PH" sz="2400" dirty="0"/>
          </a:p>
          <a:p>
            <a:pPr lvl="3" algn="just"/>
            <a:r>
              <a:rPr lang="en-US" dirty="0"/>
              <a:t>Retirement and Life Insurance Premium (RLIP); and</a:t>
            </a:r>
            <a:endParaRPr lang="en-PH" sz="2800" dirty="0"/>
          </a:p>
          <a:p>
            <a:pPr lvl="3" algn="just"/>
            <a:r>
              <a:rPr lang="en-US" dirty="0"/>
              <a:t>Special Account in the General Funds (SAGFs), except if expressly authorized in the law creating them.</a:t>
            </a:r>
            <a:endParaRPr lang="en-PH" sz="2800" dirty="0"/>
          </a:p>
          <a:p>
            <a:pPr lvl="3" algn="just"/>
            <a:r>
              <a:rPr lang="en-US" dirty="0"/>
              <a:t>Available released allotments for PS cannot be used to pay CNA Incentives.</a:t>
            </a:r>
            <a:endParaRPr lang="en-PH" dirty="0"/>
          </a:p>
        </p:txBody>
      </p:sp>
    </p:spTree>
    <p:extLst>
      <p:ext uri="{BB962C8B-B14F-4D97-AF65-F5344CB8AC3E}">
        <p14:creationId xmlns:p14="http://schemas.microsoft.com/office/powerpoint/2010/main" val="1683584119"/>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NBC No. 567 s. 2017</a:t>
            </a:r>
            <a:endParaRPr lang="en-PH"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PH" dirty="0" smtClean="0"/>
              <a:t>Guidelines on the release of fund for FY 2017</a:t>
            </a:r>
          </a:p>
          <a:p>
            <a:pPr marL="0" indent="0">
              <a:buNone/>
            </a:pPr>
            <a:endParaRPr lang="en-PH" dirty="0"/>
          </a:p>
          <a:p>
            <a:pPr marL="0" lvl="0" indent="0">
              <a:buNone/>
            </a:pPr>
            <a:r>
              <a:rPr lang="en-PH" sz="2200" b="1" dirty="0" smtClean="0"/>
              <a:t>GENERAL GUIDELINES</a:t>
            </a:r>
            <a:endParaRPr lang="en-PH" sz="2200" b="1" dirty="0"/>
          </a:p>
          <a:p>
            <a:pPr lvl="0" algn="just"/>
            <a:r>
              <a:rPr lang="en-US" dirty="0"/>
              <a:t>Any deficiency of the agency for the following authorized personnel benefits may be charged against their available PS allotment, to wit:</a:t>
            </a:r>
            <a:endParaRPr lang="en-PH" dirty="0"/>
          </a:p>
          <a:p>
            <a:pPr lvl="1" algn="just"/>
            <a:r>
              <a:rPr lang="en-US" dirty="0"/>
              <a:t>Deficiency in the provision for authorized Magna </a:t>
            </a:r>
            <a:r>
              <a:rPr lang="en-US" dirty="0" err="1"/>
              <a:t>Carta</a:t>
            </a:r>
            <a:r>
              <a:rPr lang="en-US" dirty="0"/>
              <a:t> benefits provided in the GAA.</a:t>
            </a:r>
            <a:endParaRPr lang="en-PH" dirty="0"/>
          </a:p>
          <a:p>
            <a:pPr lvl="1" algn="just"/>
            <a:r>
              <a:rPr lang="en-US" dirty="0"/>
              <a:t>Deficiency in specific-purpose allowances and benefits such as overtime pay, honoraria and representation and transportation allowance, among others, subject to existing conditions in the grant of such benefits.</a:t>
            </a:r>
            <a:endParaRPr lang="en-PH" dirty="0"/>
          </a:p>
          <a:p>
            <a:pPr lvl="1" algn="just"/>
            <a:r>
              <a:rPr lang="en-US" dirty="0"/>
              <a:t>Award of </a:t>
            </a:r>
            <a:r>
              <a:rPr lang="en-US" dirty="0" err="1"/>
              <a:t>backpay</a:t>
            </a:r>
            <a:r>
              <a:rPr lang="en-US" dirty="0"/>
              <a:t> for cases with final and </a:t>
            </a:r>
            <a:r>
              <a:rPr lang="en-US" dirty="0" err="1"/>
              <a:t>executory</a:t>
            </a:r>
            <a:r>
              <a:rPr lang="en-US" dirty="0"/>
              <a:t> decisions of competent authorities such as Courts. CSC, and COA.</a:t>
            </a:r>
            <a:endParaRPr lang="en-PH" dirty="0"/>
          </a:p>
          <a:p>
            <a:pPr lvl="1" algn="just"/>
            <a:r>
              <a:rPr lang="en-US" dirty="0"/>
              <a:t>Personnel benefits authorized in prior years but only approved for payment during the current year. These benefits shall not be considered as prior years' </a:t>
            </a:r>
            <a:r>
              <a:rPr lang="en-US" dirty="0" err="1"/>
              <a:t>unbooked</a:t>
            </a:r>
            <a:r>
              <a:rPr lang="en-US" dirty="0"/>
              <a:t> obligations.</a:t>
            </a:r>
            <a:endParaRPr lang="en-PH" dirty="0"/>
          </a:p>
        </p:txBody>
      </p:sp>
    </p:spTree>
    <p:extLst>
      <p:ext uri="{BB962C8B-B14F-4D97-AF65-F5344CB8AC3E}">
        <p14:creationId xmlns:p14="http://schemas.microsoft.com/office/powerpoint/2010/main" val="1683584119"/>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Taxation</a:t>
            </a:r>
            <a:endParaRPr lang="en-PH"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64540423"/>
              </p:ext>
            </p:extLst>
          </p:nvPr>
        </p:nvGraphicFramePr>
        <p:xfrm>
          <a:off x="457200" y="2087880"/>
          <a:ext cx="8153400" cy="3474720"/>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370840">
                <a:tc>
                  <a:txBody>
                    <a:bodyPr/>
                    <a:lstStyle/>
                    <a:p>
                      <a:r>
                        <a:rPr lang="en-PH" dirty="0" smtClean="0"/>
                        <a:t>Particulars</a:t>
                      </a:r>
                      <a:endParaRPr lang="en-PH" dirty="0"/>
                    </a:p>
                  </a:txBody>
                  <a:tcPr/>
                </a:tc>
                <a:tc>
                  <a:txBody>
                    <a:bodyPr/>
                    <a:lstStyle/>
                    <a:p>
                      <a:pPr algn="ctr"/>
                      <a:r>
                        <a:rPr lang="en-PH" dirty="0" smtClean="0"/>
                        <a:t>5%</a:t>
                      </a:r>
                      <a:endParaRPr lang="en-PH" dirty="0"/>
                    </a:p>
                  </a:txBody>
                  <a:tcPr/>
                </a:tc>
                <a:tc>
                  <a:txBody>
                    <a:bodyPr/>
                    <a:lstStyle/>
                    <a:p>
                      <a:pPr algn="ctr"/>
                      <a:r>
                        <a:rPr lang="en-PH" dirty="0" smtClean="0"/>
                        <a:t>3%</a:t>
                      </a:r>
                      <a:endParaRPr lang="en-PH" dirty="0"/>
                    </a:p>
                  </a:txBody>
                  <a:tcPr/>
                </a:tc>
                <a:tc>
                  <a:txBody>
                    <a:bodyPr/>
                    <a:lstStyle/>
                    <a:p>
                      <a:pPr algn="ctr"/>
                      <a:r>
                        <a:rPr lang="en-PH" dirty="0" smtClean="0"/>
                        <a:t>2%</a:t>
                      </a:r>
                      <a:endParaRPr lang="en-PH" dirty="0"/>
                    </a:p>
                  </a:txBody>
                  <a:tcPr/>
                </a:tc>
                <a:tc>
                  <a:txBody>
                    <a:bodyPr/>
                    <a:lstStyle/>
                    <a:p>
                      <a:pPr algn="ctr"/>
                      <a:r>
                        <a:rPr lang="en-PH" dirty="0" smtClean="0"/>
                        <a:t>1%</a:t>
                      </a:r>
                      <a:endParaRPr lang="en-PH" dirty="0"/>
                    </a:p>
                  </a:txBody>
                  <a:tcPr/>
                </a:tc>
              </a:tr>
              <a:tr h="370840">
                <a:tc gridSpan="5">
                  <a:txBody>
                    <a:bodyPr/>
                    <a:lstStyle/>
                    <a:p>
                      <a:pPr algn="ctr"/>
                      <a:r>
                        <a:rPr lang="en-PH" dirty="0" smtClean="0"/>
                        <a:t>Merchandise</a:t>
                      </a:r>
                      <a:endParaRPr lang="en-PH" dirty="0"/>
                    </a:p>
                  </a:txBody>
                  <a:tcPr/>
                </a:tc>
                <a:tc hMerge="1">
                  <a:txBody>
                    <a:bodyPr/>
                    <a:lstStyle/>
                    <a:p>
                      <a:endParaRPr lang="en-PH" dirty="0"/>
                    </a:p>
                  </a:txBody>
                  <a:tcPr/>
                </a:tc>
                <a:tc hMerge="1">
                  <a:txBody>
                    <a:bodyPr/>
                    <a:lstStyle/>
                    <a:p>
                      <a:endParaRPr lang="en-PH" dirty="0"/>
                    </a:p>
                  </a:txBody>
                  <a:tcPr/>
                </a:tc>
                <a:tc hMerge="1">
                  <a:txBody>
                    <a:bodyPr/>
                    <a:lstStyle/>
                    <a:p>
                      <a:endParaRPr lang="en-PH" dirty="0"/>
                    </a:p>
                  </a:txBody>
                  <a:tcPr/>
                </a:tc>
                <a:tc hMerge="1">
                  <a:txBody>
                    <a:bodyPr/>
                    <a:lstStyle/>
                    <a:p>
                      <a:endParaRPr lang="en-PH" dirty="0"/>
                    </a:p>
                  </a:txBody>
                  <a:tcPr/>
                </a:tc>
              </a:tr>
              <a:tr h="370840">
                <a:tc>
                  <a:txBody>
                    <a:bodyPr/>
                    <a:lstStyle/>
                    <a:p>
                      <a:r>
                        <a:rPr lang="en-PH" dirty="0" smtClean="0"/>
                        <a:t>VAT</a:t>
                      </a:r>
                      <a:endParaRPr lang="en-PH" dirty="0"/>
                    </a:p>
                  </a:txBody>
                  <a:tcPr/>
                </a:tc>
                <a:tc>
                  <a:txBody>
                    <a:bodyPr/>
                    <a:lstStyle/>
                    <a:p>
                      <a:pPr algn="ctr"/>
                      <a:r>
                        <a:rPr lang="en-PH" sz="2500" dirty="0" smtClean="0">
                          <a:latin typeface="Webdings" pitchFamily="18" charset="2"/>
                        </a:rPr>
                        <a:t>a</a:t>
                      </a:r>
                      <a:endParaRPr lang="en-PH" sz="2500" dirty="0">
                        <a:latin typeface="Webdings" pitchFamily="18" charset="2"/>
                      </a:endParaRPr>
                    </a:p>
                  </a:txBody>
                  <a:tcPr/>
                </a:tc>
                <a:tc>
                  <a:txBody>
                    <a:bodyPr/>
                    <a:lstStyle/>
                    <a:p>
                      <a:pPr algn="ctr"/>
                      <a:endParaRPr lang="en-PH" sz="2500" dirty="0">
                        <a:latin typeface="Webdings" pitchFamily="18" charset="2"/>
                      </a:endParaRPr>
                    </a:p>
                  </a:txBody>
                  <a:tcPr/>
                </a:tc>
                <a:tc>
                  <a:txBody>
                    <a:bodyPr/>
                    <a:lstStyle/>
                    <a:p>
                      <a:pPr algn="ctr"/>
                      <a:endParaRPr lang="en-PH" sz="2500" dirty="0">
                        <a:latin typeface="Webdings" pitchFamily="18" charset="2"/>
                      </a:endParaRPr>
                    </a:p>
                  </a:txBody>
                  <a:tcPr/>
                </a:tc>
                <a:tc>
                  <a:txBody>
                    <a:bodyPr/>
                    <a:lstStyle/>
                    <a:p>
                      <a:pPr algn="ctr"/>
                      <a:r>
                        <a:rPr lang="en-PH" sz="2500" dirty="0" smtClean="0">
                          <a:latin typeface="Webdings" pitchFamily="18" charset="2"/>
                        </a:rPr>
                        <a:t>a</a:t>
                      </a:r>
                      <a:endParaRPr lang="en-PH" sz="2500" dirty="0">
                        <a:latin typeface="Webdings" pitchFamily="18" charset="2"/>
                      </a:endParaRPr>
                    </a:p>
                  </a:txBody>
                  <a:tcPr/>
                </a:tc>
              </a:tr>
              <a:tr h="370840">
                <a:tc>
                  <a:txBody>
                    <a:bodyPr/>
                    <a:lstStyle/>
                    <a:p>
                      <a:r>
                        <a:rPr lang="en-PH" dirty="0" smtClean="0"/>
                        <a:t>Non VAT</a:t>
                      </a:r>
                      <a:endParaRPr lang="en-PH" dirty="0"/>
                    </a:p>
                  </a:txBody>
                  <a:tcPr/>
                </a:tc>
                <a:tc>
                  <a:txBody>
                    <a:bodyPr/>
                    <a:lstStyle/>
                    <a:p>
                      <a:pPr algn="ctr"/>
                      <a:endParaRPr lang="en-PH" sz="2500">
                        <a:latin typeface="Webdings" pitchFamily="18" charset="2"/>
                      </a:endParaRPr>
                    </a:p>
                  </a:txBody>
                  <a:tcPr/>
                </a:tc>
                <a:tc>
                  <a:txBody>
                    <a:bodyPr/>
                    <a:lstStyle/>
                    <a:p>
                      <a:pPr algn="ctr"/>
                      <a:r>
                        <a:rPr lang="en-PH" sz="2500" dirty="0" smtClean="0">
                          <a:latin typeface="Webdings" pitchFamily="18" charset="2"/>
                        </a:rPr>
                        <a:t>a</a:t>
                      </a:r>
                      <a:endParaRPr lang="en-PH" sz="2500" dirty="0">
                        <a:latin typeface="Webdings" pitchFamily="18" charset="2"/>
                      </a:endParaRPr>
                    </a:p>
                  </a:txBody>
                  <a:tcPr/>
                </a:tc>
                <a:tc>
                  <a:txBody>
                    <a:bodyPr/>
                    <a:lstStyle/>
                    <a:p>
                      <a:pPr algn="ctr"/>
                      <a:endParaRPr lang="en-PH" sz="2500" dirty="0">
                        <a:latin typeface="Webdings" pitchFamily="18" charset="2"/>
                      </a:endParaRPr>
                    </a:p>
                  </a:txBody>
                  <a:tcPr/>
                </a:tc>
                <a:tc>
                  <a:txBody>
                    <a:bodyPr/>
                    <a:lstStyle/>
                    <a:p>
                      <a:pPr algn="ctr"/>
                      <a:r>
                        <a:rPr lang="en-PH" sz="2500" dirty="0" smtClean="0">
                          <a:latin typeface="Webdings" pitchFamily="18" charset="2"/>
                        </a:rPr>
                        <a:t>a</a:t>
                      </a:r>
                      <a:endParaRPr lang="en-PH" sz="2500" dirty="0">
                        <a:latin typeface="Webdings" pitchFamily="18" charset="2"/>
                      </a:endParaRPr>
                    </a:p>
                  </a:txBody>
                  <a:tcPr/>
                </a:tc>
              </a:tr>
              <a:tr h="370840">
                <a:tc gridSpan="5">
                  <a:txBody>
                    <a:bodyPr/>
                    <a:lstStyle/>
                    <a:p>
                      <a:pPr algn="ctr"/>
                      <a:r>
                        <a:rPr lang="en-PH" dirty="0" smtClean="0"/>
                        <a:t>Services</a:t>
                      </a:r>
                      <a:endParaRPr lang="en-PH" dirty="0"/>
                    </a:p>
                  </a:txBody>
                  <a:tcPr/>
                </a:tc>
                <a:tc hMerge="1">
                  <a:txBody>
                    <a:bodyPr/>
                    <a:lstStyle/>
                    <a:p>
                      <a:endParaRPr lang="en-PH" dirty="0"/>
                    </a:p>
                  </a:txBody>
                  <a:tcPr/>
                </a:tc>
                <a:tc hMerge="1">
                  <a:txBody>
                    <a:bodyPr/>
                    <a:lstStyle/>
                    <a:p>
                      <a:endParaRPr lang="en-PH" dirty="0"/>
                    </a:p>
                  </a:txBody>
                  <a:tcPr/>
                </a:tc>
                <a:tc hMerge="1">
                  <a:txBody>
                    <a:bodyPr/>
                    <a:lstStyle/>
                    <a:p>
                      <a:endParaRPr lang="en-PH" dirty="0"/>
                    </a:p>
                  </a:txBody>
                  <a:tcPr/>
                </a:tc>
                <a:tc hMerge="1">
                  <a:txBody>
                    <a:bodyPr/>
                    <a:lstStyle/>
                    <a:p>
                      <a:endParaRPr lang="en-PH" dirty="0"/>
                    </a:p>
                  </a:txBody>
                  <a:tcPr/>
                </a:tc>
              </a:tr>
              <a:tr h="370840">
                <a:tc>
                  <a:txBody>
                    <a:bodyPr/>
                    <a:lstStyle/>
                    <a:p>
                      <a:r>
                        <a:rPr lang="en-PH" dirty="0" smtClean="0"/>
                        <a:t>VAT</a:t>
                      </a:r>
                      <a:endParaRPr lang="en-PH" dirty="0"/>
                    </a:p>
                  </a:txBody>
                  <a:tcPr/>
                </a:tc>
                <a:tc>
                  <a:txBody>
                    <a:bodyPr/>
                    <a:lstStyle/>
                    <a:p>
                      <a:pPr algn="ctr"/>
                      <a:r>
                        <a:rPr lang="en-PH" sz="2500" dirty="0" smtClean="0">
                          <a:latin typeface="Webdings" pitchFamily="18" charset="2"/>
                        </a:rPr>
                        <a:t>a</a:t>
                      </a:r>
                      <a:endParaRPr lang="en-PH" sz="2500" dirty="0">
                        <a:latin typeface="Webdings" pitchFamily="18" charset="2"/>
                      </a:endParaRPr>
                    </a:p>
                  </a:txBody>
                  <a:tcPr/>
                </a:tc>
                <a:tc>
                  <a:txBody>
                    <a:bodyPr/>
                    <a:lstStyle/>
                    <a:p>
                      <a:pPr algn="ctr"/>
                      <a:endParaRPr lang="en-PH" sz="2500" dirty="0">
                        <a:latin typeface="Webdings" pitchFamily="18" charset="2"/>
                      </a:endParaRPr>
                    </a:p>
                  </a:txBody>
                  <a:tcPr/>
                </a:tc>
                <a:tc>
                  <a:txBody>
                    <a:bodyPr/>
                    <a:lstStyle/>
                    <a:p>
                      <a:pPr algn="ctr"/>
                      <a:r>
                        <a:rPr lang="en-PH" sz="2500" dirty="0" smtClean="0">
                          <a:latin typeface="Webdings" pitchFamily="18" charset="2"/>
                        </a:rPr>
                        <a:t>a</a:t>
                      </a:r>
                      <a:endParaRPr lang="en-PH" sz="2500" dirty="0">
                        <a:latin typeface="Webdings" pitchFamily="18" charset="2"/>
                      </a:endParaRPr>
                    </a:p>
                  </a:txBody>
                  <a:tcPr/>
                </a:tc>
                <a:tc>
                  <a:txBody>
                    <a:bodyPr/>
                    <a:lstStyle/>
                    <a:p>
                      <a:pPr algn="ctr"/>
                      <a:endParaRPr lang="en-PH" sz="2500">
                        <a:latin typeface="Webdings" pitchFamily="18" charset="2"/>
                      </a:endParaRPr>
                    </a:p>
                  </a:txBody>
                  <a:tcPr/>
                </a:tc>
              </a:tr>
              <a:tr h="370840">
                <a:tc>
                  <a:txBody>
                    <a:bodyPr/>
                    <a:lstStyle/>
                    <a:p>
                      <a:r>
                        <a:rPr lang="en-PH" dirty="0" err="1" smtClean="0"/>
                        <a:t>NonVAT</a:t>
                      </a:r>
                      <a:endParaRPr lang="en-PH" dirty="0"/>
                    </a:p>
                  </a:txBody>
                  <a:tcPr/>
                </a:tc>
                <a:tc>
                  <a:txBody>
                    <a:bodyPr/>
                    <a:lstStyle/>
                    <a:p>
                      <a:pPr algn="ctr"/>
                      <a:endParaRPr lang="en-PH" sz="2500">
                        <a:latin typeface="Webdings" pitchFamily="18" charset="2"/>
                      </a:endParaRPr>
                    </a:p>
                  </a:txBody>
                  <a:tcPr/>
                </a:tc>
                <a:tc>
                  <a:txBody>
                    <a:bodyPr/>
                    <a:lstStyle/>
                    <a:p>
                      <a:pPr algn="ctr"/>
                      <a:r>
                        <a:rPr lang="en-PH" sz="2500" dirty="0" smtClean="0">
                          <a:latin typeface="Webdings" pitchFamily="18" charset="2"/>
                        </a:rPr>
                        <a:t>a</a:t>
                      </a:r>
                      <a:endParaRPr lang="en-PH" sz="2500" dirty="0">
                        <a:latin typeface="Webdings" pitchFamily="18" charset="2"/>
                      </a:endParaRPr>
                    </a:p>
                  </a:txBody>
                  <a:tcPr/>
                </a:tc>
                <a:tc>
                  <a:txBody>
                    <a:bodyPr/>
                    <a:lstStyle/>
                    <a:p>
                      <a:pPr algn="ctr"/>
                      <a:r>
                        <a:rPr lang="en-PH" sz="2500" dirty="0" smtClean="0">
                          <a:latin typeface="Webdings" pitchFamily="18" charset="2"/>
                        </a:rPr>
                        <a:t>a</a:t>
                      </a:r>
                      <a:endParaRPr lang="en-PH" sz="2500" dirty="0">
                        <a:latin typeface="Webdings" pitchFamily="18" charset="2"/>
                      </a:endParaRPr>
                    </a:p>
                  </a:txBody>
                  <a:tcPr/>
                </a:tc>
                <a:tc>
                  <a:txBody>
                    <a:bodyPr/>
                    <a:lstStyle/>
                    <a:p>
                      <a:pPr algn="ctr"/>
                      <a:endParaRPr lang="en-PH" sz="2500" dirty="0">
                        <a:latin typeface="Webdings" pitchFamily="18" charset="2"/>
                      </a:endParaRPr>
                    </a:p>
                  </a:txBody>
                  <a:tcPr/>
                </a:tc>
              </a:tr>
              <a:tr h="370840">
                <a:tc>
                  <a:txBody>
                    <a:bodyPr/>
                    <a:lstStyle/>
                    <a:p>
                      <a:endParaRPr lang="en-PH"/>
                    </a:p>
                  </a:txBody>
                  <a:tcPr/>
                </a:tc>
                <a:tc>
                  <a:txBody>
                    <a:bodyPr/>
                    <a:lstStyle/>
                    <a:p>
                      <a:endParaRPr lang="en-PH" sz="2500" dirty="0">
                        <a:latin typeface="Webdings" pitchFamily="18" charset="2"/>
                      </a:endParaRPr>
                    </a:p>
                  </a:txBody>
                  <a:tcPr/>
                </a:tc>
                <a:tc>
                  <a:txBody>
                    <a:bodyPr/>
                    <a:lstStyle/>
                    <a:p>
                      <a:endParaRPr lang="en-PH" sz="2500">
                        <a:latin typeface="Webdings" pitchFamily="18" charset="2"/>
                      </a:endParaRPr>
                    </a:p>
                  </a:txBody>
                  <a:tcPr/>
                </a:tc>
                <a:tc>
                  <a:txBody>
                    <a:bodyPr/>
                    <a:lstStyle/>
                    <a:p>
                      <a:endParaRPr lang="en-PH" sz="2500" dirty="0">
                        <a:latin typeface="Webdings" pitchFamily="18" charset="2"/>
                      </a:endParaRPr>
                    </a:p>
                  </a:txBody>
                  <a:tcPr/>
                </a:tc>
                <a:tc>
                  <a:txBody>
                    <a:bodyPr/>
                    <a:lstStyle/>
                    <a:p>
                      <a:endParaRPr lang="en-PH" sz="2500" dirty="0">
                        <a:latin typeface="Webdings" pitchFamily="18" charset="2"/>
                      </a:endParaRPr>
                    </a:p>
                  </a:txBody>
                  <a:tcPr/>
                </a:tc>
              </a:tr>
            </a:tbl>
          </a:graphicData>
        </a:graphic>
      </p:graphicFrame>
    </p:spTree>
    <p:extLst>
      <p:ext uri="{BB962C8B-B14F-4D97-AF65-F5344CB8AC3E}">
        <p14:creationId xmlns:p14="http://schemas.microsoft.com/office/powerpoint/2010/main" val="105124650"/>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t>DepEd</a:t>
            </a:r>
            <a:r>
              <a:rPr lang="en-PH" dirty="0" smtClean="0"/>
              <a:t> Order No. 15, s. 2017 </a:t>
            </a:r>
            <a:endParaRPr lang="en-PH" dirty="0"/>
          </a:p>
        </p:txBody>
      </p:sp>
      <p:sp>
        <p:nvSpPr>
          <p:cNvPr id="3" name="Content Placeholder 2"/>
          <p:cNvSpPr>
            <a:spLocks noGrp="1"/>
          </p:cNvSpPr>
          <p:nvPr>
            <p:ph idx="1"/>
          </p:nvPr>
        </p:nvSpPr>
        <p:spPr/>
        <p:txBody>
          <a:bodyPr/>
          <a:lstStyle/>
          <a:p>
            <a:pPr marL="0" indent="0" algn="ctr">
              <a:buNone/>
            </a:pPr>
            <a:r>
              <a:rPr lang="en-US" sz="2000" dirty="0"/>
              <a:t>GUIDELINES ON THE ALLOCATION OF FUNDS FOR VENUE, MEALS AND SNACKS</a:t>
            </a:r>
            <a:r>
              <a:rPr lang="en-US" sz="2000" dirty="0" smtClean="0"/>
              <a:t>, AND </a:t>
            </a:r>
            <a:r>
              <a:rPr lang="en-US" sz="2000" dirty="0"/>
              <a:t>ROOM ACCOMMODATION FOR OFFICIAL ACTIVITIES </a:t>
            </a:r>
            <a:r>
              <a:rPr lang="en-US" sz="2000" dirty="0" smtClean="0"/>
              <a:t>ORGANIZED AND </a:t>
            </a:r>
            <a:r>
              <a:rPr lang="en-US" sz="2000" dirty="0"/>
              <a:t>CONDUCTED BY THE DEPARTMENT OF </a:t>
            </a:r>
            <a:r>
              <a:rPr lang="en-US" sz="2000" dirty="0" smtClean="0"/>
              <a:t>EDUCATION</a:t>
            </a:r>
          </a:p>
          <a:p>
            <a:pPr marL="0" indent="0" algn="ctr">
              <a:buNone/>
            </a:pPr>
            <a:endParaRPr lang="en-US" sz="2000" dirty="0"/>
          </a:p>
          <a:p>
            <a:pPr marL="457200" indent="-457200" algn="just">
              <a:buAutoNum type="arabicPeriod"/>
            </a:pPr>
            <a:r>
              <a:rPr lang="en-PH" sz="2000" dirty="0" smtClean="0"/>
              <a:t>Allowable rates for meals which are less than one day or for activities which do not require three meals</a:t>
            </a:r>
          </a:p>
          <a:p>
            <a:pPr marL="457200" indent="-457200" algn="just">
              <a:buAutoNum type="arabicPeriod"/>
            </a:pPr>
            <a:endParaRPr lang="en-PH" sz="2000" dirty="0"/>
          </a:p>
          <a:p>
            <a:pPr marL="457200" indent="-457200" algn="just">
              <a:buAutoNum type="arabicPeriod"/>
            </a:pPr>
            <a:endParaRPr lang="en-PH" sz="2000" dirty="0" smtClean="0"/>
          </a:p>
          <a:p>
            <a:pPr marL="457200" indent="-457200" algn="just">
              <a:buAutoNum type="arabicPeriod"/>
            </a:pPr>
            <a:endParaRPr lang="en-PH" sz="2000" dirty="0"/>
          </a:p>
          <a:p>
            <a:pPr marL="457200" indent="-457200" algn="just">
              <a:buAutoNum type="arabicPeriod"/>
            </a:pPr>
            <a:endParaRPr lang="en-PH" sz="2000" dirty="0" smtClean="0"/>
          </a:p>
          <a:p>
            <a:pPr marL="457200" indent="-457200" algn="just">
              <a:buAutoNum type="arabicPeriod"/>
            </a:pPr>
            <a:endParaRPr lang="en-PH" sz="2000" dirty="0"/>
          </a:p>
        </p:txBody>
      </p:sp>
      <p:graphicFrame>
        <p:nvGraphicFramePr>
          <p:cNvPr id="4" name="Table 3"/>
          <p:cNvGraphicFramePr>
            <a:graphicFrameLocks noGrp="1"/>
          </p:cNvGraphicFramePr>
          <p:nvPr>
            <p:extLst>
              <p:ext uri="{D42A27DB-BD31-4B8C-83A1-F6EECF244321}">
                <p14:modId xmlns:p14="http://schemas.microsoft.com/office/powerpoint/2010/main" val="2985447643"/>
              </p:ext>
            </p:extLst>
          </p:nvPr>
        </p:nvGraphicFramePr>
        <p:xfrm>
          <a:off x="1828800" y="3797935"/>
          <a:ext cx="5410200" cy="1307466"/>
        </p:xfrm>
        <a:graphic>
          <a:graphicData uri="http://schemas.openxmlformats.org/drawingml/2006/table">
            <a:tbl>
              <a:tblPr firstRow="1" firstCol="1" bandRow="1">
                <a:tableStyleId>{5C22544A-7EE6-4342-B048-85BDC9FD1C3A}</a:tableStyleId>
              </a:tblPr>
              <a:tblGrid>
                <a:gridCol w="3341372"/>
                <a:gridCol w="2068828"/>
              </a:tblGrid>
              <a:tr h="330733">
                <a:tc>
                  <a:txBody>
                    <a:bodyPr/>
                    <a:lstStyle/>
                    <a:p>
                      <a:pPr marL="0" marR="0" algn="ctr">
                        <a:lnSpc>
                          <a:spcPts val="1220"/>
                        </a:lnSpc>
                        <a:spcBef>
                          <a:spcPts val="0"/>
                        </a:spcBef>
                        <a:spcAft>
                          <a:spcPts val="0"/>
                        </a:spcAft>
                      </a:pPr>
                      <a:r>
                        <a:rPr lang="en-US" sz="1800" u="none" strike="noStrike" spc="0" dirty="0">
                          <a:effectLst/>
                        </a:rPr>
                        <a:t>Meal</a:t>
                      </a:r>
                      <a:endParaRPr lang="en-PH" sz="1800" dirty="0">
                        <a:solidFill>
                          <a:srgbClr val="000000"/>
                        </a:solidFill>
                        <a:effectLst/>
                        <a:latin typeface="Times New Roman"/>
                        <a:ea typeface="Times New Roman"/>
                      </a:endParaRPr>
                    </a:p>
                  </a:txBody>
                  <a:tcPr marL="6350" marR="6350" marT="0" marB="0" anchor="b"/>
                </a:tc>
                <a:tc>
                  <a:txBody>
                    <a:bodyPr/>
                    <a:lstStyle/>
                    <a:p>
                      <a:pPr marL="12700" marR="0" algn="ctr">
                        <a:lnSpc>
                          <a:spcPts val="1220"/>
                        </a:lnSpc>
                        <a:spcBef>
                          <a:spcPts val="0"/>
                        </a:spcBef>
                        <a:spcAft>
                          <a:spcPts val="0"/>
                        </a:spcAft>
                      </a:pPr>
                      <a:r>
                        <a:rPr lang="en-US" sz="1800" u="none" strike="noStrike" spc="0">
                          <a:effectLst/>
                        </a:rPr>
                        <a:t>Rate</a:t>
                      </a:r>
                      <a:endParaRPr lang="en-PH" sz="1800">
                        <a:solidFill>
                          <a:srgbClr val="000000"/>
                        </a:solidFill>
                        <a:effectLst/>
                        <a:latin typeface="Times New Roman"/>
                        <a:ea typeface="Times New Roman"/>
                      </a:endParaRPr>
                    </a:p>
                  </a:txBody>
                  <a:tcPr marL="6350" marR="6350" marT="0" marB="0" anchor="b"/>
                </a:tc>
              </a:tr>
              <a:tr h="320026">
                <a:tc>
                  <a:txBody>
                    <a:bodyPr/>
                    <a:lstStyle/>
                    <a:p>
                      <a:pPr marL="0" marR="0" algn="ctr">
                        <a:lnSpc>
                          <a:spcPts val="1220"/>
                        </a:lnSpc>
                        <a:spcBef>
                          <a:spcPts val="0"/>
                        </a:spcBef>
                        <a:spcAft>
                          <a:spcPts val="0"/>
                        </a:spcAft>
                      </a:pPr>
                      <a:r>
                        <a:rPr lang="en-US" sz="1800" u="none" strike="noStrike" spc="0">
                          <a:effectLst/>
                        </a:rPr>
                        <a:t>Breakfast</a:t>
                      </a:r>
                      <a:endParaRPr lang="en-PH" sz="1800">
                        <a:solidFill>
                          <a:srgbClr val="000000"/>
                        </a:solidFill>
                        <a:effectLst/>
                        <a:latin typeface="Times New Roman"/>
                        <a:ea typeface="Times New Roman"/>
                      </a:endParaRPr>
                    </a:p>
                  </a:txBody>
                  <a:tcPr marL="6350" marR="6350" marT="0" marB="0" anchor="b"/>
                </a:tc>
                <a:tc>
                  <a:txBody>
                    <a:bodyPr/>
                    <a:lstStyle/>
                    <a:p>
                      <a:pPr marL="165100" marR="0" algn="ctr">
                        <a:lnSpc>
                          <a:spcPts val="1220"/>
                        </a:lnSpc>
                        <a:spcBef>
                          <a:spcPts val="0"/>
                        </a:spcBef>
                        <a:spcAft>
                          <a:spcPts val="0"/>
                        </a:spcAft>
                      </a:pPr>
                      <a:r>
                        <a:rPr lang="en-US" sz="1800" u="none" strike="noStrike" spc="0">
                          <a:effectLst/>
                        </a:rPr>
                        <a:t>P 150.00</a:t>
                      </a:r>
                      <a:endParaRPr lang="en-PH" sz="1800">
                        <a:solidFill>
                          <a:srgbClr val="000000"/>
                        </a:solidFill>
                        <a:effectLst/>
                        <a:latin typeface="Times New Roman"/>
                        <a:ea typeface="Times New Roman"/>
                      </a:endParaRPr>
                    </a:p>
                  </a:txBody>
                  <a:tcPr marL="6350" marR="6350" marT="0" marB="0" anchor="b"/>
                </a:tc>
              </a:tr>
              <a:tr h="320026">
                <a:tc>
                  <a:txBody>
                    <a:bodyPr/>
                    <a:lstStyle/>
                    <a:p>
                      <a:pPr marL="0" marR="0" algn="ctr">
                        <a:lnSpc>
                          <a:spcPts val="1220"/>
                        </a:lnSpc>
                        <a:spcBef>
                          <a:spcPts val="0"/>
                        </a:spcBef>
                        <a:spcAft>
                          <a:spcPts val="0"/>
                        </a:spcAft>
                      </a:pPr>
                      <a:r>
                        <a:rPr lang="en-US" sz="1800" u="none" strike="noStrike" spc="0">
                          <a:effectLst/>
                        </a:rPr>
                        <a:t>Snacks (a.m./p.m.)</a:t>
                      </a:r>
                      <a:endParaRPr lang="en-PH" sz="1800">
                        <a:solidFill>
                          <a:srgbClr val="000000"/>
                        </a:solidFill>
                        <a:effectLst/>
                        <a:latin typeface="Times New Roman"/>
                        <a:ea typeface="Times New Roman"/>
                      </a:endParaRPr>
                    </a:p>
                  </a:txBody>
                  <a:tcPr marL="6350" marR="6350" marT="0" marB="0" anchor="b"/>
                </a:tc>
                <a:tc>
                  <a:txBody>
                    <a:bodyPr/>
                    <a:lstStyle/>
                    <a:p>
                      <a:pPr marL="165100" marR="0" algn="ctr">
                        <a:lnSpc>
                          <a:spcPts val="1220"/>
                        </a:lnSpc>
                        <a:spcBef>
                          <a:spcPts val="0"/>
                        </a:spcBef>
                        <a:spcAft>
                          <a:spcPts val="0"/>
                        </a:spcAft>
                      </a:pPr>
                      <a:r>
                        <a:rPr lang="en-US" sz="1800" u="none" strike="noStrike" spc="0">
                          <a:effectLst/>
                        </a:rPr>
                        <a:t>P 75.00</a:t>
                      </a:r>
                      <a:endParaRPr lang="en-PH" sz="1800">
                        <a:solidFill>
                          <a:srgbClr val="000000"/>
                        </a:solidFill>
                        <a:effectLst/>
                        <a:latin typeface="Times New Roman"/>
                        <a:ea typeface="Times New Roman"/>
                      </a:endParaRPr>
                    </a:p>
                  </a:txBody>
                  <a:tcPr marL="6350" marR="6350" marT="0" marB="0" anchor="b"/>
                </a:tc>
              </a:tr>
              <a:tr h="336681">
                <a:tc>
                  <a:txBody>
                    <a:bodyPr/>
                    <a:lstStyle/>
                    <a:p>
                      <a:pPr marL="0" marR="0" algn="ctr">
                        <a:lnSpc>
                          <a:spcPts val="1220"/>
                        </a:lnSpc>
                        <a:spcBef>
                          <a:spcPts val="0"/>
                        </a:spcBef>
                        <a:spcAft>
                          <a:spcPts val="0"/>
                        </a:spcAft>
                      </a:pPr>
                      <a:r>
                        <a:rPr lang="en-US" sz="1800" u="none" strike="noStrike" spc="0" dirty="0">
                          <a:effectLst/>
                        </a:rPr>
                        <a:t>Lunch/Dinner</a:t>
                      </a:r>
                      <a:endParaRPr lang="en-PH" sz="1800" dirty="0">
                        <a:solidFill>
                          <a:srgbClr val="000000"/>
                        </a:solidFill>
                        <a:effectLst/>
                        <a:latin typeface="Times New Roman"/>
                        <a:ea typeface="Times New Roman"/>
                      </a:endParaRPr>
                    </a:p>
                  </a:txBody>
                  <a:tcPr marL="6350" marR="6350" marT="0" marB="0" anchor="b"/>
                </a:tc>
                <a:tc>
                  <a:txBody>
                    <a:bodyPr/>
                    <a:lstStyle/>
                    <a:p>
                      <a:pPr marL="165100" marR="0" algn="ctr">
                        <a:lnSpc>
                          <a:spcPts val="1220"/>
                        </a:lnSpc>
                        <a:spcBef>
                          <a:spcPts val="0"/>
                        </a:spcBef>
                        <a:spcAft>
                          <a:spcPts val="0"/>
                        </a:spcAft>
                      </a:pPr>
                      <a:r>
                        <a:rPr lang="en-US" sz="1800" u="none" strike="noStrike" spc="0" dirty="0">
                          <a:effectLst/>
                        </a:rPr>
                        <a:t>P 350.00</a:t>
                      </a:r>
                      <a:endParaRPr lang="en-PH" sz="1800" dirty="0">
                        <a:solidFill>
                          <a:srgbClr val="000000"/>
                        </a:solidFill>
                        <a:effectLst/>
                        <a:latin typeface="Times New Roman"/>
                        <a:ea typeface="Times New Roman"/>
                      </a:endParaRPr>
                    </a:p>
                  </a:txBody>
                  <a:tcPr marL="6350" marR="6350" marT="0" marB="0" anchor="b"/>
                </a:tc>
              </a:tr>
            </a:tbl>
          </a:graphicData>
        </a:graphic>
      </p:graphicFrame>
    </p:spTree>
    <p:extLst>
      <p:ext uri="{BB962C8B-B14F-4D97-AF65-F5344CB8AC3E}">
        <p14:creationId xmlns:p14="http://schemas.microsoft.com/office/powerpoint/2010/main" val="2952702447"/>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2057400"/>
          </a:xfrm>
        </p:spPr>
        <p:txBody>
          <a:bodyPr>
            <a:noAutofit/>
          </a:bodyPr>
          <a:lstStyle/>
          <a:p>
            <a:r>
              <a:rPr lang="en-PH" sz="10000" dirty="0" smtClean="0">
                <a:solidFill>
                  <a:srgbClr val="FF0000"/>
                </a:solidFill>
              </a:rPr>
              <a:t>THANK YOU</a:t>
            </a:r>
            <a:endParaRPr lang="en-PH" sz="10000" dirty="0">
              <a:solidFill>
                <a:srgbClr val="FF0000"/>
              </a:solidFill>
            </a:endParaRPr>
          </a:p>
        </p:txBody>
      </p:sp>
    </p:spTree>
    <p:extLst>
      <p:ext uri="{BB962C8B-B14F-4D97-AF65-F5344CB8AC3E}">
        <p14:creationId xmlns:p14="http://schemas.microsoft.com/office/powerpoint/2010/main" val="3556489060"/>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t>DepEd</a:t>
            </a:r>
            <a:r>
              <a:rPr lang="en-PH" dirty="0" smtClean="0"/>
              <a:t> Order No. 15, s. 2017 </a:t>
            </a:r>
            <a:endParaRPr lang="en-PH"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marL="0" indent="0" algn="ctr">
              <a:buNone/>
            </a:pPr>
            <a:r>
              <a:rPr lang="en-US" sz="2000" dirty="0"/>
              <a:t>GUIDELINES ON THE ALLOCATION OF FUNDS FOR VENUE, MEALS AND SNACKS</a:t>
            </a:r>
            <a:r>
              <a:rPr lang="en-US" sz="2000" dirty="0" smtClean="0"/>
              <a:t>, AND </a:t>
            </a:r>
            <a:r>
              <a:rPr lang="en-US" sz="2000" dirty="0"/>
              <a:t>ROOM ACCOMMODATION FOR OFFICIAL ACTIVITIES </a:t>
            </a:r>
            <a:r>
              <a:rPr lang="en-US" sz="2000" dirty="0" smtClean="0"/>
              <a:t>ORGANIZED AND </a:t>
            </a:r>
            <a:r>
              <a:rPr lang="en-US" sz="2000" dirty="0"/>
              <a:t>CONDUCTED BY THE DEPARTMENT OF </a:t>
            </a:r>
            <a:r>
              <a:rPr lang="en-US" sz="2000" dirty="0" smtClean="0"/>
              <a:t>EDUCATION</a:t>
            </a:r>
          </a:p>
          <a:p>
            <a:pPr marL="0" indent="0" algn="ctr">
              <a:buNone/>
            </a:pPr>
            <a:endParaRPr lang="en-US" sz="2000" dirty="0"/>
          </a:p>
          <a:p>
            <a:pPr marL="457200" indent="-457200" algn="just">
              <a:buAutoNum type="arabicPeriod" startAt="2"/>
            </a:pPr>
            <a:r>
              <a:rPr lang="en-PH" sz="2000" dirty="0" smtClean="0"/>
              <a:t>For activities utilizing other training venues or other service providers, the allowable rates are as follows:</a:t>
            </a:r>
          </a:p>
          <a:p>
            <a:pPr marL="457200" indent="-457200" algn="just">
              <a:buAutoNum type="arabicPeriod" startAt="2"/>
            </a:pPr>
            <a:endParaRPr lang="en-PH" sz="2000" dirty="0"/>
          </a:p>
          <a:p>
            <a:pPr marL="457200" indent="-457200" algn="just">
              <a:buAutoNum type="arabicPeriod" startAt="2"/>
            </a:pPr>
            <a:endParaRPr lang="en-PH" sz="2000" dirty="0" smtClean="0"/>
          </a:p>
          <a:p>
            <a:pPr marL="457200" indent="-457200" algn="just">
              <a:buAutoNum type="arabicPeriod" startAt="2"/>
            </a:pPr>
            <a:endParaRPr lang="en-PH" sz="2000" dirty="0" smtClean="0"/>
          </a:p>
          <a:p>
            <a:pPr marL="457200" indent="-457200" algn="just">
              <a:buAutoNum type="arabicPeriod" startAt="2"/>
            </a:pPr>
            <a:endParaRPr lang="en-PH" sz="2000" dirty="0"/>
          </a:p>
          <a:p>
            <a:pPr marL="457200" indent="-457200" algn="just">
              <a:buAutoNum type="arabicPeriod" startAt="2"/>
            </a:pPr>
            <a:r>
              <a:rPr lang="en-US" sz="2000" dirty="0"/>
              <a:t>The corresponding allowable expenses chargeable to the rates indicated above shall include: (a) meals and snacks; (b) use of function room/s; (c) provision of audio-visual system/facility; and (d) other equipment and requirements (e.g. free-flowing coffee, free internet connection, LCD projector, among others). The residential rate shall also include room accommodations.</a:t>
            </a:r>
            <a:endParaRPr lang="en-PH" sz="2000" dirty="0" smtClean="0"/>
          </a:p>
          <a:p>
            <a:pPr marL="457200" indent="-457200" algn="just">
              <a:buAutoNum type="arabicPeriod"/>
            </a:pPr>
            <a:endParaRPr lang="en-PH" sz="2000" dirty="0"/>
          </a:p>
          <a:p>
            <a:pPr marL="457200" indent="-457200" algn="just">
              <a:buAutoNum type="arabicPeriod"/>
            </a:pPr>
            <a:endParaRPr lang="en-PH" sz="2000" dirty="0" smtClean="0"/>
          </a:p>
          <a:p>
            <a:pPr marL="457200" indent="-457200" algn="just">
              <a:buAutoNum type="arabicPeriod"/>
            </a:pPr>
            <a:endParaRPr lang="en-PH" sz="2000" dirty="0"/>
          </a:p>
          <a:p>
            <a:pPr marL="457200" indent="-457200" algn="just">
              <a:buAutoNum type="arabicPeriod"/>
            </a:pPr>
            <a:endParaRPr lang="en-PH" sz="2000" dirty="0" smtClean="0"/>
          </a:p>
          <a:p>
            <a:pPr marL="457200" indent="-457200" algn="just">
              <a:buAutoNum type="arabicPeriod"/>
            </a:pPr>
            <a:endParaRPr lang="en-PH" sz="2000" dirty="0"/>
          </a:p>
        </p:txBody>
      </p:sp>
      <p:graphicFrame>
        <p:nvGraphicFramePr>
          <p:cNvPr id="5" name="Table 4"/>
          <p:cNvGraphicFramePr>
            <a:graphicFrameLocks noGrp="1"/>
          </p:cNvGraphicFramePr>
          <p:nvPr>
            <p:extLst>
              <p:ext uri="{D42A27DB-BD31-4B8C-83A1-F6EECF244321}">
                <p14:modId xmlns:p14="http://schemas.microsoft.com/office/powerpoint/2010/main" val="4064576017"/>
              </p:ext>
            </p:extLst>
          </p:nvPr>
        </p:nvGraphicFramePr>
        <p:xfrm>
          <a:off x="914400" y="3429000"/>
          <a:ext cx="7467600" cy="990600"/>
        </p:xfrm>
        <a:graphic>
          <a:graphicData uri="http://schemas.openxmlformats.org/drawingml/2006/table">
            <a:tbl>
              <a:tblPr firstRow="1" firstCol="1" bandRow="1">
                <a:tableStyleId>{5C22544A-7EE6-4342-B048-85BDC9FD1C3A}</a:tableStyleId>
              </a:tblPr>
              <a:tblGrid>
                <a:gridCol w="3303074"/>
                <a:gridCol w="4164526"/>
              </a:tblGrid>
              <a:tr h="381000">
                <a:tc>
                  <a:txBody>
                    <a:bodyPr/>
                    <a:lstStyle/>
                    <a:p>
                      <a:pPr marL="0" marR="0" algn="ctr">
                        <a:lnSpc>
                          <a:spcPts val="1220"/>
                        </a:lnSpc>
                        <a:spcBef>
                          <a:spcPts val="0"/>
                        </a:spcBef>
                        <a:spcAft>
                          <a:spcPts val="0"/>
                        </a:spcAft>
                      </a:pPr>
                      <a:r>
                        <a:rPr lang="en-US" sz="1800" u="none" strike="noStrike" spc="0" dirty="0">
                          <a:effectLst/>
                        </a:rPr>
                        <a:t>Residential (live-in)</a:t>
                      </a:r>
                      <a:endParaRPr lang="en-PH" sz="1800" dirty="0">
                        <a:solidFill>
                          <a:srgbClr val="000000"/>
                        </a:solidFill>
                        <a:effectLst/>
                        <a:latin typeface="Times New Roman"/>
                        <a:ea typeface="Times New Roman"/>
                      </a:endParaRPr>
                    </a:p>
                  </a:txBody>
                  <a:tcPr marL="6350" marR="6350" marT="0" marB="0" anchor="b"/>
                </a:tc>
                <a:tc>
                  <a:txBody>
                    <a:bodyPr/>
                    <a:lstStyle/>
                    <a:p>
                      <a:pPr marL="127000" marR="0">
                        <a:lnSpc>
                          <a:spcPts val="1270"/>
                        </a:lnSpc>
                        <a:spcBef>
                          <a:spcPts val="0"/>
                        </a:spcBef>
                        <a:spcAft>
                          <a:spcPts val="0"/>
                        </a:spcAft>
                      </a:pPr>
                      <a:r>
                        <a:rPr lang="en-US" sz="1800" u="none" strike="noStrike" spc="0" dirty="0">
                          <a:effectLst/>
                        </a:rPr>
                        <a:t>Not exceeding P 2,000.00/</a:t>
                      </a:r>
                      <a:r>
                        <a:rPr lang="en-US" sz="1800" u="none" strike="noStrike" spc="0" dirty="0" err="1">
                          <a:effectLst/>
                        </a:rPr>
                        <a:t>pax</a:t>
                      </a:r>
                      <a:r>
                        <a:rPr lang="en-US" sz="1800" u="none" strike="noStrike" spc="0" dirty="0">
                          <a:effectLst/>
                        </a:rPr>
                        <a:t>/day</a:t>
                      </a:r>
                      <a:endParaRPr lang="en-PH" sz="1800" dirty="0">
                        <a:solidFill>
                          <a:srgbClr val="000000"/>
                        </a:solidFill>
                        <a:effectLst/>
                        <a:latin typeface="Times New Roman"/>
                        <a:ea typeface="Times New Roman"/>
                      </a:endParaRPr>
                    </a:p>
                  </a:txBody>
                  <a:tcPr marL="6350" marR="6350" marT="0" marB="0" anchor="b"/>
                </a:tc>
              </a:tr>
              <a:tr h="609600">
                <a:tc>
                  <a:txBody>
                    <a:bodyPr/>
                    <a:lstStyle/>
                    <a:p>
                      <a:pPr marL="177800" marR="0">
                        <a:lnSpc>
                          <a:spcPts val="1220"/>
                        </a:lnSpc>
                        <a:spcBef>
                          <a:spcPts val="0"/>
                        </a:spcBef>
                        <a:spcAft>
                          <a:spcPts val="0"/>
                        </a:spcAft>
                      </a:pPr>
                      <a:r>
                        <a:rPr lang="en-US" sz="1800" u="none" strike="noStrike" spc="0" dirty="0">
                          <a:effectLst/>
                        </a:rPr>
                        <a:t>Non-Residential (live-out)</a:t>
                      </a:r>
                      <a:endParaRPr lang="en-PH" sz="1800" dirty="0">
                        <a:solidFill>
                          <a:srgbClr val="000000"/>
                        </a:solidFill>
                        <a:effectLst/>
                        <a:latin typeface="Times New Roman"/>
                        <a:ea typeface="Times New Roman"/>
                      </a:endParaRPr>
                    </a:p>
                  </a:txBody>
                  <a:tcPr marL="6350" marR="6350" marT="0" marB="0" anchor="b"/>
                </a:tc>
                <a:tc>
                  <a:txBody>
                    <a:bodyPr/>
                    <a:lstStyle/>
                    <a:p>
                      <a:pPr marL="127000" marR="0">
                        <a:lnSpc>
                          <a:spcPts val="1270"/>
                        </a:lnSpc>
                        <a:spcBef>
                          <a:spcPts val="0"/>
                        </a:spcBef>
                        <a:spcAft>
                          <a:spcPts val="0"/>
                        </a:spcAft>
                      </a:pPr>
                      <a:r>
                        <a:rPr lang="en-US" sz="1800" u="none" strike="noStrike" spc="0" dirty="0">
                          <a:effectLst/>
                        </a:rPr>
                        <a:t>Not exceeding P 1,200.00/</a:t>
                      </a:r>
                      <a:r>
                        <a:rPr lang="en-US" sz="1800" u="none" strike="noStrike" spc="0" dirty="0" err="1">
                          <a:effectLst/>
                        </a:rPr>
                        <a:t>pax</a:t>
                      </a:r>
                      <a:r>
                        <a:rPr lang="en-US" sz="1800" u="none" strike="noStrike" spc="0" dirty="0">
                          <a:effectLst/>
                        </a:rPr>
                        <a:t>/day</a:t>
                      </a:r>
                      <a:endParaRPr lang="en-PH" sz="1800" dirty="0">
                        <a:solidFill>
                          <a:srgbClr val="000000"/>
                        </a:solidFill>
                        <a:effectLst/>
                        <a:latin typeface="Times New Roman"/>
                        <a:ea typeface="Times New Roman"/>
                      </a:endParaRPr>
                    </a:p>
                  </a:txBody>
                  <a:tcPr marL="6350" marR="6350" marT="0" marB="0" anchor="b"/>
                </a:tc>
              </a:tr>
            </a:tbl>
          </a:graphicData>
        </a:graphic>
      </p:graphicFrame>
    </p:spTree>
    <p:extLst>
      <p:ext uri="{BB962C8B-B14F-4D97-AF65-F5344CB8AC3E}">
        <p14:creationId xmlns:p14="http://schemas.microsoft.com/office/powerpoint/2010/main" val="1858414798"/>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t>DepEd</a:t>
            </a:r>
            <a:r>
              <a:rPr lang="en-PH" dirty="0" smtClean="0"/>
              <a:t> Order No. 15, s. 2017 </a:t>
            </a:r>
            <a:endParaRPr lang="en-PH"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2000" dirty="0"/>
              <a:t>GUIDELINES ON THE ALLOCATION OF FUNDS FOR VENUE, MEALS AND SNACKS</a:t>
            </a:r>
            <a:r>
              <a:rPr lang="en-US" sz="2000" dirty="0" smtClean="0"/>
              <a:t>, AND </a:t>
            </a:r>
            <a:r>
              <a:rPr lang="en-US" sz="2000" dirty="0"/>
              <a:t>ROOM ACCOMMODATION FOR OFFICIAL ACTIVITIES </a:t>
            </a:r>
            <a:r>
              <a:rPr lang="en-US" sz="2000" dirty="0" smtClean="0"/>
              <a:t>ORGANIZED AND </a:t>
            </a:r>
            <a:r>
              <a:rPr lang="en-US" sz="2000" dirty="0"/>
              <a:t>CONDUCTED BY THE DEPARTMENT OF </a:t>
            </a:r>
            <a:r>
              <a:rPr lang="en-US" sz="2000" dirty="0" smtClean="0"/>
              <a:t>EDUCATION</a:t>
            </a:r>
          </a:p>
          <a:p>
            <a:pPr marL="0" indent="0" algn="ctr">
              <a:buNone/>
            </a:pPr>
            <a:endParaRPr lang="en-US" sz="2000" dirty="0"/>
          </a:p>
          <a:p>
            <a:pPr marL="457200" indent="-457200" algn="just">
              <a:buAutoNum type="arabicPeriod" startAt="4"/>
            </a:pPr>
            <a:r>
              <a:rPr lang="en-US" sz="2000" dirty="0" smtClean="0"/>
              <a:t>The </a:t>
            </a:r>
            <a:r>
              <a:rPr lang="en-US" sz="2000" dirty="0"/>
              <a:t>following are the allowable rates for activities which are less than one day or for activities which do not require three meals</a:t>
            </a:r>
            <a:r>
              <a:rPr lang="en-US" sz="2000" dirty="0" smtClean="0"/>
              <a:t>:</a:t>
            </a:r>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endParaRPr lang="en-US" sz="2000" dirty="0" smtClean="0"/>
          </a:p>
          <a:p>
            <a:pPr marL="0" indent="0" algn="just">
              <a:buNone/>
            </a:pPr>
            <a:endParaRPr lang="en-US" sz="2000" dirty="0"/>
          </a:p>
          <a:p>
            <a:pPr marL="0" indent="0" algn="just">
              <a:buNone/>
            </a:pPr>
            <a:r>
              <a:rPr lang="en-US" sz="2000" dirty="0" smtClean="0"/>
              <a:t>	For </a:t>
            </a:r>
            <a:r>
              <a:rPr lang="en-US" sz="2000" dirty="0"/>
              <a:t>room accommodations only, the allowable rates shall be One Thousand Pesos (P 1,000.00) per participant per day.</a:t>
            </a:r>
            <a:endParaRPr lang="en-US" sz="2000" dirty="0" smtClean="0"/>
          </a:p>
          <a:p>
            <a:pPr marL="0" indent="0" algn="just">
              <a:buNone/>
            </a:pPr>
            <a:endParaRPr lang="en-PH" sz="2000" dirty="0" smtClean="0"/>
          </a:p>
          <a:p>
            <a:pPr marL="457200" indent="-457200" algn="just">
              <a:buAutoNum type="arabicPeriod"/>
            </a:pPr>
            <a:endParaRPr lang="en-PH" sz="2000" dirty="0"/>
          </a:p>
          <a:p>
            <a:pPr marL="457200" indent="-457200" algn="just">
              <a:buAutoNum type="arabicPeriod"/>
            </a:pPr>
            <a:endParaRPr lang="en-PH" sz="2000" dirty="0" smtClean="0"/>
          </a:p>
          <a:p>
            <a:pPr marL="457200" indent="-457200" algn="just">
              <a:buAutoNum type="arabicPeriod"/>
            </a:pPr>
            <a:endParaRPr lang="en-PH" sz="2000" dirty="0"/>
          </a:p>
          <a:p>
            <a:pPr marL="457200" indent="-457200" algn="just">
              <a:buAutoNum type="arabicPeriod"/>
            </a:pPr>
            <a:endParaRPr lang="en-PH" sz="2000" dirty="0" smtClean="0"/>
          </a:p>
          <a:p>
            <a:pPr marL="457200" indent="-457200" algn="just">
              <a:buAutoNum type="arabicPeriod"/>
            </a:pPr>
            <a:endParaRPr lang="en-PH" sz="2000" dirty="0"/>
          </a:p>
        </p:txBody>
      </p:sp>
      <p:graphicFrame>
        <p:nvGraphicFramePr>
          <p:cNvPr id="8" name="Table 7"/>
          <p:cNvGraphicFramePr>
            <a:graphicFrameLocks noGrp="1"/>
          </p:cNvGraphicFramePr>
          <p:nvPr>
            <p:extLst>
              <p:ext uri="{D42A27DB-BD31-4B8C-83A1-F6EECF244321}">
                <p14:modId xmlns:p14="http://schemas.microsoft.com/office/powerpoint/2010/main" val="281757147"/>
              </p:ext>
            </p:extLst>
          </p:nvPr>
        </p:nvGraphicFramePr>
        <p:xfrm>
          <a:off x="1371600" y="3593307"/>
          <a:ext cx="6400800" cy="1512093"/>
        </p:xfrm>
        <a:graphic>
          <a:graphicData uri="http://schemas.openxmlformats.org/drawingml/2006/table">
            <a:tbl>
              <a:tblPr firstRow="1" firstCol="1" bandRow="1">
                <a:tableStyleId>{5C22544A-7EE6-4342-B048-85BDC9FD1C3A}</a:tableStyleId>
              </a:tblPr>
              <a:tblGrid>
                <a:gridCol w="2840443"/>
                <a:gridCol w="3560357"/>
              </a:tblGrid>
              <a:tr h="372819">
                <a:tc>
                  <a:txBody>
                    <a:bodyPr/>
                    <a:lstStyle/>
                    <a:p>
                      <a:pPr marL="0" marR="0" algn="ctr">
                        <a:lnSpc>
                          <a:spcPts val="1220"/>
                        </a:lnSpc>
                        <a:spcBef>
                          <a:spcPts val="0"/>
                        </a:spcBef>
                        <a:spcAft>
                          <a:spcPts val="0"/>
                        </a:spcAft>
                      </a:pPr>
                      <a:r>
                        <a:rPr lang="en-US" sz="1800" u="none" strike="noStrike" spc="0" dirty="0">
                          <a:effectLst/>
                        </a:rPr>
                        <a:t>Meal</a:t>
                      </a:r>
                      <a:endParaRPr lang="en-PH" sz="1800" dirty="0">
                        <a:solidFill>
                          <a:srgbClr val="000000"/>
                        </a:solidFill>
                        <a:effectLst/>
                        <a:latin typeface="Times New Roman"/>
                        <a:ea typeface="Times New Roman"/>
                      </a:endParaRPr>
                    </a:p>
                  </a:txBody>
                  <a:tcPr marL="6350" marR="6350" marT="0" marB="0" anchor="b"/>
                </a:tc>
                <a:tc>
                  <a:txBody>
                    <a:bodyPr/>
                    <a:lstStyle/>
                    <a:p>
                      <a:pPr marL="0" marR="0" algn="ctr">
                        <a:lnSpc>
                          <a:spcPts val="1220"/>
                        </a:lnSpc>
                        <a:spcBef>
                          <a:spcPts val="0"/>
                        </a:spcBef>
                        <a:spcAft>
                          <a:spcPts val="0"/>
                        </a:spcAft>
                      </a:pPr>
                      <a:r>
                        <a:rPr lang="en-US" sz="1800" u="none" strike="noStrike" spc="0" dirty="0">
                          <a:effectLst/>
                        </a:rPr>
                        <a:t>Rate</a:t>
                      </a:r>
                      <a:endParaRPr lang="en-PH" sz="1800" dirty="0">
                        <a:solidFill>
                          <a:srgbClr val="000000"/>
                        </a:solidFill>
                        <a:effectLst/>
                        <a:latin typeface="Times New Roman"/>
                        <a:ea typeface="Times New Roman"/>
                      </a:endParaRPr>
                    </a:p>
                  </a:txBody>
                  <a:tcPr marL="6350" marR="6350" marT="0" marB="0" anchor="b"/>
                </a:tc>
              </a:tr>
              <a:tr h="379758">
                <a:tc>
                  <a:txBody>
                    <a:bodyPr/>
                    <a:lstStyle/>
                    <a:p>
                      <a:pPr marL="0" marR="0" algn="ctr">
                        <a:lnSpc>
                          <a:spcPts val="1220"/>
                        </a:lnSpc>
                        <a:spcBef>
                          <a:spcPts val="0"/>
                        </a:spcBef>
                        <a:spcAft>
                          <a:spcPts val="0"/>
                        </a:spcAft>
                      </a:pPr>
                      <a:r>
                        <a:rPr lang="en-US" sz="1800" u="none" strike="noStrike" spc="0" dirty="0">
                          <a:effectLst/>
                        </a:rPr>
                        <a:t>Breakfast</a:t>
                      </a:r>
                      <a:endParaRPr lang="en-PH" sz="1800" dirty="0">
                        <a:solidFill>
                          <a:srgbClr val="000000"/>
                        </a:solidFill>
                        <a:effectLst/>
                        <a:latin typeface="Times New Roman"/>
                        <a:ea typeface="Times New Roman"/>
                      </a:endParaRPr>
                    </a:p>
                  </a:txBody>
                  <a:tcPr marL="6350" marR="6350" marT="0" marB="0" anchor="b"/>
                </a:tc>
                <a:tc>
                  <a:txBody>
                    <a:bodyPr/>
                    <a:lstStyle/>
                    <a:p>
                      <a:pPr marL="0" marR="0" algn="ctr">
                        <a:lnSpc>
                          <a:spcPts val="1270"/>
                        </a:lnSpc>
                        <a:spcBef>
                          <a:spcPts val="0"/>
                        </a:spcBef>
                        <a:spcAft>
                          <a:spcPts val="0"/>
                        </a:spcAft>
                      </a:pPr>
                      <a:r>
                        <a:rPr lang="en-US" sz="1800" u="none" strike="noStrike" spc="0">
                          <a:effectLst/>
                        </a:rPr>
                        <a:t>not exceeding P 200.00</a:t>
                      </a:r>
                      <a:endParaRPr lang="en-PH" sz="1800">
                        <a:solidFill>
                          <a:srgbClr val="000000"/>
                        </a:solidFill>
                        <a:effectLst/>
                        <a:latin typeface="Times New Roman"/>
                        <a:ea typeface="Times New Roman"/>
                      </a:endParaRPr>
                    </a:p>
                  </a:txBody>
                  <a:tcPr marL="6350" marR="6350" marT="0" marB="0" anchor="b"/>
                </a:tc>
              </a:tr>
              <a:tr h="379758">
                <a:tc>
                  <a:txBody>
                    <a:bodyPr/>
                    <a:lstStyle/>
                    <a:p>
                      <a:pPr marL="0" marR="0" algn="ctr">
                        <a:lnSpc>
                          <a:spcPts val="1220"/>
                        </a:lnSpc>
                        <a:spcBef>
                          <a:spcPts val="0"/>
                        </a:spcBef>
                        <a:spcAft>
                          <a:spcPts val="0"/>
                        </a:spcAft>
                      </a:pPr>
                      <a:r>
                        <a:rPr lang="en-US" sz="1800" u="none" strike="noStrike" spc="0">
                          <a:effectLst/>
                        </a:rPr>
                        <a:t>Snacks (AM/PM)</a:t>
                      </a:r>
                      <a:endParaRPr lang="en-PH" sz="1800">
                        <a:solidFill>
                          <a:srgbClr val="000000"/>
                        </a:solidFill>
                        <a:effectLst/>
                        <a:latin typeface="Times New Roman"/>
                        <a:ea typeface="Times New Roman"/>
                      </a:endParaRPr>
                    </a:p>
                  </a:txBody>
                  <a:tcPr marL="6350" marR="6350" marT="0" marB="0" anchor="b"/>
                </a:tc>
                <a:tc>
                  <a:txBody>
                    <a:bodyPr/>
                    <a:lstStyle/>
                    <a:p>
                      <a:pPr marL="0" marR="0" algn="ctr">
                        <a:lnSpc>
                          <a:spcPts val="1270"/>
                        </a:lnSpc>
                        <a:spcBef>
                          <a:spcPts val="0"/>
                        </a:spcBef>
                        <a:spcAft>
                          <a:spcPts val="0"/>
                        </a:spcAft>
                      </a:pPr>
                      <a:r>
                        <a:rPr lang="en-US" sz="1800" u="none" strike="noStrike" spc="0">
                          <a:effectLst/>
                        </a:rPr>
                        <a:t>not exceeding P 100.00</a:t>
                      </a:r>
                      <a:endParaRPr lang="en-PH" sz="1800">
                        <a:solidFill>
                          <a:srgbClr val="000000"/>
                        </a:solidFill>
                        <a:effectLst/>
                        <a:latin typeface="Times New Roman"/>
                        <a:ea typeface="Times New Roman"/>
                      </a:endParaRPr>
                    </a:p>
                  </a:txBody>
                  <a:tcPr marL="6350" marR="6350" marT="0" marB="0" anchor="b"/>
                </a:tc>
              </a:tr>
              <a:tr h="379758">
                <a:tc>
                  <a:txBody>
                    <a:bodyPr/>
                    <a:lstStyle/>
                    <a:p>
                      <a:pPr marL="0" marR="0" algn="ctr">
                        <a:lnSpc>
                          <a:spcPts val="1220"/>
                        </a:lnSpc>
                        <a:spcBef>
                          <a:spcPts val="0"/>
                        </a:spcBef>
                        <a:spcAft>
                          <a:spcPts val="0"/>
                        </a:spcAft>
                      </a:pPr>
                      <a:r>
                        <a:rPr lang="en-US" sz="1800" u="none" strike="noStrike" spc="0" dirty="0">
                          <a:effectLst/>
                        </a:rPr>
                        <a:t>Lunch /Dinner</a:t>
                      </a:r>
                      <a:endParaRPr lang="en-PH" sz="1800" dirty="0">
                        <a:solidFill>
                          <a:srgbClr val="000000"/>
                        </a:solidFill>
                        <a:effectLst/>
                        <a:latin typeface="Times New Roman"/>
                        <a:ea typeface="Times New Roman"/>
                      </a:endParaRPr>
                    </a:p>
                  </a:txBody>
                  <a:tcPr marL="6350" marR="6350" marT="0" marB="0" anchor="b"/>
                </a:tc>
                <a:tc>
                  <a:txBody>
                    <a:bodyPr/>
                    <a:lstStyle/>
                    <a:p>
                      <a:pPr marL="0" marR="0" algn="ctr">
                        <a:lnSpc>
                          <a:spcPts val="1270"/>
                        </a:lnSpc>
                        <a:spcBef>
                          <a:spcPts val="0"/>
                        </a:spcBef>
                        <a:spcAft>
                          <a:spcPts val="0"/>
                        </a:spcAft>
                      </a:pPr>
                      <a:r>
                        <a:rPr lang="en-US" sz="1800" u="none" strike="noStrike" spc="0" dirty="0">
                          <a:effectLst/>
                        </a:rPr>
                        <a:t>not exceeding P 400.00</a:t>
                      </a:r>
                      <a:endParaRPr lang="en-PH" sz="1800" dirty="0">
                        <a:solidFill>
                          <a:srgbClr val="000000"/>
                        </a:solidFill>
                        <a:effectLst/>
                        <a:latin typeface="Times New Roman"/>
                        <a:ea typeface="Times New Roman"/>
                      </a:endParaRPr>
                    </a:p>
                  </a:txBody>
                  <a:tcPr marL="6350" marR="6350" marT="0" marB="0" anchor="b"/>
                </a:tc>
              </a:tr>
            </a:tbl>
          </a:graphicData>
        </a:graphic>
      </p:graphicFrame>
    </p:spTree>
    <p:extLst>
      <p:ext uri="{BB962C8B-B14F-4D97-AF65-F5344CB8AC3E}">
        <p14:creationId xmlns:p14="http://schemas.microsoft.com/office/powerpoint/2010/main" val="1769570302"/>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Division Memorandum No. 207 s. 2017</a:t>
            </a:r>
            <a:endParaRPr lang="en-PH" dirty="0"/>
          </a:p>
        </p:txBody>
      </p:sp>
      <p:sp>
        <p:nvSpPr>
          <p:cNvPr id="3" name="Content Placeholder 2"/>
          <p:cNvSpPr>
            <a:spLocks noGrp="1"/>
          </p:cNvSpPr>
          <p:nvPr>
            <p:ph idx="1"/>
          </p:nvPr>
        </p:nvSpPr>
        <p:spPr/>
        <p:txBody>
          <a:bodyPr/>
          <a:lstStyle/>
          <a:p>
            <a:pPr marL="0" indent="0" algn="ctr">
              <a:buNone/>
            </a:pPr>
            <a:r>
              <a:rPr lang="en-US" b="1" dirty="0"/>
              <a:t>SIGNING AUTHORITIES FOR FINANCIAL </a:t>
            </a:r>
            <a:r>
              <a:rPr lang="en-US" b="1" dirty="0" smtClean="0"/>
              <a:t>MATTERS</a:t>
            </a:r>
            <a:r>
              <a:rPr lang="en-PH" dirty="0"/>
              <a:t> </a:t>
            </a:r>
            <a:r>
              <a:rPr lang="en-US" b="1" dirty="0" smtClean="0"/>
              <a:t>AT </a:t>
            </a:r>
            <a:r>
              <a:rPr lang="en-US" b="1" dirty="0"/>
              <a:t>THE DIVISION OF SOUTH </a:t>
            </a:r>
            <a:r>
              <a:rPr lang="en-US" b="1" dirty="0" smtClean="0"/>
              <a:t>COTABATO</a:t>
            </a:r>
            <a:endParaRPr lang="en-PH" dirty="0" smtClean="0"/>
          </a:p>
          <a:p>
            <a:pPr marL="0" indent="0" algn="just">
              <a:buNone/>
            </a:pPr>
            <a:endParaRPr lang="en-PH" dirty="0"/>
          </a:p>
          <a:p>
            <a:pPr marL="0" indent="0" algn="just">
              <a:buNone/>
            </a:pPr>
            <a:r>
              <a:rPr lang="en-US" sz="2000" b="1" dirty="0"/>
              <a:t>Purchase Request/Authority to Procure Goods and Services, Infrastructure Projects and Consultancy </a:t>
            </a:r>
            <a:r>
              <a:rPr lang="en-US" sz="2000" b="1" dirty="0" smtClean="0"/>
              <a:t>Services</a:t>
            </a:r>
          </a:p>
          <a:p>
            <a:pPr marL="0" indent="0" algn="just">
              <a:buNone/>
            </a:pPr>
            <a:endParaRPr lang="en-US" sz="2000" b="1" dirty="0" smtClean="0"/>
          </a:p>
          <a:p>
            <a:pPr marL="342900" lvl="2" indent="-342900" algn="just">
              <a:buClr>
                <a:schemeClr val="accent1"/>
              </a:buClr>
              <a:buSzPct val="75000"/>
              <a:buFont typeface="Wingdings" pitchFamily="2" charset="2"/>
              <a:buChar char=""/>
            </a:pPr>
            <a:r>
              <a:rPr lang="en-US" dirty="0"/>
              <a:t>Procurement of goods and services, infrastructure projects and consultancy services shall be in accordance with the provisions of Republic Act No. 9184, otherwise known as the Government Procurement Reform Act.</a:t>
            </a:r>
            <a:endParaRPr lang="en-PH" sz="1600" dirty="0"/>
          </a:p>
          <a:p>
            <a:pPr algn="just"/>
            <a:endParaRPr lang="en-PH" dirty="0" smtClean="0"/>
          </a:p>
        </p:txBody>
      </p:sp>
    </p:spTree>
    <p:extLst>
      <p:ext uri="{BB962C8B-B14F-4D97-AF65-F5344CB8AC3E}">
        <p14:creationId xmlns:p14="http://schemas.microsoft.com/office/powerpoint/2010/main" val="1490912314"/>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Division Memorandum No. 207 s. 2017</a:t>
            </a:r>
            <a:endParaRPr lang="en-PH" dirty="0"/>
          </a:p>
        </p:txBody>
      </p:sp>
      <p:sp>
        <p:nvSpPr>
          <p:cNvPr id="4" name="Content Placeholder 2"/>
          <p:cNvSpPr>
            <a:spLocks noGrp="1"/>
          </p:cNvSpPr>
          <p:nvPr>
            <p:ph idx="1"/>
          </p:nvPr>
        </p:nvSpPr>
        <p:spPr>
          <a:xfrm>
            <a:off x="457200" y="1600200"/>
            <a:ext cx="8229600" cy="4800600"/>
          </a:xfrm>
        </p:spPr>
        <p:txBody>
          <a:bodyPr>
            <a:normAutofit/>
          </a:bodyPr>
          <a:lstStyle/>
          <a:p>
            <a:pPr algn="just"/>
            <a:r>
              <a:rPr lang="en-PH" sz="2000" dirty="0" smtClean="0"/>
              <a:t>The </a:t>
            </a:r>
            <a:r>
              <a:rPr lang="en-PH" sz="2000" dirty="0"/>
              <a:t>approval of the Purchase Request/Authority to Procure goods and services, infrastructure projects and consultancy services shall be given by the following </a:t>
            </a:r>
            <a:r>
              <a:rPr lang="en-PH" sz="2000" dirty="0" smtClean="0"/>
              <a:t>officers:</a:t>
            </a:r>
          </a:p>
          <a:p>
            <a:pPr algn="just"/>
            <a:endParaRPr lang="en-PH" sz="2000" dirty="0"/>
          </a:p>
          <a:p>
            <a:pPr algn="just"/>
            <a:endParaRPr lang="en-PH" sz="2000" dirty="0" smtClean="0"/>
          </a:p>
          <a:p>
            <a:pPr algn="just"/>
            <a:endParaRPr lang="en-PH" sz="2000" dirty="0"/>
          </a:p>
          <a:p>
            <a:pPr algn="just"/>
            <a:endParaRPr lang="en-PH" sz="2000" dirty="0" smtClean="0"/>
          </a:p>
          <a:p>
            <a:pPr algn="just"/>
            <a:endParaRPr lang="en-PH" sz="2000" dirty="0" smtClean="0"/>
          </a:p>
          <a:p>
            <a:pPr algn="just"/>
            <a:r>
              <a:rPr lang="en-PH" sz="2000" dirty="0" smtClean="0"/>
              <a:t>No </a:t>
            </a:r>
            <a:r>
              <a:rPr lang="en-PH" sz="2000" dirty="0"/>
              <a:t>transactions shall be requested and approved by the same </a:t>
            </a:r>
            <a:r>
              <a:rPr lang="en-PH" sz="2000" dirty="0" smtClean="0"/>
              <a:t>official.</a:t>
            </a:r>
          </a:p>
          <a:p>
            <a:pPr algn="just"/>
            <a:r>
              <a:rPr lang="en-PH" sz="2000" dirty="0" smtClean="0"/>
              <a:t>A </a:t>
            </a:r>
            <a:r>
              <a:rPr lang="en-PH" sz="2000" dirty="0"/>
              <a:t>Purchase Request/Authority to Procure shall only be issued if accompanied by an approved Authority to Conduct, or if it is in accordance with the approved Work and Financial Plan, MDP and APP for the current year of the office concerned.</a:t>
            </a:r>
          </a:p>
          <a:p>
            <a:pPr marL="0" indent="0" algn="just">
              <a:buNone/>
            </a:pPr>
            <a:endParaRPr lang="en-PH" sz="2000" dirty="0" smtClean="0"/>
          </a:p>
          <a:p>
            <a:pPr marL="457200" indent="-457200" algn="just">
              <a:buAutoNum type="arabicPeriod"/>
            </a:pPr>
            <a:endParaRPr lang="en-PH" sz="2000" dirty="0" smtClean="0"/>
          </a:p>
          <a:p>
            <a:pPr marL="457200" indent="-457200" algn="just">
              <a:buAutoNum type="arabicPeriod"/>
            </a:pPr>
            <a:endParaRPr lang="en-PH" sz="2000" dirty="0"/>
          </a:p>
          <a:p>
            <a:pPr marL="457200" indent="-457200" algn="just">
              <a:buAutoNum type="arabicPeriod"/>
            </a:pPr>
            <a:endParaRPr lang="en-PH" sz="2000" dirty="0" smtClean="0"/>
          </a:p>
          <a:p>
            <a:pPr marL="457200" indent="-457200" algn="just">
              <a:buAutoNum type="arabicPeriod"/>
            </a:pPr>
            <a:endParaRPr lang="en-PH" sz="2000" dirty="0"/>
          </a:p>
        </p:txBody>
      </p:sp>
      <p:graphicFrame>
        <p:nvGraphicFramePr>
          <p:cNvPr id="6" name="Table 5"/>
          <p:cNvGraphicFramePr>
            <a:graphicFrameLocks noGrp="1"/>
          </p:cNvGraphicFramePr>
          <p:nvPr>
            <p:extLst>
              <p:ext uri="{D42A27DB-BD31-4B8C-83A1-F6EECF244321}">
                <p14:modId xmlns:p14="http://schemas.microsoft.com/office/powerpoint/2010/main" val="279611352"/>
              </p:ext>
            </p:extLst>
          </p:nvPr>
        </p:nvGraphicFramePr>
        <p:xfrm>
          <a:off x="1637347" y="2795016"/>
          <a:ext cx="5869305" cy="1472184"/>
        </p:xfrm>
        <a:graphic>
          <a:graphicData uri="http://schemas.openxmlformats.org/drawingml/2006/table">
            <a:tbl>
              <a:tblPr firstRow="1" firstCol="1" bandRow="1">
                <a:tableStyleId>{5C22544A-7EE6-4342-B048-85BDC9FD1C3A}</a:tableStyleId>
              </a:tblPr>
              <a:tblGrid>
                <a:gridCol w="1466850"/>
                <a:gridCol w="1467485"/>
                <a:gridCol w="1467485"/>
                <a:gridCol w="1467485"/>
              </a:tblGrid>
              <a:tr h="0">
                <a:tc>
                  <a:txBody>
                    <a:bodyPr/>
                    <a:lstStyle/>
                    <a:p>
                      <a:pPr marL="0" marR="0" algn="ctr">
                        <a:lnSpc>
                          <a:spcPct val="115000"/>
                        </a:lnSpc>
                        <a:spcBef>
                          <a:spcPts val="0"/>
                        </a:spcBef>
                        <a:spcAft>
                          <a:spcPts val="0"/>
                        </a:spcAft>
                      </a:pPr>
                      <a:r>
                        <a:rPr lang="en-US" sz="1200" dirty="0">
                          <a:effectLst/>
                        </a:rPr>
                        <a:t>Office</a:t>
                      </a:r>
                      <a:endParaRPr lang="en-PH" sz="1100" dirty="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Requesting Officer</a:t>
                      </a:r>
                      <a:endParaRPr lang="en-PH" sz="110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Recommending Approval (if stated)</a:t>
                      </a:r>
                      <a:endParaRPr lang="en-PH" sz="110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Approving Officer</a:t>
                      </a:r>
                      <a:endParaRPr lang="en-PH" sz="1100">
                        <a:effectLst/>
                        <a:latin typeface="Times New Roman"/>
                        <a:ea typeface="Times New Roman"/>
                        <a:cs typeface="Times New Roman"/>
                      </a:endParaRPr>
                    </a:p>
                  </a:txBody>
                  <a:tcPr marL="68580" marR="68580" marT="0" marB="0" anchor="ctr"/>
                </a:tc>
              </a:tr>
              <a:tr h="0">
                <a:tc>
                  <a:txBody>
                    <a:bodyPr/>
                    <a:lstStyle/>
                    <a:p>
                      <a:pPr marL="0" marR="0">
                        <a:lnSpc>
                          <a:spcPct val="115000"/>
                        </a:lnSpc>
                        <a:spcBef>
                          <a:spcPts val="0"/>
                        </a:spcBef>
                        <a:spcAft>
                          <a:spcPts val="0"/>
                        </a:spcAft>
                      </a:pPr>
                      <a:r>
                        <a:rPr lang="en-US" sz="1200" dirty="0">
                          <a:effectLst/>
                        </a:rPr>
                        <a:t>School with financial staff (implementing Unit</a:t>
                      </a:r>
                      <a:endParaRPr lang="en-PH" sz="1100" dirty="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Administrative Officer or in his/her absent, the officer designated by the School Head</a:t>
                      </a:r>
                      <a:endParaRPr lang="en-PH" sz="1100" dirty="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None</a:t>
                      </a:r>
                      <a:endParaRPr lang="en-PH" sz="110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School Head or the designated Officer In-Charge</a:t>
                      </a:r>
                      <a:endParaRPr lang="en-PH" sz="11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711822837"/>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Division Memorandum No. 207 s. 2017</a:t>
            </a:r>
          </a:p>
        </p:txBody>
      </p:sp>
      <p:sp>
        <p:nvSpPr>
          <p:cNvPr id="3" name="Content Placeholder 2"/>
          <p:cNvSpPr>
            <a:spLocks noGrp="1"/>
          </p:cNvSpPr>
          <p:nvPr>
            <p:ph idx="1"/>
          </p:nvPr>
        </p:nvSpPr>
        <p:spPr/>
        <p:txBody>
          <a:bodyPr/>
          <a:lstStyle/>
          <a:p>
            <a:pPr marL="0" indent="0">
              <a:buNone/>
            </a:pPr>
            <a:r>
              <a:rPr lang="en-US" b="1" dirty="0" smtClean="0"/>
              <a:t>Contracts </a:t>
            </a:r>
            <a:r>
              <a:rPr lang="en-US" b="1" dirty="0"/>
              <a:t>and Purchase </a:t>
            </a:r>
            <a:r>
              <a:rPr lang="en-US" b="1" dirty="0" smtClean="0"/>
              <a:t>Orders</a:t>
            </a:r>
          </a:p>
          <a:p>
            <a:pPr algn="just"/>
            <a:r>
              <a:rPr lang="en-PH" dirty="0" smtClean="0"/>
              <a:t>Contracts </a:t>
            </a:r>
            <a:r>
              <a:rPr lang="en-PH" dirty="0"/>
              <a:t>and Purchase Orders to be executed pursuant to an approved RTA and NOA shall be certified as to the </a:t>
            </a:r>
            <a:r>
              <a:rPr lang="en-PH" dirty="0" smtClean="0"/>
              <a:t>Availability </a:t>
            </a:r>
            <a:r>
              <a:rPr lang="en-PH" dirty="0"/>
              <a:t>of Allotment and Funds by the following</a:t>
            </a:r>
            <a:r>
              <a:rPr lang="en-PH" dirty="0" smtClean="0"/>
              <a:t>:</a:t>
            </a:r>
          </a:p>
          <a:p>
            <a:pPr marL="0" indent="0" algn="just">
              <a:buNone/>
            </a:pPr>
            <a:endParaRPr lang="en-PH" dirty="0"/>
          </a:p>
        </p:txBody>
      </p:sp>
      <p:graphicFrame>
        <p:nvGraphicFramePr>
          <p:cNvPr id="4" name="Table 3"/>
          <p:cNvGraphicFramePr>
            <a:graphicFrameLocks noGrp="1"/>
          </p:cNvGraphicFramePr>
          <p:nvPr>
            <p:extLst>
              <p:ext uri="{D42A27DB-BD31-4B8C-83A1-F6EECF244321}">
                <p14:modId xmlns:p14="http://schemas.microsoft.com/office/powerpoint/2010/main" val="903193550"/>
              </p:ext>
            </p:extLst>
          </p:nvPr>
        </p:nvGraphicFramePr>
        <p:xfrm>
          <a:off x="990599" y="3386328"/>
          <a:ext cx="7543800" cy="1109472"/>
        </p:xfrm>
        <a:graphic>
          <a:graphicData uri="http://schemas.openxmlformats.org/drawingml/2006/table">
            <a:tbl>
              <a:tblPr firstRow="1" firstCol="1" bandRow="1">
                <a:tableStyleId>{5C22544A-7EE6-4342-B048-85BDC9FD1C3A}</a:tableStyleId>
              </a:tblPr>
              <a:tblGrid>
                <a:gridCol w="2368414"/>
                <a:gridCol w="2587693"/>
                <a:gridCol w="2587693"/>
              </a:tblGrid>
              <a:tr h="277368">
                <a:tc rowSpan="2">
                  <a:txBody>
                    <a:bodyPr/>
                    <a:lstStyle/>
                    <a:p>
                      <a:pPr marL="0" marR="0" algn="ctr">
                        <a:lnSpc>
                          <a:spcPct val="115000"/>
                        </a:lnSpc>
                        <a:spcBef>
                          <a:spcPts val="0"/>
                        </a:spcBef>
                        <a:spcAft>
                          <a:spcPts val="0"/>
                        </a:spcAft>
                      </a:pPr>
                      <a:r>
                        <a:rPr lang="en-US" sz="1200">
                          <a:effectLst/>
                        </a:rPr>
                        <a:t>Office</a:t>
                      </a:r>
                      <a:endParaRPr lang="en-PH" sz="1100">
                        <a:effectLst/>
                        <a:latin typeface="Times New Roman"/>
                        <a:ea typeface="Times New Roman"/>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200">
                          <a:effectLst/>
                        </a:rPr>
                        <a:t>Certification</a:t>
                      </a:r>
                      <a:endParaRPr lang="en-PH" sz="1100">
                        <a:effectLst/>
                        <a:latin typeface="Times New Roman"/>
                        <a:ea typeface="Times New Roman"/>
                        <a:cs typeface="Times New Roman"/>
                      </a:endParaRPr>
                    </a:p>
                  </a:txBody>
                  <a:tcPr marL="68580" marR="68580" marT="0" marB="0" anchor="ctr"/>
                </a:tc>
                <a:tc hMerge="1">
                  <a:txBody>
                    <a:bodyPr/>
                    <a:lstStyle/>
                    <a:p>
                      <a:endParaRPr lang="en-PH"/>
                    </a:p>
                  </a:txBody>
                  <a:tcPr/>
                </a:tc>
              </a:tr>
              <a:tr h="277368">
                <a:tc vMerge="1">
                  <a:txBody>
                    <a:bodyPr/>
                    <a:lstStyle/>
                    <a:p>
                      <a:endParaRPr lang="en-PH"/>
                    </a:p>
                  </a:txBody>
                  <a:tcPr/>
                </a:tc>
                <a:tc>
                  <a:txBody>
                    <a:bodyPr/>
                    <a:lstStyle/>
                    <a:p>
                      <a:pPr marL="0" marR="0" algn="ctr">
                        <a:lnSpc>
                          <a:spcPct val="115000"/>
                        </a:lnSpc>
                        <a:spcBef>
                          <a:spcPts val="0"/>
                        </a:spcBef>
                        <a:spcAft>
                          <a:spcPts val="0"/>
                        </a:spcAft>
                      </a:pPr>
                      <a:r>
                        <a:rPr lang="en-US" sz="1200">
                          <a:effectLst/>
                        </a:rPr>
                        <a:t>Availability of Allotment</a:t>
                      </a:r>
                      <a:endParaRPr lang="en-PH" sz="110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Availability of Funds</a:t>
                      </a:r>
                      <a:endParaRPr lang="en-PH" sz="1100">
                        <a:effectLst/>
                        <a:latin typeface="Times New Roman"/>
                        <a:ea typeface="Times New Roman"/>
                        <a:cs typeface="Times New Roman"/>
                      </a:endParaRPr>
                    </a:p>
                  </a:txBody>
                  <a:tcPr marL="68580" marR="68580" marT="0" marB="0" anchor="ctr"/>
                </a:tc>
              </a:tr>
              <a:tr h="554736">
                <a:tc>
                  <a:txBody>
                    <a:bodyPr/>
                    <a:lstStyle/>
                    <a:p>
                      <a:pPr marL="0" marR="0">
                        <a:lnSpc>
                          <a:spcPct val="115000"/>
                        </a:lnSpc>
                        <a:spcBef>
                          <a:spcPts val="0"/>
                        </a:spcBef>
                        <a:spcAft>
                          <a:spcPts val="0"/>
                        </a:spcAft>
                      </a:pPr>
                      <a:r>
                        <a:rPr lang="en-US" sz="1200" dirty="0">
                          <a:effectLst/>
                        </a:rPr>
                        <a:t>School with financial staff (implementing unit)</a:t>
                      </a:r>
                      <a:endParaRPr lang="en-PH" sz="11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Disbursing Officer/Budget Officer Designate</a:t>
                      </a:r>
                      <a:endParaRPr lang="en-PH" sz="110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Accountant/Bookkeeper</a:t>
                      </a:r>
                      <a:endParaRPr lang="en-PH" sz="11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870883425"/>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Division Memorandum No. 207 s. 2017</a:t>
            </a:r>
          </a:p>
        </p:txBody>
      </p:sp>
      <p:sp>
        <p:nvSpPr>
          <p:cNvPr id="3" name="Content Placeholder 2"/>
          <p:cNvSpPr>
            <a:spLocks noGrp="1"/>
          </p:cNvSpPr>
          <p:nvPr>
            <p:ph idx="1"/>
          </p:nvPr>
        </p:nvSpPr>
        <p:spPr/>
        <p:txBody>
          <a:bodyPr/>
          <a:lstStyle/>
          <a:p>
            <a:pPr marL="0" indent="0">
              <a:buNone/>
            </a:pPr>
            <a:r>
              <a:rPr lang="en-US" b="1" dirty="0" smtClean="0"/>
              <a:t>Contracts </a:t>
            </a:r>
            <a:r>
              <a:rPr lang="en-US" b="1" dirty="0"/>
              <a:t>and Purchase </a:t>
            </a:r>
            <a:r>
              <a:rPr lang="en-US" b="1" dirty="0" smtClean="0"/>
              <a:t>Orders</a:t>
            </a:r>
          </a:p>
          <a:p>
            <a:pPr algn="just"/>
            <a:r>
              <a:rPr lang="en-US" dirty="0"/>
              <a:t>A contract, Memorandum of Agreement (MOA), Memorandum of Understanding (MOU) or other instrument executing an RTA and NOA shall be approved by the following officers endorsed by the Legal Unit</a:t>
            </a:r>
            <a:r>
              <a:rPr lang="en-US" dirty="0" smtClean="0"/>
              <a:t>.</a:t>
            </a:r>
            <a:endParaRPr lang="en-PH" dirty="0"/>
          </a:p>
          <a:p>
            <a:pPr marL="0" indent="0" algn="just">
              <a:buNone/>
            </a:pPr>
            <a:endParaRPr lang="en-PH" dirty="0" smtClean="0"/>
          </a:p>
          <a:p>
            <a:pPr marL="0" indent="0" algn="just">
              <a:buNone/>
            </a:pPr>
            <a:endParaRPr lang="en-PH" dirty="0"/>
          </a:p>
        </p:txBody>
      </p:sp>
      <p:graphicFrame>
        <p:nvGraphicFramePr>
          <p:cNvPr id="5" name="Table 4"/>
          <p:cNvGraphicFramePr>
            <a:graphicFrameLocks noGrp="1"/>
          </p:cNvGraphicFramePr>
          <p:nvPr>
            <p:extLst>
              <p:ext uri="{D42A27DB-BD31-4B8C-83A1-F6EECF244321}">
                <p14:modId xmlns:p14="http://schemas.microsoft.com/office/powerpoint/2010/main" val="1268711215"/>
              </p:ext>
            </p:extLst>
          </p:nvPr>
        </p:nvGraphicFramePr>
        <p:xfrm>
          <a:off x="990600" y="3810000"/>
          <a:ext cx="7391400" cy="1295400"/>
        </p:xfrm>
        <a:graphic>
          <a:graphicData uri="http://schemas.openxmlformats.org/drawingml/2006/table">
            <a:tbl>
              <a:tblPr firstRow="1" firstCol="1" bandRow="1">
                <a:tableStyleId>{5C22544A-7EE6-4342-B048-85BDC9FD1C3A}</a:tableStyleId>
              </a:tblPr>
              <a:tblGrid>
                <a:gridCol w="2463800"/>
                <a:gridCol w="2463800"/>
                <a:gridCol w="2463800"/>
              </a:tblGrid>
              <a:tr h="323850">
                <a:tc rowSpan="2">
                  <a:txBody>
                    <a:bodyPr/>
                    <a:lstStyle/>
                    <a:p>
                      <a:pPr marL="0" marR="0" algn="ctr">
                        <a:lnSpc>
                          <a:spcPct val="115000"/>
                        </a:lnSpc>
                        <a:spcBef>
                          <a:spcPts val="0"/>
                        </a:spcBef>
                        <a:spcAft>
                          <a:spcPts val="0"/>
                        </a:spcAft>
                      </a:pPr>
                      <a:r>
                        <a:rPr lang="en-US" sz="1200">
                          <a:effectLst/>
                        </a:rPr>
                        <a:t>Office</a:t>
                      </a:r>
                      <a:endParaRPr lang="en-PH" sz="1100">
                        <a:effectLst/>
                        <a:latin typeface="Times New Roman"/>
                        <a:ea typeface="Times New Roman"/>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200">
                          <a:effectLst/>
                        </a:rPr>
                        <a:t>Approval</a:t>
                      </a:r>
                      <a:endParaRPr lang="en-PH" sz="1100">
                        <a:effectLst/>
                        <a:latin typeface="Times New Roman"/>
                        <a:ea typeface="Times New Roman"/>
                        <a:cs typeface="Times New Roman"/>
                      </a:endParaRPr>
                    </a:p>
                  </a:txBody>
                  <a:tcPr marL="68580" marR="68580" marT="0" marB="0" anchor="ctr"/>
                </a:tc>
                <a:tc hMerge="1">
                  <a:txBody>
                    <a:bodyPr/>
                    <a:lstStyle/>
                    <a:p>
                      <a:endParaRPr lang="en-PH"/>
                    </a:p>
                  </a:txBody>
                  <a:tcPr/>
                </a:tc>
              </a:tr>
              <a:tr h="323850">
                <a:tc vMerge="1">
                  <a:txBody>
                    <a:bodyPr/>
                    <a:lstStyle/>
                    <a:p>
                      <a:endParaRPr lang="en-PH"/>
                    </a:p>
                  </a:txBody>
                  <a:tcPr/>
                </a:tc>
                <a:tc>
                  <a:txBody>
                    <a:bodyPr/>
                    <a:lstStyle/>
                    <a:p>
                      <a:pPr marL="0" marR="0" algn="ctr">
                        <a:lnSpc>
                          <a:spcPct val="115000"/>
                        </a:lnSpc>
                        <a:spcBef>
                          <a:spcPts val="0"/>
                        </a:spcBef>
                        <a:spcAft>
                          <a:spcPts val="0"/>
                        </a:spcAft>
                      </a:pPr>
                      <a:r>
                        <a:rPr lang="en-US" sz="1200">
                          <a:effectLst/>
                        </a:rPr>
                        <a:t>Purchase Order</a:t>
                      </a:r>
                      <a:endParaRPr lang="en-PH" sz="110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a:effectLst/>
                        </a:rPr>
                        <a:t>Contract/MOA/MOU</a:t>
                      </a:r>
                      <a:endParaRPr lang="en-PH" sz="1100">
                        <a:effectLst/>
                        <a:latin typeface="Times New Roman"/>
                        <a:ea typeface="Times New Roman"/>
                        <a:cs typeface="Times New Roman"/>
                      </a:endParaRPr>
                    </a:p>
                  </a:txBody>
                  <a:tcPr marL="68580" marR="68580" marT="0" marB="0" anchor="ctr"/>
                </a:tc>
              </a:tr>
              <a:tr h="647700">
                <a:tc>
                  <a:txBody>
                    <a:bodyPr/>
                    <a:lstStyle/>
                    <a:p>
                      <a:pPr marL="0" marR="0">
                        <a:lnSpc>
                          <a:spcPct val="115000"/>
                        </a:lnSpc>
                        <a:spcBef>
                          <a:spcPts val="0"/>
                        </a:spcBef>
                        <a:spcAft>
                          <a:spcPts val="0"/>
                        </a:spcAft>
                      </a:pPr>
                      <a:r>
                        <a:rPr lang="en-US" sz="1200" dirty="0">
                          <a:effectLst/>
                        </a:rPr>
                        <a:t>School with financial staff (implementing unit)</a:t>
                      </a:r>
                      <a:endParaRPr lang="en-PH" sz="1100" dirty="0">
                        <a:effectLst/>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200">
                          <a:effectLst/>
                        </a:rPr>
                        <a:t>School Head (with initials of the school’s Accountant/Bookkeeper</a:t>
                      </a:r>
                      <a:endParaRPr lang="en-PH" sz="1100">
                        <a:effectLst/>
                        <a:latin typeface="Times New Roman"/>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200" dirty="0">
                          <a:effectLst/>
                        </a:rPr>
                        <a:t>School Head (with initials of the school’s Accountant/Bookkeeper</a:t>
                      </a:r>
                      <a:endParaRPr lang="en-PH" sz="1100" dirty="0">
                        <a:effectLst/>
                        <a:latin typeface="Times New Roman"/>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307706881"/>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Division Memorandum No. 207 s. 2017</a:t>
            </a:r>
          </a:p>
        </p:txBody>
      </p:sp>
      <p:sp>
        <p:nvSpPr>
          <p:cNvPr id="3" name="Content Placeholder 2"/>
          <p:cNvSpPr>
            <a:spLocks noGrp="1"/>
          </p:cNvSpPr>
          <p:nvPr>
            <p:ph idx="1"/>
          </p:nvPr>
        </p:nvSpPr>
        <p:spPr/>
        <p:txBody>
          <a:bodyPr/>
          <a:lstStyle/>
          <a:p>
            <a:pPr marL="342900" lvl="1" indent="-342900">
              <a:buClr>
                <a:schemeClr val="accent1"/>
              </a:buClr>
              <a:buSzPct val="75000"/>
              <a:buFont typeface="Wingdings" pitchFamily="2" charset="2"/>
              <a:buChar char=""/>
            </a:pPr>
            <a:r>
              <a:rPr lang="en-US" b="1" dirty="0"/>
              <a:t>Goods and Services Procured by the Schools Division Offices and Schools</a:t>
            </a:r>
            <a:endParaRPr lang="en-PH" sz="1800" dirty="0"/>
          </a:p>
          <a:p>
            <a:pPr marL="0" indent="0">
              <a:buNone/>
            </a:pPr>
            <a:endParaRPr lang="en-PH" dirty="0"/>
          </a:p>
        </p:txBody>
      </p:sp>
      <p:graphicFrame>
        <p:nvGraphicFramePr>
          <p:cNvPr id="4" name="Table 3"/>
          <p:cNvGraphicFramePr>
            <a:graphicFrameLocks noGrp="1"/>
          </p:cNvGraphicFramePr>
          <p:nvPr>
            <p:extLst>
              <p:ext uri="{D42A27DB-BD31-4B8C-83A1-F6EECF244321}">
                <p14:modId xmlns:p14="http://schemas.microsoft.com/office/powerpoint/2010/main" val="999454371"/>
              </p:ext>
            </p:extLst>
          </p:nvPr>
        </p:nvGraphicFramePr>
        <p:xfrm>
          <a:off x="609599" y="2362200"/>
          <a:ext cx="8077201" cy="3680460"/>
        </p:xfrm>
        <a:graphic>
          <a:graphicData uri="http://schemas.openxmlformats.org/drawingml/2006/table">
            <a:tbl>
              <a:tblPr firstRow="1" firstCol="1" bandRow="1">
                <a:tableStyleId>{5C22544A-7EE6-4342-B048-85BDC9FD1C3A}</a:tableStyleId>
              </a:tblPr>
              <a:tblGrid>
                <a:gridCol w="1736777"/>
                <a:gridCol w="2471168"/>
                <a:gridCol w="2345731"/>
                <a:gridCol w="1523525"/>
              </a:tblGrid>
              <a:tr h="186682">
                <a:tc>
                  <a:txBody>
                    <a:bodyPr/>
                    <a:lstStyle/>
                    <a:p>
                      <a:pPr marL="0" marR="0" algn="ctr">
                        <a:lnSpc>
                          <a:spcPct val="115000"/>
                        </a:lnSpc>
                        <a:spcBef>
                          <a:spcPts val="0"/>
                        </a:spcBef>
                        <a:spcAft>
                          <a:spcPts val="0"/>
                        </a:spcAft>
                      </a:pPr>
                      <a:r>
                        <a:rPr lang="en-US" sz="1400" dirty="0">
                          <a:effectLst/>
                        </a:rPr>
                        <a:t>Particulars</a:t>
                      </a:r>
                      <a:endParaRPr lang="en-PH" sz="1400" dirty="0">
                        <a:effectLst/>
                        <a:latin typeface="Times New Roman"/>
                        <a:ea typeface="Times New Roman"/>
                        <a:cs typeface="Times New Roman"/>
                      </a:endParaRPr>
                    </a:p>
                  </a:txBody>
                  <a:tcPr marL="25510" marR="25510" marT="0" marB="0"/>
                </a:tc>
                <a:tc>
                  <a:txBody>
                    <a:bodyPr/>
                    <a:lstStyle/>
                    <a:p>
                      <a:pPr marL="0" marR="0" algn="ctr">
                        <a:lnSpc>
                          <a:spcPct val="115000"/>
                        </a:lnSpc>
                        <a:spcBef>
                          <a:spcPts val="0"/>
                        </a:spcBef>
                        <a:spcAft>
                          <a:spcPts val="0"/>
                        </a:spcAft>
                      </a:pPr>
                      <a:r>
                        <a:rPr lang="en-US" sz="1400" dirty="0">
                          <a:effectLst/>
                        </a:rPr>
                        <a:t>Inspected/Validated By:</a:t>
                      </a:r>
                      <a:endParaRPr lang="en-PH" sz="1400" dirty="0">
                        <a:effectLst/>
                        <a:latin typeface="Times New Roman"/>
                        <a:ea typeface="Times New Roman"/>
                        <a:cs typeface="Times New Roman"/>
                      </a:endParaRPr>
                    </a:p>
                  </a:txBody>
                  <a:tcPr marL="25510" marR="25510" marT="0" marB="0"/>
                </a:tc>
                <a:tc>
                  <a:txBody>
                    <a:bodyPr/>
                    <a:lstStyle/>
                    <a:p>
                      <a:pPr marL="0" marR="0" algn="ctr">
                        <a:lnSpc>
                          <a:spcPct val="115000"/>
                        </a:lnSpc>
                        <a:spcBef>
                          <a:spcPts val="0"/>
                        </a:spcBef>
                        <a:spcAft>
                          <a:spcPts val="0"/>
                        </a:spcAft>
                      </a:pPr>
                      <a:r>
                        <a:rPr lang="en-US" sz="1400" dirty="0">
                          <a:effectLst/>
                        </a:rPr>
                        <a:t>Recommending Approval</a:t>
                      </a:r>
                      <a:endParaRPr lang="en-PH" sz="1400" dirty="0">
                        <a:effectLst/>
                        <a:latin typeface="Times New Roman"/>
                        <a:ea typeface="Times New Roman"/>
                        <a:cs typeface="Times New Roman"/>
                      </a:endParaRPr>
                    </a:p>
                  </a:txBody>
                  <a:tcPr marL="25510" marR="25510" marT="0" marB="0"/>
                </a:tc>
                <a:tc>
                  <a:txBody>
                    <a:bodyPr/>
                    <a:lstStyle/>
                    <a:p>
                      <a:pPr marL="0" marR="0" algn="ctr">
                        <a:lnSpc>
                          <a:spcPct val="115000"/>
                        </a:lnSpc>
                        <a:spcBef>
                          <a:spcPts val="0"/>
                        </a:spcBef>
                        <a:spcAft>
                          <a:spcPts val="0"/>
                        </a:spcAft>
                      </a:pPr>
                      <a:r>
                        <a:rPr lang="en-US" sz="1400">
                          <a:effectLst/>
                        </a:rPr>
                        <a:t>Approval</a:t>
                      </a:r>
                      <a:endParaRPr lang="en-PH" sz="1400">
                        <a:effectLst/>
                        <a:latin typeface="Times New Roman"/>
                        <a:ea typeface="Times New Roman"/>
                        <a:cs typeface="Times New Roman"/>
                      </a:endParaRPr>
                    </a:p>
                  </a:txBody>
                  <a:tcPr marL="25510" marR="25510" marT="0" marB="0"/>
                </a:tc>
              </a:tr>
              <a:tr h="93341">
                <a:tc gridSpan="4">
                  <a:txBody>
                    <a:bodyPr/>
                    <a:lstStyle/>
                    <a:p>
                      <a:pPr marL="0" marR="0" algn="ctr">
                        <a:lnSpc>
                          <a:spcPct val="115000"/>
                        </a:lnSpc>
                        <a:spcBef>
                          <a:spcPts val="0"/>
                        </a:spcBef>
                        <a:spcAft>
                          <a:spcPts val="0"/>
                        </a:spcAft>
                      </a:pPr>
                      <a:r>
                        <a:rPr lang="en-US" sz="1400" dirty="0">
                          <a:effectLst/>
                        </a:rPr>
                        <a:t>Inspection and Acceptance Report</a:t>
                      </a:r>
                      <a:endParaRPr lang="en-PH" sz="1400" dirty="0">
                        <a:effectLst/>
                        <a:latin typeface="Times New Roman"/>
                        <a:ea typeface="Times New Roman"/>
                        <a:cs typeface="Times New Roman"/>
                      </a:endParaRPr>
                    </a:p>
                  </a:txBody>
                  <a:tcPr marL="25510" marR="25510" marT="0" marB="0"/>
                </a:tc>
                <a:tc hMerge="1">
                  <a:txBody>
                    <a:bodyPr/>
                    <a:lstStyle/>
                    <a:p>
                      <a:endParaRPr lang="en-PH"/>
                    </a:p>
                  </a:txBody>
                  <a:tcPr/>
                </a:tc>
                <a:tc hMerge="1">
                  <a:txBody>
                    <a:bodyPr/>
                    <a:lstStyle/>
                    <a:p>
                      <a:endParaRPr lang="en-PH"/>
                    </a:p>
                  </a:txBody>
                  <a:tcPr/>
                </a:tc>
                <a:tc hMerge="1">
                  <a:txBody>
                    <a:bodyPr/>
                    <a:lstStyle/>
                    <a:p>
                      <a:endParaRPr lang="en-PH"/>
                    </a:p>
                  </a:txBody>
                  <a:tcPr/>
                </a:tc>
              </a:tr>
              <a:tr h="840071">
                <a:tc>
                  <a:txBody>
                    <a:bodyPr/>
                    <a:lstStyle/>
                    <a:p>
                      <a:pPr marL="0" marR="0">
                        <a:lnSpc>
                          <a:spcPct val="115000"/>
                        </a:lnSpc>
                        <a:spcBef>
                          <a:spcPts val="0"/>
                        </a:spcBef>
                        <a:spcAft>
                          <a:spcPts val="0"/>
                        </a:spcAft>
                      </a:pPr>
                      <a:r>
                        <a:rPr lang="en-US" sz="1400" dirty="0">
                          <a:effectLst/>
                        </a:rPr>
                        <a:t>Schools</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School Supply Officer/designated school property custodian (IAR to submit to schools division supply officer, in case of direct delivery to school)</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 </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 </a:t>
                      </a:r>
                      <a:endParaRPr lang="en-PH" sz="1400" dirty="0">
                        <a:effectLst/>
                        <a:latin typeface="Times New Roman"/>
                        <a:ea typeface="Times New Roman"/>
                        <a:cs typeface="Times New Roman"/>
                      </a:endParaRPr>
                    </a:p>
                  </a:txBody>
                  <a:tcPr marL="25510" marR="25510" marT="0" marB="0" anchor="ctr"/>
                </a:tc>
              </a:tr>
              <a:tr h="154441">
                <a:tc gridSpan="4">
                  <a:txBody>
                    <a:bodyPr/>
                    <a:lstStyle/>
                    <a:p>
                      <a:pPr marL="0" marR="0" algn="ctr">
                        <a:lnSpc>
                          <a:spcPct val="115000"/>
                        </a:lnSpc>
                        <a:spcBef>
                          <a:spcPts val="0"/>
                        </a:spcBef>
                        <a:spcAft>
                          <a:spcPts val="0"/>
                        </a:spcAft>
                      </a:pPr>
                      <a:r>
                        <a:rPr lang="en-US" sz="1400" dirty="0">
                          <a:effectLst/>
                        </a:rPr>
                        <a:t>Certificate of Acceptance</a:t>
                      </a:r>
                      <a:endParaRPr lang="en-PH" sz="1400" dirty="0">
                        <a:effectLst/>
                        <a:latin typeface="Times New Roman"/>
                        <a:ea typeface="Times New Roman"/>
                        <a:cs typeface="Times New Roman"/>
                      </a:endParaRPr>
                    </a:p>
                  </a:txBody>
                  <a:tcPr marL="25510" marR="25510" marT="0" marB="0" anchor="ctr"/>
                </a:tc>
                <a:tc hMerge="1">
                  <a:txBody>
                    <a:bodyPr/>
                    <a:lstStyle/>
                    <a:p>
                      <a:endParaRPr lang="en-PH"/>
                    </a:p>
                  </a:txBody>
                  <a:tcPr/>
                </a:tc>
                <a:tc hMerge="1">
                  <a:txBody>
                    <a:bodyPr/>
                    <a:lstStyle/>
                    <a:p>
                      <a:endParaRPr lang="en-PH"/>
                    </a:p>
                  </a:txBody>
                  <a:tcPr/>
                </a:tc>
                <a:tc hMerge="1">
                  <a:txBody>
                    <a:bodyPr/>
                    <a:lstStyle/>
                    <a:p>
                      <a:endParaRPr lang="en-PH"/>
                    </a:p>
                  </a:txBody>
                  <a:tcPr/>
                </a:tc>
              </a:tr>
              <a:tr h="857036">
                <a:tc>
                  <a:txBody>
                    <a:bodyPr/>
                    <a:lstStyle/>
                    <a:p>
                      <a:pPr marL="0" marR="0">
                        <a:lnSpc>
                          <a:spcPct val="115000"/>
                        </a:lnSpc>
                        <a:spcBef>
                          <a:spcPts val="0"/>
                        </a:spcBef>
                        <a:spcAft>
                          <a:spcPts val="0"/>
                        </a:spcAft>
                      </a:pPr>
                      <a:r>
                        <a:rPr lang="en-US" sz="1400" dirty="0">
                          <a:effectLst/>
                        </a:rPr>
                        <a:t>Schools</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School Supply Officer/designated school property custodian (IAR to submit to schools division supply officer, in case of direct delivery to school)</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School Supply Officer/designated School Property Custodian</a:t>
                      </a:r>
                      <a:endParaRPr lang="en-PH" sz="1400" dirty="0">
                        <a:effectLst/>
                        <a:latin typeface="Times New Roman"/>
                        <a:ea typeface="Times New Roman"/>
                        <a:cs typeface="Times New Roman"/>
                      </a:endParaRPr>
                    </a:p>
                  </a:txBody>
                  <a:tcPr marL="25510" marR="25510" marT="0" marB="0" anchor="ctr"/>
                </a:tc>
                <a:tc>
                  <a:txBody>
                    <a:bodyPr/>
                    <a:lstStyle/>
                    <a:p>
                      <a:pPr marL="0" marR="0" algn="ctr">
                        <a:lnSpc>
                          <a:spcPct val="115000"/>
                        </a:lnSpc>
                        <a:spcBef>
                          <a:spcPts val="0"/>
                        </a:spcBef>
                        <a:spcAft>
                          <a:spcPts val="0"/>
                        </a:spcAft>
                      </a:pPr>
                      <a:r>
                        <a:rPr lang="en-US" sz="1400" dirty="0">
                          <a:effectLst/>
                        </a:rPr>
                        <a:t>School Head</a:t>
                      </a:r>
                      <a:endParaRPr lang="en-PH" sz="1400" dirty="0">
                        <a:effectLst/>
                        <a:latin typeface="Times New Roman"/>
                        <a:ea typeface="Times New Roman"/>
                        <a:cs typeface="Times New Roman"/>
                      </a:endParaRPr>
                    </a:p>
                  </a:txBody>
                  <a:tcPr marL="25510" marR="25510" marT="0" marB="0" anchor="ctr"/>
                </a:tc>
              </a:tr>
            </a:tbl>
          </a:graphicData>
        </a:graphic>
      </p:graphicFrame>
    </p:spTree>
    <p:extLst>
      <p:ext uri="{BB962C8B-B14F-4D97-AF65-F5344CB8AC3E}">
        <p14:creationId xmlns:p14="http://schemas.microsoft.com/office/powerpoint/2010/main" val="3813680605"/>
      </p:ext>
    </p:extLst>
  </p:cSld>
  <p:clrMapOvr>
    <a:masterClrMapping/>
  </p:clrMapOvr>
  <mc:AlternateContent xmlns:mc="http://schemas.openxmlformats.org/markup-compatibility/2006">
    <mc:Choice xmlns:p14="http://schemas.microsoft.com/office/powerpoint/2010/main" Requires="p14">
      <p:transition spd="slow" p14:dur="2000">
        <p14:vortex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TM01790490[[fn=Decatur]]</Template>
  <TotalTime>134</TotalTime>
  <Words>1568</Words>
  <Application>Microsoft Office PowerPoint</Application>
  <PresentationFormat>On-screen Show (4:3)</PresentationFormat>
  <Paragraphs>217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Decatur</vt:lpstr>
      <vt:lpstr>Regulatory Requirements</vt:lpstr>
      <vt:lpstr>DepEd Order No. 15, s. 2017 </vt:lpstr>
      <vt:lpstr>DepEd Order No. 15, s. 2017 </vt:lpstr>
      <vt:lpstr>DepEd Order No. 15, s. 2017 </vt:lpstr>
      <vt:lpstr>Division Memorandum No. 207 s. 2017</vt:lpstr>
      <vt:lpstr>Division Memorandum No. 207 s. 2017</vt:lpstr>
      <vt:lpstr>Division Memorandum No. 207 s. 2017</vt:lpstr>
      <vt:lpstr>Division Memorandum No. 207 s. 2017</vt:lpstr>
      <vt:lpstr>Division Memorandum No. 207 s. 2017</vt:lpstr>
      <vt:lpstr>Division Memorandum No. 207 s. 2017</vt:lpstr>
      <vt:lpstr>COA Circular 2017-001</vt:lpstr>
      <vt:lpstr>COA Circular 2017-001</vt:lpstr>
      <vt:lpstr>NBC No. 567 s. 2017</vt:lpstr>
      <vt:lpstr>NBC No. 567 s. 2017</vt:lpstr>
      <vt:lpstr>NBC No. 567 s. 2017</vt:lpstr>
      <vt:lpstr>NBC No. 567 s. 2017</vt:lpstr>
      <vt:lpstr>NBC No. 567 s. 2017</vt:lpstr>
      <vt:lpstr>NBC No. 567 s. 2017</vt:lpstr>
      <vt:lpstr>Taxation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Taxation and Other Regulatory Requirements</dc:title>
  <dc:creator>carlo</dc:creator>
  <cp:lastModifiedBy>carlo</cp:lastModifiedBy>
  <cp:revision>11</cp:revision>
  <dcterms:created xsi:type="dcterms:W3CDTF">2017-10-04T02:28:49Z</dcterms:created>
  <dcterms:modified xsi:type="dcterms:W3CDTF">2017-10-04T04:43:17Z</dcterms:modified>
</cp:coreProperties>
</file>