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58" r:id="rId6"/>
    <p:sldId id="262" r:id="rId7"/>
    <p:sldId id="263" r:id="rId8"/>
    <p:sldId id="264" r:id="rId9"/>
    <p:sldId id="265" r:id="rId10"/>
    <p:sldId id="266" r:id="rId11"/>
    <p:sldId id="267" r:id="rId12"/>
    <p:sldId id="269" r:id="rId13"/>
    <p:sldId id="268"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CE009513-629B-428D-A813-DC2C924C53D2}" type="datetimeFigureOut">
              <a:rPr lang="en-PH" smtClean="0"/>
              <a:t>15/11/2017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7CA6AE83-36AE-4B46-985B-5E344E7F03D4}" type="slidenum">
              <a:rPr lang="en-PH" smtClean="0"/>
              <a:t>‹#›</a:t>
            </a:fld>
            <a:endParaRPr lang="en-PH"/>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009513-629B-428D-A813-DC2C924C53D2}" type="datetimeFigureOut">
              <a:rPr lang="en-PH" smtClean="0"/>
              <a:t>15/11/2017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7CA6AE83-36AE-4B46-985B-5E344E7F03D4}" type="slidenum">
              <a:rPr lang="en-PH" smtClean="0"/>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009513-629B-428D-A813-DC2C924C53D2}" type="datetimeFigureOut">
              <a:rPr lang="en-PH" smtClean="0"/>
              <a:t>15/11/2017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7CA6AE83-36AE-4B46-985B-5E344E7F03D4}" type="slidenum">
              <a:rPr lang="en-PH" smtClean="0"/>
              <a:t>‹#›</a:t>
            </a:fld>
            <a:endParaRPr lang="en-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009513-629B-428D-A813-DC2C924C53D2}" type="datetimeFigureOut">
              <a:rPr lang="en-PH" smtClean="0"/>
              <a:t>15/11/2017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7CA6AE83-36AE-4B46-985B-5E344E7F03D4}" type="slidenum">
              <a:rPr lang="en-PH" smtClean="0"/>
              <a:t>‹#›</a:t>
            </a:fld>
            <a:endParaRPr lang="en-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CE009513-629B-428D-A813-DC2C924C53D2}" type="datetimeFigureOut">
              <a:rPr lang="en-PH" smtClean="0"/>
              <a:t>15/11/2017</a:t>
            </a:fld>
            <a:endParaRPr lang="en-PH"/>
          </a:p>
        </p:txBody>
      </p:sp>
      <p:sp>
        <p:nvSpPr>
          <p:cNvPr id="91" name="Footer Placeholder 90"/>
          <p:cNvSpPr>
            <a:spLocks noGrp="1"/>
          </p:cNvSpPr>
          <p:nvPr>
            <p:ph type="ftr" sz="quarter" idx="11"/>
          </p:nvPr>
        </p:nvSpPr>
        <p:spPr/>
        <p:txBody>
          <a:bodyPr/>
          <a:lstStyle/>
          <a:p>
            <a:endParaRPr lang="en-PH"/>
          </a:p>
        </p:txBody>
      </p:sp>
      <p:sp>
        <p:nvSpPr>
          <p:cNvPr id="92" name="Slide Number Placeholder 91"/>
          <p:cNvSpPr>
            <a:spLocks noGrp="1"/>
          </p:cNvSpPr>
          <p:nvPr>
            <p:ph type="sldNum" sz="quarter" idx="12"/>
          </p:nvPr>
        </p:nvSpPr>
        <p:spPr/>
        <p:txBody>
          <a:bodyPr/>
          <a:lstStyle/>
          <a:p>
            <a:fld id="{7CA6AE83-36AE-4B46-985B-5E344E7F03D4}" type="slidenum">
              <a:rPr lang="en-PH" smtClean="0"/>
              <a:t>‹#›</a:t>
            </a:fld>
            <a:endParaRPr lang="en-PH"/>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009513-629B-428D-A813-DC2C924C53D2}" type="datetimeFigureOut">
              <a:rPr lang="en-PH" smtClean="0"/>
              <a:t>15/11/2017</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7CA6AE83-36AE-4B46-985B-5E344E7F03D4}" type="slidenum">
              <a:rPr lang="en-PH" smtClean="0"/>
              <a:t>‹#›</a:t>
            </a:fld>
            <a:endParaRPr lang="en-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009513-629B-428D-A813-DC2C924C53D2}" type="datetimeFigureOut">
              <a:rPr lang="en-PH" smtClean="0"/>
              <a:t>15/11/2017</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7CA6AE83-36AE-4B46-985B-5E344E7F03D4}" type="slidenum">
              <a:rPr lang="en-PH" smtClean="0"/>
              <a:t>‹#›</a:t>
            </a:fld>
            <a:endParaRPr lang="en-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009513-629B-428D-A813-DC2C924C53D2}" type="datetimeFigureOut">
              <a:rPr lang="en-PH" smtClean="0"/>
              <a:t>15/11/2017</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7CA6AE83-36AE-4B46-985B-5E344E7F03D4}" type="slidenum">
              <a:rPr lang="en-PH" smtClean="0"/>
              <a:t>‹#›</a:t>
            </a:fld>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009513-629B-428D-A813-DC2C924C53D2}" type="datetimeFigureOut">
              <a:rPr lang="en-PH" smtClean="0"/>
              <a:t>15/11/2017</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7CA6AE83-36AE-4B46-985B-5E344E7F03D4}" type="slidenum">
              <a:rPr lang="en-PH" smtClean="0"/>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009513-629B-428D-A813-DC2C924C53D2}" type="datetimeFigureOut">
              <a:rPr lang="en-PH" smtClean="0"/>
              <a:t>15/11/2017</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7CA6AE83-36AE-4B46-985B-5E344E7F03D4}" type="slidenum">
              <a:rPr lang="en-PH" smtClean="0"/>
              <a:t>‹#›</a:t>
            </a:fld>
            <a:endParaRPr lang="en-PH"/>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CE009513-629B-428D-A813-DC2C924C53D2}" type="datetimeFigureOut">
              <a:rPr lang="en-PH" smtClean="0"/>
              <a:t>15/11/2017</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7CA6AE83-36AE-4B46-985B-5E344E7F03D4}" type="slidenum">
              <a:rPr lang="en-PH" smtClean="0"/>
              <a:t>‹#›</a:t>
            </a:fld>
            <a:endParaRPr lang="en-PH"/>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CE009513-629B-428D-A813-DC2C924C53D2}" type="datetimeFigureOut">
              <a:rPr lang="en-PH" smtClean="0"/>
              <a:t>15/11/2017</a:t>
            </a:fld>
            <a:endParaRPr lang="en-PH"/>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PH"/>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7CA6AE83-36AE-4B46-985B-5E344E7F03D4}" type="slidenum">
              <a:rPr lang="en-PH" smtClean="0"/>
              <a:t>‹#›</a:t>
            </a:fld>
            <a:endParaRPr lang="en-PH"/>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PH" dirty="0" smtClean="0"/>
              <a:t>School Base Financial Management and Fiscal Responsibility</a:t>
            </a:r>
            <a:endParaRPr lang="en-PH" dirty="0"/>
          </a:p>
        </p:txBody>
      </p:sp>
      <p:sp>
        <p:nvSpPr>
          <p:cNvPr id="3" name="Subtitle 2"/>
          <p:cNvSpPr>
            <a:spLocks noGrp="1"/>
          </p:cNvSpPr>
          <p:nvPr>
            <p:ph type="subTitle" idx="1"/>
          </p:nvPr>
        </p:nvSpPr>
        <p:spPr/>
        <p:txBody>
          <a:bodyPr>
            <a:normAutofit lnSpcReduction="10000"/>
          </a:bodyPr>
          <a:lstStyle/>
          <a:p>
            <a:r>
              <a:rPr lang="en-PH" dirty="0" smtClean="0"/>
              <a:t>FB Hotel and Convention </a:t>
            </a:r>
            <a:r>
              <a:rPr lang="en-PH" dirty="0" err="1" smtClean="0"/>
              <a:t>Center</a:t>
            </a:r>
            <a:r>
              <a:rPr lang="en-PH" dirty="0" smtClean="0"/>
              <a:t>, </a:t>
            </a:r>
            <a:r>
              <a:rPr lang="en-PH" dirty="0" err="1" smtClean="0"/>
              <a:t>Koronadal</a:t>
            </a:r>
            <a:r>
              <a:rPr lang="en-PH" dirty="0" smtClean="0"/>
              <a:t> City</a:t>
            </a:r>
          </a:p>
          <a:p>
            <a:r>
              <a:rPr lang="en-PH" dirty="0" smtClean="0"/>
              <a:t>November 15-17, 2017</a:t>
            </a:r>
            <a:endParaRPr lang="en-PH" dirty="0"/>
          </a:p>
        </p:txBody>
      </p:sp>
    </p:spTree>
    <p:extLst>
      <p:ext uri="{BB962C8B-B14F-4D97-AF65-F5344CB8AC3E}">
        <p14:creationId xmlns:p14="http://schemas.microsoft.com/office/powerpoint/2010/main" val="3491384682"/>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Government Accounting Manual</a:t>
            </a:r>
            <a:endParaRPr lang="en-PH" dirty="0"/>
          </a:p>
        </p:txBody>
      </p:sp>
      <p:sp>
        <p:nvSpPr>
          <p:cNvPr id="3" name="Content Placeholder 2"/>
          <p:cNvSpPr>
            <a:spLocks noGrp="1"/>
          </p:cNvSpPr>
          <p:nvPr>
            <p:ph idx="1"/>
          </p:nvPr>
        </p:nvSpPr>
        <p:spPr/>
        <p:txBody>
          <a:bodyPr>
            <a:normAutofit/>
          </a:bodyPr>
          <a:lstStyle/>
          <a:p>
            <a:pPr marL="274320" lvl="1" indent="0" algn="just">
              <a:buNone/>
            </a:pPr>
            <a:r>
              <a:rPr lang="en-PH" sz="2400" b="1" dirty="0" smtClean="0"/>
              <a:t>The Manual</a:t>
            </a:r>
          </a:p>
          <a:p>
            <a:pPr marL="274320" lvl="1" indent="0" algn="just">
              <a:buNone/>
            </a:pPr>
            <a:endParaRPr lang="en-PH" sz="1200" dirty="0" smtClean="0"/>
          </a:p>
          <a:p>
            <a:pPr marL="274320" lvl="1" indent="0" algn="just">
              <a:buNone/>
            </a:pPr>
            <a:r>
              <a:rPr lang="en-PH" sz="2400" dirty="0" smtClean="0"/>
              <a:t>Volume </a:t>
            </a:r>
            <a:r>
              <a:rPr lang="en-PH" sz="2400" dirty="0"/>
              <a:t>III - The Revised Chart of Accounts (Updated 2015)</a:t>
            </a:r>
          </a:p>
          <a:p>
            <a:pPr marL="274320" lvl="1" indent="0" algn="just">
              <a:buNone/>
            </a:pPr>
            <a:r>
              <a:rPr lang="en-PH" sz="2400" dirty="0" smtClean="0"/>
              <a:t>	It </a:t>
            </a:r>
            <a:r>
              <a:rPr lang="en-PH" sz="2400" dirty="0"/>
              <a:t>contains the List and Description of Accounts per COA Circular No. 2013-002 dated January 30, 2013, amendments per COA Circular No. 2014-003 dated April 15, 2014, and additional/modified accounts.</a:t>
            </a:r>
          </a:p>
          <a:p>
            <a:pPr marL="274320" lvl="1" indent="0" algn="just">
              <a:buNone/>
            </a:pPr>
            <a:endParaRPr lang="en-PH" dirty="0" smtClean="0"/>
          </a:p>
        </p:txBody>
      </p:sp>
    </p:spTree>
    <p:extLst>
      <p:ext uri="{BB962C8B-B14F-4D97-AF65-F5344CB8AC3E}">
        <p14:creationId xmlns:p14="http://schemas.microsoft.com/office/powerpoint/2010/main" val="1924440772"/>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Government Accounting Manual</a:t>
            </a:r>
            <a:endParaRPr lang="en-PH" dirty="0"/>
          </a:p>
        </p:txBody>
      </p:sp>
      <p:sp>
        <p:nvSpPr>
          <p:cNvPr id="3" name="Content Placeholder 2"/>
          <p:cNvSpPr>
            <a:spLocks noGrp="1"/>
          </p:cNvSpPr>
          <p:nvPr>
            <p:ph idx="1"/>
          </p:nvPr>
        </p:nvSpPr>
        <p:spPr/>
        <p:txBody>
          <a:bodyPr>
            <a:normAutofit/>
          </a:bodyPr>
          <a:lstStyle/>
          <a:p>
            <a:pPr marL="0" indent="0">
              <a:buNone/>
            </a:pPr>
            <a:r>
              <a:rPr lang="en-US" b="1" dirty="0" smtClean="0"/>
              <a:t>Repealing </a:t>
            </a:r>
            <a:r>
              <a:rPr lang="en-US" b="1" dirty="0"/>
              <a:t>Clause</a:t>
            </a:r>
            <a:endParaRPr lang="en-PH" b="1" dirty="0"/>
          </a:p>
          <a:p>
            <a:pPr algn="just"/>
            <a:r>
              <a:rPr lang="en-US" dirty="0"/>
              <a:t>The GAM replaces the New Government Accounting System (NGAS) Manual, Volumes </a:t>
            </a:r>
            <a:r>
              <a:rPr lang="en-US" sz="2800" dirty="0"/>
              <a:t>I, </a:t>
            </a:r>
            <a:r>
              <a:rPr lang="en-US" dirty="0"/>
              <a:t>II and III, prescribed under COA Circular No. 2002-002 dated June 18, 2002</a:t>
            </a:r>
            <a:r>
              <a:rPr lang="en-US" dirty="0" smtClean="0"/>
              <a:t>.</a:t>
            </a:r>
          </a:p>
          <a:p>
            <a:pPr marL="0" indent="0" algn="just">
              <a:buNone/>
            </a:pPr>
            <a:endParaRPr lang="en-PH" sz="1200" dirty="0"/>
          </a:p>
          <a:p>
            <a:pPr algn="just"/>
            <a:r>
              <a:rPr lang="en-US" dirty="0"/>
              <a:t>Further, </a:t>
            </a:r>
            <a:r>
              <a:rPr lang="en-US" dirty="0" smtClean="0"/>
              <a:t>all </a:t>
            </a:r>
            <a:r>
              <a:rPr lang="en-US" dirty="0"/>
              <a:t>other circulars, orders, memoranda and existing rules and regulations inconsistent with the provisions of the GAM are hereby amended/modified/revoked accordingly.</a:t>
            </a:r>
            <a:endParaRPr lang="en-PH" dirty="0" smtClean="0"/>
          </a:p>
        </p:txBody>
      </p:sp>
    </p:spTree>
    <p:extLst>
      <p:ext uri="{BB962C8B-B14F-4D97-AF65-F5344CB8AC3E}">
        <p14:creationId xmlns:p14="http://schemas.microsoft.com/office/powerpoint/2010/main" val="120693165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Presidential Decree 1445 - State Audit Code of the Philippines</a:t>
            </a:r>
            <a:endParaRPr lang="en-PH" dirty="0"/>
          </a:p>
        </p:txBody>
      </p:sp>
      <p:sp>
        <p:nvSpPr>
          <p:cNvPr id="3" name="Content Placeholder 2"/>
          <p:cNvSpPr>
            <a:spLocks noGrp="1"/>
          </p:cNvSpPr>
          <p:nvPr>
            <p:ph idx="1"/>
          </p:nvPr>
        </p:nvSpPr>
        <p:spPr/>
        <p:txBody>
          <a:bodyPr>
            <a:normAutofit fontScale="77500" lnSpcReduction="20000"/>
          </a:bodyPr>
          <a:lstStyle/>
          <a:p>
            <a:pPr marL="0" indent="0" algn="just">
              <a:buNone/>
            </a:pPr>
            <a:r>
              <a:rPr lang="en-US" sz="2600" b="1" dirty="0"/>
              <a:t>Fundamental Principles governing the financial transactions and operations of </a:t>
            </a:r>
            <a:r>
              <a:rPr lang="en-US" sz="2600" b="1" dirty="0" smtClean="0"/>
              <a:t>any</a:t>
            </a:r>
            <a:r>
              <a:rPr lang="en-PH" sz="2600" b="1" dirty="0"/>
              <a:t> </a:t>
            </a:r>
            <a:r>
              <a:rPr lang="en-US" sz="2600" b="1" dirty="0" smtClean="0"/>
              <a:t>Government </a:t>
            </a:r>
            <a:r>
              <a:rPr lang="en-US" sz="2600" b="1" dirty="0"/>
              <a:t>agency as provided under Section 4 of Presidential Decree (PD) No. 1445</a:t>
            </a:r>
            <a:r>
              <a:rPr lang="en-US" sz="2600" b="1" dirty="0" smtClean="0"/>
              <a:t>:</a:t>
            </a:r>
          </a:p>
          <a:p>
            <a:pPr marL="0" indent="0" algn="just">
              <a:buNone/>
            </a:pPr>
            <a:endParaRPr lang="en-PH" sz="1400" b="1" dirty="0"/>
          </a:p>
          <a:p>
            <a:pPr lvl="0" algn="just"/>
            <a:r>
              <a:rPr lang="en-US" sz="2600" b="1" dirty="0"/>
              <a:t>No money shall be paid out of any public treasury or depository except in pursuance of an appropriation law or other specific statutory authority</a:t>
            </a:r>
            <a:r>
              <a:rPr lang="en-US" sz="2600" b="1" dirty="0" smtClean="0"/>
              <a:t>.</a:t>
            </a:r>
          </a:p>
          <a:p>
            <a:pPr lvl="0" algn="just"/>
            <a:endParaRPr lang="en-PH" sz="1400" b="1" dirty="0" smtClean="0"/>
          </a:p>
          <a:p>
            <a:pPr lvl="0" algn="just"/>
            <a:r>
              <a:rPr lang="en-US" sz="2600" b="1" dirty="0" smtClean="0"/>
              <a:t>Government </a:t>
            </a:r>
            <a:r>
              <a:rPr lang="en-US" sz="2600" b="1" dirty="0"/>
              <a:t>funds or property shall be spent or used solely for public purposes</a:t>
            </a:r>
            <a:r>
              <a:rPr lang="en-US" sz="2600" b="1" dirty="0" smtClean="0"/>
              <a:t>.</a:t>
            </a:r>
          </a:p>
          <a:p>
            <a:pPr lvl="0" algn="just"/>
            <a:endParaRPr lang="en-PH" sz="1300" b="1" dirty="0"/>
          </a:p>
          <a:p>
            <a:pPr lvl="0" algn="just"/>
            <a:r>
              <a:rPr lang="en-US" sz="2600" b="1" dirty="0"/>
              <a:t>Trust funds shall be available and may be spent only for the specific purpose for which the trust was created or the funds received</a:t>
            </a:r>
            <a:r>
              <a:rPr lang="en-US" sz="2600" b="1" dirty="0" smtClean="0"/>
              <a:t>.</a:t>
            </a:r>
          </a:p>
          <a:p>
            <a:pPr lvl="0" algn="just"/>
            <a:endParaRPr lang="en-PH" sz="1300" b="1" dirty="0"/>
          </a:p>
          <a:p>
            <a:pPr lvl="0" algn="just"/>
            <a:r>
              <a:rPr lang="en-US" sz="2600" b="1" dirty="0"/>
              <a:t>Fiscal responsibility shall, to the greatest extent, be shared by all those exercising authority over the financial affairs, transactions, and operations of the government agency</a:t>
            </a:r>
            <a:r>
              <a:rPr lang="en-US" sz="2600" b="1" dirty="0" smtClean="0"/>
              <a:t>.</a:t>
            </a:r>
            <a:endParaRPr lang="en-PH" sz="2600" b="1" dirty="0" smtClean="0"/>
          </a:p>
        </p:txBody>
      </p:sp>
    </p:spTree>
    <p:extLst>
      <p:ext uri="{BB962C8B-B14F-4D97-AF65-F5344CB8AC3E}">
        <p14:creationId xmlns:p14="http://schemas.microsoft.com/office/powerpoint/2010/main" val="324514156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Presidential Decree 1445 - State Audit Code of the Philippines</a:t>
            </a:r>
            <a:endParaRPr lang="en-PH"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sz="2200" b="1" dirty="0"/>
              <a:t>Fundamental Principles governing the financial transactions and operations of </a:t>
            </a:r>
            <a:r>
              <a:rPr lang="en-US" sz="2200" b="1" dirty="0" smtClean="0"/>
              <a:t>any</a:t>
            </a:r>
            <a:r>
              <a:rPr lang="en-PH" sz="2200" b="1" dirty="0"/>
              <a:t> </a:t>
            </a:r>
            <a:r>
              <a:rPr lang="en-US" sz="2200" b="1" dirty="0" smtClean="0"/>
              <a:t>Government </a:t>
            </a:r>
            <a:r>
              <a:rPr lang="en-US" sz="2200" b="1" dirty="0"/>
              <a:t>agency as provided under Section 4 of Presidential Decree (PD) No. 1445</a:t>
            </a:r>
            <a:r>
              <a:rPr lang="en-US" sz="2200" b="1" dirty="0" smtClean="0"/>
              <a:t>:</a:t>
            </a:r>
          </a:p>
          <a:p>
            <a:pPr marL="0" indent="0" algn="just">
              <a:buNone/>
            </a:pPr>
            <a:endParaRPr lang="en-PH" sz="1200" b="1" dirty="0"/>
          </a:p>
          <a:p>
            <a:pPr lvl="0" algn="just"/>
            <a:r>
              <a:rPr lang="en-US" sz="2200" b="1" dirty="0" smtClean="0"/>
              <a:t>Disbursements </a:t>
            </a:r>
            <a:r>
              <a:rPr lang="en-US" sz="2200" b="1" dirty="0"/>
              <a:t>or disposition of government funds or property shall invariably bear the approval of the proper officials</a:t>
            </a:r>
            <a:r>
              <a:rPr lang="en-US" sz="2200" b="1" dirty="0" smtClean="0"/>
              <a:t>.</a:t>
            </a:r>
          </a:p>
          <a:p>
            <a:pPr lvl="0" algn="just"/>
            <a:endParaRPr lang="en-PH" sz="1200" b="1" dirty="0"/>
          </a:p>
          <a:p>
            <a:pPr lvl="0" algn="just"/>
            <a:r>
              <a:rPr lang="en-US" sz="2200" b="1" dirty="0"/>
              <a:t>Claims against government funds shall be supported with complete documentation</a:t>
            </a:r>
            <a:r>
              <a:rPr lang="en-US" sz="2200" b="1" dirty="0" smtClean="0"/>
              <a:t>.</a:t>
            </a:r>
          </a:p>
          <a:p>
            <a:pPr lvl="0" algn="just"/>
            <a:endParaRPr lang="en-PH" sz="1200" b="1" dirty="0"/>
          </a:p>
          <a:p>
            <a:pPr lvl="0" algn="just"/>
            <a:r>
              <a:rPr lang="en-US" sz="2200" b="1" dirty="0"/>
              <a:t>All laws and regulations applicable to financial transactions shall be faithfully adhered to</a:t>
            </a:r>
            <a:r>
              <a:rPr lang="en-US" sz="2200" b="1" dirty="0" smtClean="0"/>
              <a:t>.</a:t>
            </a:r>
          </a:p>
          <a:p>
            <a:pPr lvl="0" algn="just"/>
            <a:endParaRPr lang="en-PH" sz="1200" b="1" dirty="0"/>
          </a:p>
          <a:p>
            <a:pPr lvl="0" algn="just"/>
            <a:r>
              <a:rPr lang="en-US" sz="2200" b="1" dirty="0"/>
              <a:t>Generally accepted accounting principles and practices as well as of sound management and fiscal administration shall be observed, provided that they do not contravene existing laws and regulations.</a:t>
            </a:r>
            <a:endParaRPr lang="en-PH" sz="2200" b="1" dirty="0"/>
          </a:p>
          <a:p>
            <a:pPr marL="0" indent="0">
              <a:buNone/>
            </a:pPr>
            <a:endParaRPr lang="en-PH" b="1" dirty="0"/>
          </a:p>
        </p:txBody>
      </p:sp>
    </p:spTree>
    <p:extLst>
      <p:ext uri="{BB962C8B-B14F-4D97-AF65-F5344CB8AC3E}">
        <p14:creationId xmlns:p14="http://schemas.microsoft.com/office/powerpoint/2010/main" val="1557154540"/>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Presidential Decree 1445 - State Audit Code of the Philippines</a:t>
            </a:r>
            <a:endParaRPr lang="en-PH" dirty="0"/>
          </a:p>
        </p:txBody>
      </p:sp>
      <p:sp>
        <p:nvSpPr>
          <p:cNvPr id="3" name="Content Placeholder 2"/>
          <p:cNvSpPr>
            <a:spLocks noGrp="1"/>
          </p:cNvSpPr>
          <p:nvPr>
            <p:ph idx="1"/>
          </p:nvPr>
        </p:nvSpPr>
        <p:spPr/>
        <p:txBody>
          <a:bodyPr>
            <a:normAutofit/>
          </a:bodyPr>
          <a:lstStyle/>
          <a:p>
            <a:pPr marL="0" indent="0">
              <a:buNone/>
            </a:pPr>
            <a:r>
              <a:rPr lang="en-US" sz="2000" b="1" u="sng" dirty="0"/>
              <a:t>General Requirements for </a:t>
            </a:r>
            <a:r>
              <a:rPr lang="en-US" sz="2000" b="1" u="sng" dirty="0" smtClean="0"/>
              <a:t>All </a:t>
            </a:r>
            <a:r>
              <a:rPr lang="en-US" sz="2000" b="1" u="sng" dirty="0"/>
              <a:t>Types of </a:t>
            </a:r>
            <a:r>
              <a:rPr lang="en-US" sz="2000" b="1" u="sng" dirty="0" smtClean="0"/>
              <a:t>Disbursement</a:t>
            </a:r>
          </a:p>
          <a:p>
            <a:endParaRPr lang="en-PH" sz="1000" dirty="0"/>
          </a:p>
          <a:p>
            <a:pPr lvl="0" algn="just"/>
            <a:r>
              <a:rPr lang="en-US" sz="2000" b="1" dirty="0"/>
              <a:t>Certificate of Availability of Funds issued by the Chief </a:t>
            </a:r>
            <a:r>
              <a:rPr lang="en-US" sz="2000" b="1" dirty="0" smtClean="0"/>
              <a:t>Accountant</a:t>
            </a:r>
          </a:p>
          <a:p>
            <a:pPr lvl="0" algn="just"/>
            <a:endParaRPr lang="en-PH" sz="1000" b="1" dirty="0"/>
          </a:p>
          <a:p>
            <a:pPr lvl="0" algn="just"/>
            <a:r>
              <a:rPr lang="en-US" sz="2000" b="1" dirty="0"/>
              <a:t>Existence of lawful and sufficient allotment duly obligated as certified by authorized officials [except for government-owned and controlled </a:t>
            </a:r>
            <a:r>
              <a:rPr lang="en-US" sz="2000" b="1" dirty="0" smtClean="0"/>
              <a:t>corporations/government </a:t>
            </a:r>
            <a:r>
              <a:rPr lang="en-US" sz="2000" b="1" dirty="0"/>
              <a:t>financing institutions (GOCCs/GFIs</a:t>
            </a:r>
            <a:r>
              <a:rPr lang="en-US" sz="2000" b="1" dirty="0" smtClean="0"/>
              <a:t>)]</a:t>
            </a:r>
          </a:p>
          <a:p>
            <a:pPr lvl="0" algn="just"/>
            <a:endParaRPr lang="en-PH" sz="1000" b="1" dirty="0"/>
          </a:p>
          <a:p>
            <a:pPr lvl="0" algn="just"/>
            <a:r>
              <a:rPr lang="en-US" sz="2000" b="1" dirty="0"/>
              <a:t>Legality of transaction and conformity with laws, rules or </a:t>
            </a:r>
            <a:r>
              <a:rPr lang="en-US" sz="2000" b="1" dirty="0" smtClean="0"/>
              <a:t>regulations</a:t>
            </a:r>
          </a:p>
          <a:p>
            <a:pPr lvl="0" algn="just"/>
            <a:endParaRPr lang="en-PH" sz="1000" b="1" dirty="0"/>
          </a:p>
          <a:p>
            <a:pPr lvl="0" algn="just"/>
            <a:r>
              <a:rPr lang="en-US" sz="2000" b="1" dirty="0"/>
              <a:t>Approval of expenditure by Head of Office or his authorized </a:t>
            </a:r>
            <a:r>
              <a:rPr lang="en-US" sz="2000" b="1" dirty="0" smtClean="0"/>
              <a:t>representative</a:t>
            </a:r>
          </a:p>
          <a:p>
            <a:pPr lvl="0" algn="just"/>
            <a:endParaRPr lang="en-PH" sz="1000" b="1" dirty="0"/>
          </a:p>
          <a:p>
            <a:pPr lvl="0" algn="just"/>
            <a:r>
              <a:rPr lang="en-US" sz="2000" b="1" dirty="0"/>
              <a:t>Sufficient and relevant documents to establish validity of claim</a:t>
            </a:r>
            <a:endParaRPr lang="en-PH" sz="2000" b="1" dirty="0"/>
          </a:p>
          <a:p>
            <a:pPr marL="0" indent="0">
              <a:buNone/>
            </a:pPr>
            <a:endParaRPr lang="en-PH" b="1" dirty="0"/>
          </a:p>
        </p:txBody>
      </p:sp>
    </p:spTree>
    <p:extLst>
      <p:ext uri="{BB962C8B-B14F-4D97-AF65-F5344CB8AC3E}">
        <p14:creationId xmlns:p14="http://schemas.microsoft.com/office/powerpoint/2010/main" val="83678595"/>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pPr algn="ctr"/>
            <a:r>
              <a:rPr lang="en-PH" dirty="0" smtClean="0"/>
              <a:t>Thank You</a:t>
            </a:r>
            <a:endParaRPr lang="en-PH" dirty="0"/>
          </a:p>
        </p:txBody>
      </p:sp>
    </p:spTree>
    <p:extLst>
      <p:ext uri="{BB962C8B-B14F-4D97-AF65-F5344CB8AC3E}">
        <p14:creationId xmlns:p14="http://schemas.microsoft.com/office/powerpoint/2010/main" val="3131410246"/>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Republic Act 9155 (Governance of Basic Education Act of 2001)</a:t>
            </a:r>
            <a:endParaRPr lang="en-PH" dirty="0"/>
          </a:p>
        </p:txBody>
      </p:sp>
      <p:sp>
        <p:nvSpPr>
          <p:cNvPr id="3" name="Content Placeholder 2"/>
          <p:cNvSpPr>
            <a:spLocks noGrp="1"/>
          </p:cNvSpPr>
          <p:nvPr>
            <p:ph idx="1"/>
          </p:nvPr>
        </p:nvSpPr>
        <p:spPr/>
        <p:txBody>
          <a:bodyPr>
            <a:normAutofit fontScale="92500" lnSpcReduction="20000"/>
          </a:bodyPr>
          <a:lstStyle/>
          <a:p>
            <a:r>
              <a:rPr lang="en-PH" dirty="0" smtClean="0"/>
              <a:t>Definition of terms</a:t>
            </a:r>
          </a:p>
          <a:p>
            <a:pPr lvl="1" algn="just"/>
            <a:r>
              <a:rPr lang="en-PH" b="1" dirty="0" smtClean="0"/>
              <a:t>School</a:t>
            </a:r>
            <a:r>
              <a:rPr lang="en-PH" dirty="0" smtClean="0"/>
              <a:t> - is </a:t>
            </a:r>
            <a:r>
              <a:rPr lang="en-PH" dirty="0"/>
              <a:t>an educational institution, private and public undertaking educational operation with a specific age-group of pupils or students pursuing defined studies at defined levels, receiving instruction from teachers, usually located in a building or a group of building in a particular physical or cyber site</a:t>
            </a:r>
            <a:r>
              <a:rPr lang="en-PH" dirty="0" smtClean="0"/>
              <a:t>.</a:t>
            </a:r>
          </a:p>
          <a:p>
            <a:pPr lvl="1" algn="just"/>
            <a:endParaRPr lang="en-PH" dirty="0" smtClean="0"/>
          </a:p>
          <a:p>
            <a:pPr lvl="1" algn="just"/>
            <a:r>
              <a:rPr lang="en-PH" b="1" dirty="0" smtClean="0"/>
              <a:t>School </a:t>
            </a:r>
            <a:r>
              <a:rPr lang="en-PH" b="1" dirty="0"/>
              <a:t>Heads</a:t>
            </a:r>
            <a:r>
              <a:rPr lang="en-PH" dirty="0"/>
              <a:t> </a:t>
            </a:r>
            <a:r>
              <a:rPr lang="en-PH" dirty="0" smtClean="0"/>
              <a:t>- are </a:t>
            </a:r>
            <a:r>
              <a:rPr lang="en-PH" dirty="0"/>
              <a:t>persons responsible for the </a:t>
            </a:r>
            <a:r>
              <a:rPr lang="en-PH" b="1" dirty="0"/>
              <a:t>administrative and instructional supervision</a:t>
            </a:r>
            <a:r>
              <a:rPr lang="en-PH" dirty="0"/>
              <a:t> of the school or cluster of schools</a:t>
            </a:r>
            <a:r>
              <a:rPr lang="en-PH" dirty="0" smtClean="0"/>
              <a:t>.</a:t>
            </a:r>
          </a:p>
          <a:p>
            <a:pPr lvl="1" algn="just"/>
            <a:endParaRPr lang="en-PH" dirty="0"/>
          </a:p>
          <a:p>
            <a:pPr lvl="1" algn="just"/>
            <a:r>
              <a:rPr lang="en-PH" b="1" dirty="0" smtClean="0"/>
              <a:t>Non </a:t>
            </a:r>
            <a:r>
              <a:rPr lang="en-PH" b="1" dirty="0"/>
              <a:t>Teaching Personnel</a:t>
            </a:r>
            <a:r>
              <a:rPr lang="en-PH" dirty="0"/>
              <a:t> </a:t>
            </a:r>
            <a:r>
              <a:rPr lang="en-PH" dirty="0" smtClean="0"/>
              <a:t>- refers </a:t>
            </a:r>
            <a:r>
              <a:rPr lang="en-PH" dirty="0"/>
              <a:t>to employees who are not actually involved in classroom teaching but indirectly and indispensably assisting in the delivery of service to educational constituencies and clientele, such as but not limited to the Administrative Officers, A</a:t>
            </a:r>
            <a:r>
              <a:rPr lang="en-PH" dirty="0" smtClean="0"/>
              <a:t>ccountant</a:t>
            </a:r>
            <a:r>
              <a:rPr lang="en-PH" dirty="0"/>
              <a:t>, Personnel Officers, </a:t>
            </a:r>
            <a:r>
              <a:rPr lang="en-PH" dirty="0" smtClean="0"/>
              <a:t>Supply </a:t>
            </a:r>
            <a:r>
              <a:rPr lang="en-PH" dirty="0"/>
              <a:t>officers, Records Officers and other support staff of the central, regional, division, and school levels.</a:t>
            </a:r>
          </a:p>
          <a:p>
            <a:pPr marL="365760" lvl="1" indent="0">
              <a:buNone/>
            </a:pPr>
            <a:endParaRPr lang="en-PH" dirty="0"/>
          </a:p>
        </p:txBody>
      </p:sp>
    </p:spTree>
    <p:extLst>
      <p:ext uri="{BB962C8B-B14F-4D97-AF65-F5344CB8AC3E}">
        <p14:creationId xmlns:p14="http://schemas.microsoft.com/office/powerpoint/2010/main" val="125020243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Republic Act 9155 (Governance of Basic Education Act of 2001)</a:t>
            </a:r>
            <a:endParaRPr lang="en-PH" dirty="0"/>
          </a:p>
        </p:txBody>
      </p:sp>
      <p:sp>
        <p:nvSpPr>
          <p:cNvPr id="3" name="Content Placeholder 2"/>
          <p:cNvSpPr>
            <a:spLocks noGrp="1"/>
          </p:cNvSpPr>
          <p:nvPr>
            <p:ph idx="1"/>
          </p:nvPr>
        </p:nvSpPr>
        <p:spPr/>
        <p:txBody>
          <a:bodyPr>
            <a:normAutofit fontScale="92500" lnSpcReduction="20000"/>
          </a:bodyPr>
          <a:lstStyle/>
          <a:p>
            <a:pPr marL="0" indent="0">
              <a:buNone/>
            </a:pPr>
            <a:r>
              <a:rPr lang="en-PH" b="1" dirty="0"/>
              <a:t>Section 1.5. Shared Governance.</a:t>
            </a:r>
          </a:p>
          <a:p>
            <a:pPr marL="514350" indent="-514350" algn="just">
              <a:buAutoNum type="romanLcPeriod"/>
            </a:pPr>
            <a:r>
              <a:rPr lang="en-PH" dirty="0" smtClean="0">
                <a:solidFill>
                  <a:schemeClr val="tx1"/>
                </a:solidFill>
              </a:rPr>
              <a:t>Shared </a:t>
            </a:r>
            <a:r>
              <a:rPr lang="en-PH" dirty="0">
                <a:solidFill>
                  <a:schemeClr val="tx1"/>
                </a:solidFill>
              </a:rPr>
              <a:t>governance as a principle recognizes that every unit in the education bureaucracy has a particular role, task, and responsibility inherent in the office and of which it is principally accountable for </a:t>
            </a:r>
            <a:r>
              <a:rPr lang="en-PH" dirty="0" smtClean="0">
                <a:solidFill>
                  <a:schemeClr val="tx1"/>
                </a:solidFill>
              </a:rPr>
              <a:t>outcomes.</a:t>
            </a:r>
          </a:p>
          <a:p>
            <a:pPr marL="514350" indent="-514350" algn="just">
              <a:buAutoNum type="romanLcPeriod"/>
            </a:pPr>
            <a:endParaRPr lang="en-PH" dirty="0" smtClean="0">
              <a:solidFill>
                <a:schemeClr val="tx1"/>
              </a:solidFill>
            </a:endParaRPr>
          </a:p>
          <a:p>
            <a:pPr marL="514350" indent="-514350" algn="just">
              <a:buAutoNum type="romanLcPeriod"/>
            </a:pPr>
            <a:r>
              <a:rPr lang="en-PH" dirty="0" smtClean="0">
                <a:solidFill>
                  <a:schemeClr val="tx1"/>
                </a:solidFill>
              </a:rPr>
              <a:t>Democratic </a:t>
            </a:r>
            <a:r>
              <a:rPr lang="en-PH" dirty="0">
                <a:solidFill>
                  <a:schemeClr val="tx1"/>
                </a:solidFill>
              </a:rPr>
              <a:t>consultation shall be observed in the decision-making process involving shared goals at appropriate levels. Whenever and wherever appropriate and feasible, the students, as the object and subject of instruction, shall be consulted on matters that affect their welfare and instructional needs. \operations shall be the responsibility of the operating officer concerned. Feedback mechanisms shall be established to ensure coordinate on and open communication, among the central office, the regional, division offices and school campuses.</a:t>
            </a:r>
          </a:p>
          <a:p>
            <a:pPr lvl="1"/>
            <a:endParaRPr lang="en-PH" dirty="0"/>
          </a:p>
        </p:txBody>
      </p:sp>
    </p:spTree>
    <p:extLst>
      <p:ext uri="{BB962C8B-B14F-4D97-AF65-F5344CB8AC3E}">
        <p14:creationId xmlns:p14="http://schemas.microsoft.com/office/powerpoint/2010/main" val="140841832"/>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Republic Act 9155 (Governance of Basic Education Act of 2001)</a:t>
            </a:r>
            <a:endParaRPr lang="en-PH" dirty="0"/>
          </a:p>
        </p:txBody>
      </p:sp>
      <p:sp>
        <p:nvSpPr>
          <p:cNvPr id="3" name="Content Placeholder 2"/>
          <p:cNvSpPr>
            <a:spLocks noGrp="1"/>
          </p:cNvSpPr>
          <p:nvPr>
            <p:ph idx="1"/>
          </p:nvPr>
        </p:nvSpPr>
        <p:spPr/>
        <p:txBody>
          <a:bodyPr>
            <a:normAutofit/>
          </a:bodyPr>
          <a:lstStyle/>
          <a:p>
            <a:pPr marL="0" indent="0">
              <a:buNone/>
            </a:pPr>
            <a:r>
              <a:rPr lang="en-PH" b="1" dirty="0"/>
              <a:t>Section 1.5. Shared Governance.</a:t>
            </a:r>
          </a:p>
          <a:p>
            <a:pPr marL="514350" indent="-514350" algn="just">
              <a:buAutoNum type="romanLcPeriod" startAt="3"/>
            </a:pPr>
            <a:r>
              <a:rPr lang="en-PH" dirty="0" smtClean="0"/>
              <a:t>The </a:t>
            </a:r>
            <a:r>
              <a:rPr lang="en-PH" dirty="0"/>
              <a:t>principle of accountability and transparency shall be operationalized in the performance of functions and responsibilities at all </a:t>
            </a:r>
            <a:r>
              <a:rPr lang="en-PH" dirty="0" smtClean="0"/>
              <a:t>levels.</a:t>
            </a:r>
          </a:p>
          <a:p>
            <a:pPr marL="514350" indent="-514350" algn="just">
              <a:buAutoNum type="romanLcPeriod" startAt="3"/>
            </a:pPr>
            <a:endParaRPr lang="en-PH" dirty="0" smtClean="0"/>
          </a:p>
          <a:p>
            <a:pPr marL="514350" indent="-514350" algn="just">
              <a:buAutoNum type="romanLcPeriod" startAt="3"/>
            </a:pPr>
            <a:r>
              <a:rPr lang="en-PH" dirty="0" smtClean="0"/>
              <a:t>The </a:t>
            </a:r>
            <a:r>
              <a:rPr lang="en-PH" dirty="0"/>
              <a:t>communication channels of field offices shall strengthen and facilitate flow of information and expand linkages with other government agencies, local government units (LGUs) and non-government organizations (NGOs) for effective governance.</a:t>
            </a:r>
          </a:p>
          <a:p>
            <a:pPr lvl="1"/>
            <a:endParaRPr lang="en-PH" dirty="0"/>
          </a:p>
        </p:txBody>
      </p:sp>
    </p:spTree>
    <p:extLst>
      <p:ext uri="{BB962C8B-B14F-4D97-AF65-F5344CB8AC3E}">
        <p14:creationId xmlns:p14="http://schemas.microsoft.com/office/powerpoint/2010/main" val="2868839241"/>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Fund Management under School Based Management System (SBMs)</a:t>
            </a:r>
            <a:endParaRPr lang="en-PH" dirty="0"/>
          </a:p>
        </p:txBody>
      </p:sp>
      <p:sp>
        <p:nvSpPr>
          <p:cNvPr id="3" name="Content Placeholder 2"/>
          <p:cNvSpPr>
            <a:spLocks noGrp="1"/>
          </p:cNvSpPr>
          <p:nvPr>
            <p:ph idx="1"/>
          </p:nvPr>
        </p:nvSpPr>
        <p:spPr/>
        <p:txBody>
          <a:bodyPr>
            <a:normAutofit/>
          </a:bodyPr>
          <a:lstStyle/>
          <a:p>
            <a:r>
              <a:rPr lang="en-PH" dirty="0" smtClean="0"/>
              <a:t>Objective</a:t>
            </a:r>
          </a:p>
          <a:p>
            <a:pPr lvl="1" algn="just">
              <a:buFont typeface="Wingdings" pitchFamily="2" charset="2"/>
              <a:buChar char="Ø"/>
            </a:pPr>
            <a:r>
              <a:rPr lang="en-US" dirty="0"/>
              <a:t> </a:t>
            </a:r>
            <a:r>
              <a:rPr lang="en-US" dirty="0" smtClean="0"/>
              <a:t>    Under </a:t>
            </a:r>
            <a:r>
              <a:rPr lang="en-US" dirty="0"/>
              <a:t>a School-Based Management System (SBM), management of resources, particularly financial assets, is an essential part and a very critical process.  Without funds, the best established organizations will not function.  Finances are the lifeblood of the organization that allows it to live and develop.  And SBM will not be complete if it does not include fiscal autonomy in the management of school funds</a:t>
            </a:r>
            <a:r>
              <a:rPr lang="en-US" dirty="0" smtClean="0"/>
              <a:t>.</a:t>
            </a:r>
          </a:p>
          <a:p>
            <a:pPr marL="365760" lvl="1" indent="0" algn="just">
              <a:buNone/>
            </a:pPr>
            <a:endParaRPr lang="en-US" dirty="0" smtClean="0"/>
          </a:p>
          <a:p>
            <a:pPr lvl="1" algn="just">
              <a:buFont typeface="Wingdings" pitchFamily="2" charset="2"/>
              <a:buChar char="Ø"/>
            </a:pPr>
            <a:r>
              <a:rPr lang="en-US" dirty="0" smtClean="0"/>
              <a:t>     </a:t>
            </a:r>
            <a:r>
              <a:rPr lang="en-PH" dirty="0"/>
              <a:t>Fiscal autonomy over school funds dictates that along with the authority to make decisions over school financial resources is the responsibility and accountability for the legal and optimal utilization of such funds to achieve planned outputs and </a:t>
            </a:r>
            <a:r>
              <a:rPr lang="en-PH" dirty="0" smtClean="0"/>
              <a:t>outcomes.  </a:t>
            </a:r>
          </a:p>
        </p:txBody>
      </p:sp>
    </p:spTree>
    <p:extLst>
      <p:ext uri="{BB962C8B-B14F-4D97-AF65-F5344CB8AC3E}">
        <p14:creationId xmlns:p14="http://schemas.microsoft.com/office/powerpoint/2010/main" val="2348439797"/>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Government Accounting Manual</a:t>
            </a:r>
            <a:endParaRPr lang="en-PH" dirty="0"/>
          </a:p>
        </p:txBody>
      </p:sp>
      <p:sp>
        <p:nvSpPr>
          <p:cNvPr id="3" name="Content Placeholder 2"/>
          <p:cNvSpPr>
            <a:spLocks noGrp="1"/>
          </p:cNvSpPr>
          <p:nvPr>
            <p:ph idx="1"/>
          </p:nvPr>
        </p:nvSpPr>
        <p:spPr/>
        <p:txBody>
          <a:bodyPr/>
          <a:lstStyle/>
          <a:p>
            <a:pPr algn="just"/>
            <a:r>
              <a:rPr lang="en-PH" dirty="0" smtClean="0"/>
              <a:t>COA Circular 2015-007 dated October 22, 2015 was issued </a:t>
            </a:r>
            <a:r>
              <a:rPr lang="en-US" dirty="0"/>
              <a:t>to prescribe the Government Accounting Manual (GAM) for use of all National Government Agencies (NGAs) consisting of department, bureaus, offices and instrumentalities, including state universities and colleges, in accordance with pertinent accounting and budgeting rules and regulations, including the following</a:t>
            </a:r>
            <a:r>
              <a:rPr lang="en-US" dirty="0" smtClean="0"/>
              <a:t>:</a:t>
            </a:r>
          </a:p>
          <a:p>
            <a:pPr marL="731520" lvl="1" indent="-457200" algn="just">
              <a:buFont typeface="+mj-lt"/>
              <a:buAutoNum type="alphaLcParenR"/>
            </a:pPr>
            <a:r>
              <a:rPr lang="en-PH" dirty="0" smtClean="0"/>
              <a:t>Commission </a:t>
            </a:r>
            <a:r>
              <a:rPr lang="en-PH" dirty="0"/>
              <a:t>on Audit (COA) Circular No. 2013-002 dated January 30, 2013 prescribing the Adoption of the Revised Chart of Accounts for National Government Agencies (NGAs);</a:t>
            </a:r>
          </a:p>
        </p:txBody>
      </p:sp>
    </p:spTree>
    <p:extLst>
      <p:ext uri="{BB962C8B-B14F-4D97-AF65-F5344CB8AC3E}">
        <p14:creationId xmlns:p14="http://schemas.microsoft.com/office/powerpoint/2010/main" val="4163657353"/>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Government Accounting Manual</a:t>
            </a:r>
            <a:endParaRPr lang="en-PH" dirty="0"/>
          </a:p>
        </p:txBody>
      </p:sp>
      <p:sp>
        <p:nvSpPr>
          <p:cNvPr id="3" name="Content Placeholder 2"/>
          <p:cNvSpPr>
            <a:spLocks noGrp="1"/>
          </p:cNvSpPr>
          <p:nvPr>
            <p:ph idx="1"/>
          </p:nvPr>
        </p:nvSpPr>
        <p:spPr/>
        <p:txBody>
          <a:bodyPr/>
          <a:lstStyle/>
          <a:p>
            <a:pPr marL="731520" lvl="1" indent="-457200" algn="just">
              <a:buAutoNum type="alphaLcParenR" startAt="2"/>
            </a:pPr>
            <a:r>
              <a:rPr lang="en-PH" dirty="0" smtClean="0"/>
              <a:t>COA </a:t>
            </a:r>
            <a:r>
              <a:rPr lang="en-PH" dirty="0"/>
              <a:t>Resolution No. 2014-003 dated January 24, 2014 prescribing the adoption of the Philippine Public Sector Accounting Standards (PPSAS</a:t>
            </a:r>
            <a:r>
              <a:rPr lang="en-PH" dirty="0" smtClean="0"/>
              <a:t>);</a:t>
            </a:r>
          </a:p>
          <a:p>
            <a:pPr marL="731520" lvl="1" indent="-457200" algn="just">
              <a:buAutoNum type="alphaLcParenR" startAt="2"/>
            </a:pPr>
            <a:endParaRPr lang="en-PH" dirty="0" smtClean="0"/>
          </a:p>
          <a:p>
            <a:pPr marL="731520" lvl="1" indent="-457200" algn="just">
              <a:buAutoNum type="alphaLcParenR" startAt="2"/>
            </a:pPr>
            <a:r>
              <a:rPr lang="en-PH" dirty="0" smtClean="0"/>
              <a:t>COA </a:t>
            </a:r>
            <a:r>
              <a:rPr lang="en-PH" dirty="0"/>
              <a:t>Circular No. 2014-003 dated April 15, 2014 providing the implementing rules and guidelines on the Conversion from the Philippine Government Chart of Accounts under the New Government Accounting System per COA Circular No. 2004-008 dated September 20, 2004, as amended, to the Revised Chart of Accounts for </a:t>
            </a:r>
            <a:r>
              <a:rPr lang="en-PH" dirty="0" smtClean="0"/>
              <a:t>NGAs;</a:t>
            </a:r>
          </a:p>
          <a:p>
            <a:pPr marL="731520" lvl="1" indent="-457200" algn="just">
              <a:buAutoNum type="alphaLcParenR" startAt="2"/>
            </a:pPr>
            <a:endParaRPr lang="en-PH" dirty="0" smtClean="0"/>
          </a:p>
          <a:p>
            <a:pPr marL="731520" lvl="1" indent="-457200" algn="just">
              <a:buAutoNum type="alphaLcParenR" startAt="2"/>
            </a:pPr>
            <a:r>
              <a:rPr lang="en-PH" dirty="0" smtClean="0"/>
              <a:t>COA </a:t>
            </a:r>
            <a:r>
              <a:rPr lang="en-PH" dirty="0"/>
              <a:t>Circular. </a:t>
            </a:r>
            <a:r>
              <a:rPr lang="en-PH" dirty="0" smtClean="0"/>
              <a:t>No. </a:t>
            </a:r>
            <a:r>
              <a:rPr lang="en-PH" dirty="0"/>
              <a:t>2015-002 dated March 9, 2015 prescribing </a:t>
            </a:r>
            <a:r>
              <a:rPr lang="en-PH" dirty="0" smtClean="0"/>
              <a:t>supplementary guidelines </a:t>
            </a:r>
            <a:r>
              <a:rPr lang="en-PH" dirty="0"/>
              <a:t>on the preparation of financial statements and other financial </a:t>
            </a:r>
            <a:r>
              <a:rPr lang="en-PH" dirty="0" smtClean="0"/>
              <a:t>reports, </a:t>
            </a:r>
            <a:r>
              <a:rPr lang="en-PH" dirty="0"/>
              <a:t>the transitional provisions of the implementation of the PPSAS and the coding structure;</a:t>
            </a:r>
          </a:p>
          <a:p>
            <a:pPr marL="731520" lvl="1" indent="-457200" algn="just">
              <a:buFont typeface="+mj-lt"/>
              <a:buAutoNum type="alphaLcParenR"/>
            </a:pPr>
            <a:endParaRPr lang="en-PH" dirty="0"/>
          </a:p>
        </p:txBody>
      </p:sp>
    </p:spTree>
    <p:extLst>
      <p:ext uri="{BB962C8B-B14F-4D97-AF65-F5344CB8AC3E}">
        <p14:creationId xmlns:p14="http://schemas.microsoft.com/office/powerpoint/2010/main" val="415761536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Government Accounting Manual</a:t>
            </a:r>
            <a:endParaRPr lang="en-PH" dirty="0"/>
          </a:p>
        </p:txBody>
      </p:sp>
      <p:sp>
        <p:nvSpPr>
          <p:cNvPr id="3" name="Content Placeholder 2"/>
          <p:cNvSpPr>
            <a:spLocks noGrp="1"/>
          </p:cNvSpPr>
          <p:nvPr>
            <p:ph idx="1"/>
          </p:nvPr>
        </p:nvSpPr>
        <p:spPr/>
        <p:txBody>
          <a:bodyPr>
            <a:normAutofit lnSpcReduction="10000"/>
          </a:bodyPr>
          <a:lstStyle/>
          <a:p>
            <a:pPr marL="731520" lvl="1" indent="-457200" algn="just">
              <a:buAutoNum type="alphaLcParenR" startAt="5"/>
            </a:pPr>
            <a:r>
              <a:rPr lang="en-PH" dirty="0" smtClean="0"/>
              <a:t>COA-DBM </a:t>
            </a:r>
            <a:r>
              <a:rPr lang="en-PH" dirty="0"/>
              <a:t>Joint Circular No. 2013-1 dated March 15, 2013 prescribing the revised guidelines on the submission of Quarterly Accountability Reports on Appropriations, Allotments, Obligations and </a:t>
            </a:r>
            <a:r>
              <a:rPr lang="en-PH" dirty="0" smtClean="0"/>
              <a:t>Disbursements;</a:t>
            </a:r>
          </a:p>
          <a:p>
            <a:pPr marL="731520" lvl="1" indent="-457200" algn="just">
              <a:buAutoNum type="alphaLcParenR" startAt="5"/>
            </a:pPr>
            <a:endParaRPr lang="en-PH" sz="1300" dirty="0" smtClean="0"/>
          </a:p>
          <a:p>
            <a:pPr marL="731520" lvl="1" indent="-457200" algn="just">
              <a:buAutoNum type="alphaLcParenR" startAt="5"/>
            </a:pPr>
            <a:r>
              <a:rPr lang="en-PH" dirty="0" smtClean="0"/>
              <a:t>COA-DBM </a:t>
            </a:r>
            <a:r>
              <a:rPr lang="en-PH" dirty="0"/>
              <a:t>Joint Circular No. 2014-1 dated July 2, 2014 prescribing the guidelines on the modified formats of the Budget and Financial Accountability Reports (BFARs</a:t>
            </a:r>
            <a:r>
              <a:rPr lang="en-PH" dirty="0" smtClean="0"/>
              <a:t>);</a:t>
            </a:r>
          </a:p>
          <a:p>
            <a:pPr marL="731520" lvl="1" indent="-457200" algn="just">
              <a:buAutoNum type="alphaLcParenR" startAt="5"/>
            </a:pPr>
            <a:endParaRPr lang="en-PH" sz="1300" dirty="0" smtClean="0"/>
          </a:p>
          <a:p>
            <a:pPr marL="731520" lvl="1" indent="-457200" algn="just">
              <a:buAutoNum type="alphaLcParenR" startAt="5"/>
            </a:pPr>
            <a:r>
              <a:rPr lang="en-PH" dirty="0" smtClean="0"/>
              <a:t>COA-DBM-DOF </a:t>
            </a:r>
            <a:r>
              <a:rPr lang="en-PH" dirty="0"/>
              <a:t>Joint Circular No. 2013-1 dated August 6, 2013 prescribing the Unified Accounts Code Structure (UACS); </a:t>
            </a:r>
            <a:r>
              <a:rPr lang="en-PH" dirty="0" smtClean="0"/>
              <a:t>and</a:t>
            </a:r>
          </a:p>
          <a:p>
            <a:pPr marL="731520" lvl="1" indent="-457200" algn="just">
              <a:buAutoNum type="alphaLcParenR" startAt="5"/>
            </a:pPr>
            <a:endParaRPr lang="en-PH" sz="1300" dirty="0" smtClean="0"/>
          </a:p>
          <a:p>
            <a:pPr marL="731520" lvl="1" indent="-457200" algn="just">
              <a:buAutoNum type="alphaLcParenR" startAt="5"/>
            </a:pPr>
            <a:r>
              <a:rPr lang="en-PH" dirty="0" smtClean="0"/>
              <a:t>COA-DBM-DOF </a:t>
            </a:r>
            <a:r>
              <a:rPr lang="en-PH" dirty="0"/>
              <a:t>Joint Circular No. 2014-1 dated November 7, 2014 providing the enhancement of UACS prescribed under COA-DBM-DOF Joint Circular No. 2013-1.</a:t>
            </a:r>
          </a:p>
          <a:p>
            <a:pPr marL="731520" lvl="1" indent="-457200" algn="just">
              <a:buFont typeface="+mj-lt"/>
              <a:buAutoNum type="alphaLcParenR"/>
            </a:pPr>
            <a:endParaRPr lang="en-PH" dirty="0"/>
          </a:p>
        </p:txBody>
      </p:sp>
    </p:spTree>
    <p:extLst>
      <p:ext uri="{BB962C8B-B14F-4D97-AF65-F5344CB8AC3E}">
        <p14:creationId xmlns:p14="http://schemas.microsoft.com/office/powerpoint/2010/main" val="4001517281"/>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Government Accounting Manual</a:t>
            </a:r>
            <a:endParaRPr lang="en-PH" dirty="0"/>
          </a:p>
        </p:txBody>
      </p:sp>
      <p:sp>
        <p:nvSpPr>
          <p:cNvPr id="3" name="Content Placeholder 2"/>
          <p:cNvSpPr>
            <a:spLocks noGrp="1"/>
          </p:cNvSpPr>
          <p:nvPr>
            <p:ph idx="1"/>
          </p:nvPr>
        </p:nvSpPr>
        <p:spPr/>
        <p:txBody>
          <a:bodyPr>
            <a:normAutofit fontScale="92500" lnSpcReduction="20000"/>
          </a:bodyPr>
          <a:lstStyle/>
          <a:p>
            <a:pPr marL="274320" lvl="1" indent="0" algn="just">
              <a:buNone/>
            </a:pPr>
            <a:r>
              <a:rPr lang="en-PH" sz="2400" b="1" dirty="0" smtClean="0"/>
              <a:t>The Manual</a:t>
            </a:r>
          </a:p>
          <a:p>
            <a:pPr marL="274320" lvl="1" indent="0" algn="just">
              <a:buNone/>
            </a:pPr>
            <a:endParaRPr lang="en-PH" sz="2400" dirty="0" smtClean="0"/>
          </a:p>
          <a:p>
            <a:pPr marL="274320" lvl="1" indent="0" algn="just">
              <a:buNone/>
            </a:pPr>
            <a:r>
              <a:rPr lang="en-PH" sz="2400" dirty="0" smtClean="0"/>
              <a:t>The </a:t>
            </a:r>
            <a:r>
              <a:rPr lang="en-PH" sz="2400" dirty="0"/>
              <a:t>GAM (Annex A) is composed of three volumes, namely:</a:t>
            </a:r>
          </a:p>
          <a:p>
            <a:pPr marL="274320" lvl="1" indent="0" algn="just">
              <a:buNone/>
            </a:pPr>
            <a:endParaRPr lang="en-PH" sz="2400" dirty="0" smtClean="0"/>
          </a:p>
          <a:p>
            <a:pPr marL="274320" lvl="1" indent="0" algn="just">
              <a:buNone/>
            </a:pPr>
            <a:r>
              <a:rPr lang="en-PH" sz="2400" dirty="0" smtClean="0"/>
              <a:t>Volume I - Accounting Policies, Guidelines and Procedures, and Illustrative Accounting Entries</a:t>
            </a:r>
          </a:p>
          <a:p>
            <a:pPr marL="274320" lvl="1" indent="0" algn="just">
              <a:buNone/>
            </a:pPr>
            <a:r>
              <a:rPr lang="en-PH" sz="2400" dirty="0" smtClean="0"/>
              <a:t>	It contains the general provisions, basic standards and policies, the specific guidelines and procedures for each standard, and the illustrative entries for typical transactions of national government agencies.</a:t>
            </a:r>
          </a:p>
          <a:p>
            <a:pPr marL="274320" lvl="1" indent="0" algn="just">
              <a:buNone/>
            </a:pPr>
            <a:endParaRPr lang="en-PH" sz="2400" dirty="0" smtClean="0"/>
          </a:p>
          <a:p>
            <a:pPr marL="274320" lvl="1" indent="0" algn="just">
              <a:buNone/>
            </a:pPr>
            <a:r>
              <a:rPr lang="en-PH" sz="2400" dirty="0" smtClean="0"/>
              <a:t>Volume II - Accounting Books, Registries, Records, Forms and Reports</a:t>
            </a:r>
          </a:p>
          <a:p>
            <a:pPr marL="274320" lvl="1" indent="0" algn="just">
              <a:buNone/>
            </a:pPr>
            <a:r>
              <a:rPr lang="en-PH" sz="2400" dirty="0" smtClean="0"/>
              <a:t>	It contains the various formats of books of accounts, registries, records, forms and reports, and the instructions on their use.</a:t>
            </a:r>
          </a:p>
          <a:p>
            <a:pPr marL="274320" lvl="1" indent="0" algn="just">
              <a:buNone/>
            </a:pPr>
            <a:endParaRPr lang="en-PH" sz="1500" dirty="0" smtClean="0"/>
          </a:p>
        </p:txBody>
      </p:sp>
    </p:spTree>
    <p:extLst>
      <p:ext uri="{BB962C8B-B14F-4D97-AF65-F5344CB8AC3E}">
        <p14:creationId xmlns:p14="http://schemas.microsoft.com/office/powerpoint/2010/main" val="119823235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825</TotalTime>
  <Words>1274</Words>
  <Application>Microsoft Office PowerPoint</Application>
  <PresentationFormat>On-screen Show (4:3)</PresentationFormat>
  <Paragraphs>95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Thatch</vt:lpstr>
      <vt:lpstr>School Base Financial Management and Fiscal Responsibility</vt:lpstr>
      <vt:lpstr>Republic Act 9155 (Governance of Basic Education Act of 2001)</vt:lpstr>
      <vt:lpstr>Republic Act 9155 (Governance of Basic Education Act of 2001)</vt:lpstr>
      <vt:lpstr>Republic Act 9155 (Governance of Basic Education Act of 2001)</vt:lpstr>
      <vt:lpstr>Fund Management under School Based Management System (SBMs)</vt:lpstr>
      <vt:lpstr>Government Accounting Manual</vt:lpstr>
      <vt:lpstr>Government Accounting Manual</vt:lpstr>
      <vt:lpstr>Government Accounting Manual</vt:lpstr>
      <vt:lpstr>Government Accounting Manual</vt:lpstr>
      <vt:lpstr>Government Accounting Manual</vt:lpstr>
      <vt:lpstr>Government Accounting Manual</vt:lpstr>
      <vt:lpstr>Presidential Decree 1445 - State Audit Code of the Philippines</vt:lpstr>
      <vt:lpstr>Presidential Decree 1445 - State Audit Code of the Philippines</vt:lpstr>
      <vt:lpstr>Presidential Decree 1445 - State Audit Code of the Philippines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Base Financial Management and Fiscal Responsibility</dc:title>
  <dc:creator>carlo</dc:creator>
  <cp:lastModifiedBy>carlo</cp:lastModifiedBy>
  <cp:revision>12</cp:revision>
  <dcterms:created xsi:type="dcterms:W3CDTF">2017-10-02T20:32:55Z</dcterms:created>
  <dcterms:modified xsi:type="dcterms:W3CDTF">2017-11-15T03:49:40Z</dcterms:modified>
</cp:coreProperties>
</file>