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handoutMasterIdLst>
    <p:handoutMasterId r:id="rId24"/>
  </p:handoutMasterIdLst>
  <p:sldIdLst>
    <p:sldId id="258" r:id="rId3"/>
    <p:sldId id="810" r:id="rId4"/>
    <p:sldId id="811" r:id="rId5"/>
    <p:sldId id="826" r:id="rId6"/>
    <p:sldId id="827" r:id="rId7"/>
    <p:sldId id="828" r:id="rId8"/>
    <p:sldId id="829" r:id="rId9"/>
    <p:sldId id="830" r:id="rId10"/>
    <p:sldId id="831" r:id="rId11"/>
    <p:sldId id="832" r:id="rId12"/>
    <p:sldId id="833" r:id="rId13"/>
    <p:sldId id="834" r:id="rId14"/>
    <p:sldId id="835" r:id="rId15"/>
    <p:sldId id="836" r:id="rId16"/>
    <p:sldId id="837" r:id="rId17"/>
    <p:sldId id="839" r:id="rId18"/>
    <p:sldId id="838" r:id="rId19"/>
    <p:sldId id="840" r:id="rId20"/>
    <p:sldId id="841" r:id="rId21"/>
    <p:sldId id="842" r:id="rId22"/>
  </p:sldIdLst>
  <p:sldSz cx="9144000" cy="6858000" type="screen4x3"/>
  <p:notesSz cx="6788150" cy="9923463"/>
  <p:defaultText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fmanalastas1"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EDF8"/>
    <a:srgbClr val="2BD3B5"/>
    <a:srgbClr val="AAC17A"/>
    <a:srgbClr val="ED8D29"/>
    <a:srgbClr val="D54339"/>
    <a:srgbClr val="D96531"/>
    <a:srgbClr val="D3AD37"/>
    <a:srgbClr val="3AA48B"/>
    <a:srgbClr val="EABF3C"/>
    <a:srgbClr val="273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89" autoAdjust="0"/>
    <p:restoredTop sz="92020" autoAdjust="0"/>
  </p:normalViewPr>
  <p:slideViewPr>
    <p:cSldViewPr snapToGrid="0">
      <p:cViewPr>
        <p:scale>
          <a:sx n="70" d="100"/>
          <a:sy n="70" d="100"/>
        </p:scale>
        <p:origin x="-1867" y="-4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41219" cy="495929"/>
          </a:xfrm>
          <a:prstGeom prst="rect">
            <a:avLst/>
          </a:prstGeom>
        </p:spPr>
        <p:txBody>
          <a:bodyPr vert="horz" lIns="90882" tIns="45442" rIns="90882" bIns="45442" rtlCol="0"/>
          <a:lstStyle>
            <a:lvl1pPr algn="l">
              <a:defRPr sz="1200"/>
            </a:lvl1pPr>
          </a:lstStyle>
          <a:p>
            <a:endParaRPr lang="fil-PH"/>
          </a:p>
        </p:txBody>
      </p:sp>
      <p:sp>
        <p:nvSpPr>
          <p:cNvPr id="3" name="Date Placeholder 2"/>
          <p:cNvSpPr>
            <a:spLocks noGrp="1"/>
          </p:cNvSpPr>
          <p:nvPr>
            <p:ph type="dt" sz="quarter" idx="1"/>
          </p:nvPr>
        </p:nvSpPr>
        <p:spPr>
          <a:xfrm>
            <a:off x="3845367" y="3"/>
            <a:ext cx="2941219" cy="495929"/>
          </a:xfrm>
          <a:prstGeom prst="rect">
            <a:avLst/>
          </a:prstGeom>
        </p:spPr>
        <p:txBody>
          <a:bodyPr vert="horz" lIns="90882" tIns="45442" rIns="90882" bIns="45442" rtlCol="0"/>
          <a:lstStyle>
            <a:lvl1pPr algn="r">
              <a:defRPr sz="1200"/>
            </a:lvl1pPr>
          </a:lstStyle>
          <a:p>
            <a:fld id="{E11A8D30-AF18-457B-9E71-0E127BCEFD77}" type="datetimeFigureOut">
              <a:rPr lang="fil-PH" smtClean="0"/>
              <a:pPr/>
              <a:t>11/29/2017</a:t>
            </a:fld>
            <a:endParaRPr lang="fil-PH"/>
          </a:p>
        </p:txBody>
      </p:sp>
      <p:sp>
        <p:nvSpPr>
          <p:cNvPr id="4" name="Footer Placeholder 3"/>
          <p:cNvSpPr>
            <a:spLocks noGrp="1"/>
          </p:cNvSpPr>
          <p:nvPr>
            <p:ph type="ftr" sz="quarter" idx="2"/>
          </p:nvPr>
        </p:nvSpPr>
        <p:spPr>
          <a:xfrm>
            <a:off x="1" y="9425908"/>
            <a:ext cx="2941219" cy="495929"/>
          </a:xfrm>
          <a:prstGeom prst="rect">
            <a:avLst/>
          </a:prstGeom>
        </p:spPr>
        <p:txBody>
          <a:bodyPr vert="horz" lIns="90882" tIns="45442" rIns="90882" bIns="45442" rtlCol="0" anchor="b"/>
          <a:lstStyle>
            <a:lvl1pPr algn="l">
              <a:defRPr sz="1200"/>
            </a:lvl1pPr>
          </a:lstStyle>
          <a:p>
            <a:endParaRPr lang="fil-PH"/>
          </a:p>
        </p:txBody>
      </p:sp>
      <p:sp>
        <p:nvSpPr>
          <p:cNvPr id="5" name="Slide Number Placeholder 4"/>
          <p:cNvSpPr>
            <a:spLocks noGrp="1"/>
          </p:cNvSpPr>
          <p:nvPr>
            <p:ph type="sldNum" sz="quarter" idx="3"/>
          </p:nvPr>
        </p:nvSpPr>
        <p:spPr>
          <a:xfrm>
            <a:off x="3845367" y="9425908"/>
            <a:ext cx="2941219" cy="495929"/>
          </a:xfrm>
          <a:prstGeom prst="rect">
            <a:avLst/>
          </a:prstGeom>
        </p:spPr>
        <p:txBody>
          <a:bodyPr vert="horz" lIns="90882" tIns="45442" rIns="90882" bIns="45442" rtlCol="0" anchor="b"/>
          <a:lstStyle>
            <a:lvl1pPr algn="r">
              <a:defRPr sz="1200"/>
            </a:lvl1pPr>
          </a:lstStyle>
          <a:p>
            <a:fld id="{D771ECB4-A8FD-491E-9240-99AB13458CC5}" type="slidenum">
              <a:rPr lang="fil-PH" smtClean="0"/>
              <a:pPr/>
              <a:t>‹#›</a:t>
            </a:fld>
            <a:endParaRPr lang="fil-PH"/>
          </a:p>
        </p:txBody>
      </p:sp>
    </p:spTree>
    <p:extLst>
      <p:ext uri="{BB962C8B-B14F-4D97-AF65-F5344CB8AC3E}">
        <p14:creationId xmlns:p14="http://schemas.microsoft.com/office/powerpoint/2010/main" val="1619701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1532" cy="496174"/>
          </a:xfrm>
          <a:prstGeom prst="rect">
            <a:avLst/>
          </a:prstGeom>
        </p:spPr>
        <p:txBody>
          <a:bodyPr vert="horz" lIns="90882" tIns="45442" rIns="90882" bIns="45442" rtlCol="0"/>
          <a:lstStyle>
            <a:lvl1pPr algn="l">
              <a:defRPr sz="1200"/>
            </a:lvl1pPr>
          </a:lstStyle>
          <a:p>
            <a:endParaRPr lang="fil-PH"/>
          </a:p>
        </p:txBody>
      </p:sp>
      <p:sp>
        <p:nvSpPr>
          <p:cNvPr id="3" name="Date Placeholder 2"/>
          <p:cNvSpPr>
            <a:spLocks noGrp="1"/>
          </p:cNvSpPr>
          <p:nvPr>
            <p:ph type="dt" idx="1"/>
          </p:nvPr>
        </p:nvSpPr>
        <p:spPr>
          <a:xfrm>
            <a:off x="3845050" y="1"/>
            <a:ext cx="2941532" cy="496174"/>
          </a:xfrm>
          <a:prstGeom prst="rect">
            <a:avLst/>
          </a:prstGeom>
        </p:spPr>
        <p:txBody>
          <a:bodyPr vert="horz" lIns="90882" tIns="45442" rIns="90882" bIns="45442" rtlCol="0"/>
          <a:lstStyle>
            <a:lvl1pPr algn="r">
              <a:defRPr sz="1200"/>
            </a:lvl1pPr>
          </a:lstStyle>
          <a:p>
            <a:fld id="{9F20A369-D5D9-4CFE-900C-22DE261EEC12}" type="datetimeFigureOut">
              <a:rPr lang="fil-PH" smtClean="0"/>
              <a:pPr/>
              <a:t>11/29/2017</a:t>
            </a:fld>
            <a:endParaRPr lang="fil-PH"/>
          </a:p>
        </p:txBody>
      </p:sp>
      <p:sp>
        <p:nvSpPr>
          <p:cNvPr id="4" name="Slide Image Placeholder 3"/>
          <p:cNvSpPr>
            <a:spLocks noGrp="1" noRot="1" noChangeAspect="1"/>
          </p:cNvSpPr>
          <p:nvPr>
            <p:ph type="sldImg" idx="2"/>
          </p:nvPr>
        </p:nvSpPr>
        <p:spPr>
          <a:xfrm>
            <a:off x="915988" y="746125"/>
            <a:ext cx="4956175" cy="3717925"/>
          </a:xfrm>
          <a:prstGeom prst="rect">
            <a:avLst/>
          </a:prstGeom>
          <a:noFill/>
          <a:ln w="12700">
            <a:solidFill>
              <a:prstClr val="black"/>
            </a:solidFill>
          </a:ln>
        </p:spPr>
        <p:txBody>
          <a:bodyPr vert="horz" lIns="90882" tIns="45442" rIns="90882" bIns="45442" rtlCol="0" anchor="ctr"/>
          <a:lstStyle/>
          <a:p>
            <a:endParaRPr lang="fil-PH"/>
          </a:p>
        </p:txBody>
      </p:sp>
      <p:sp>
        <p:nvSpPr>
          <p:cNvPr id="5" name="Notes Placeholder 4"/>
          <p:cNvSpPr>
            <a:spLocks noGrp="1"/>
          </p:cNvSpPr>
          <p:nvPr>
            <p:ph type="body" sz="quarter" idx="3"/>
          </p:nvPr>
        </p:nvSpPr>
        <p:spPr>
          <a:xfrm>
            <a:off x="678816" y="4713650"/>
            <a:ext cx="5430520" cy="4465557"/>
          </a:xfrm>
          <a:prstGeom prst="rect">
            <a:avLst/>
          </a:prstGeom>
        </p:spPr>
        <p:txBody>
          <a:bodyPr vert="horz" lIns="90882" tIns="45442" rIns="90882" bIns="454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Footer Placeholder 5"/>
          <p:cNvSpPr>
            <a:spLocks noGrp="1"/>
          </p:cNvSpPr>
          <p:nvPr>
            <p:ph type="ftr" sz="quarter" idx="4"/>
          </p:nvPr>
        </p:nvSpPr>
        <p:spPr>
          <a:xfrm>
            <a:off x="3" y="9425570"/>
            <a:ext cx="2941532" cy="496174"/>
          </a:xfrm>
          <a:prstGeom prst="rect">
            <a:avLst/>
          </a:prstGeom>
        </p:spPr>
        <p:txBody>
          <a:bodyPr vert="horz" lIns="90882" tIns="45442" rIns="90882" bIns="45442" rtlCol="0" anchor="b"/>
          <a:lstStyle>
            <a:lvl1pPr algn="l">
              <a:defRPr sz="1200"/>
            </a:lvl1pPr>
          </a:lstStyle>
          <a:p>
            <a:endParaRPr lang="fil-PH"/>
          </a:p>
        </p:txBody>
      </p:sp>
      <p:sp>
        <p:nvSpPr>
          <p:cNvPr id="7" name="Slide Number Placeholder 6"/>
          <p:cNvSpPr>
            <a:spLocks noGrp="1"/>
          </p:cNvSpPr>
          <p:nvPr>
            <p:ph type="sldNum" sz="quarter" idx="5"/>
          </p:nvPr>
        </p:nvSpPr>
        <p:spPr>
          <a:xfrm>
            <a:off x="3845050" y="9425570"/>
            <a:ext cx="2941532" cy="496174"/>
          </a:xfrm>
          <a:prstGeom prst="rect">
            <a:avLst/>
          </a:prstGeom>
        </p:spPr>
        <p:txBody>
          <a:bodyPr vert="horz" lIns="90882" tIns="45442" rIns="90882" bIns="45442" rtlCol="0" anchor="b"/>
          <a:lstStyle>
            <a:lvl1pPr algn="r">
              <a:defRPr sz="1200"/>
            </a:lvl1pPr>
          </a:lstStyle>
          <a:p>
            <a:fld id="{C62BB9EC-8B70-4530-8D37-7164BBB6BC6B}" type="slidenum">
              <a:rPr lang="fil-PH" smtClean="0"/>
              <a:pPr/>
              <a:t>‹#›</a:t>
            </a:fld>
            <a:endParaRPr lang="fil-PH"/>
          </a:p>
        </p:txBody>
      </p:sp>
    </p:spTree>
    <p:extLst>
      <p:ext uri="{BB962C8B-B14F-4D97-AF65-F5344CB8AC3E}">
        <p14:creationId xmlns:p14="http://schemas.microsoft.com/office/powerpoint/2010/main" val="157226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2BB9EC-8B70-4530-8D37-7164BBB6BC6B}" type="slidenum">
              <a:rPr lang="fil-PH" smtClean="0"/>
              <a:pPr/>
              <a:t>1</a:t>
            </a:fld>
            <a:endParaRPr lang="fil-PH"/>
          </a:p>
        </p:txBody>
      </p:sp>
    </p:spTree>
    <p:extLst>
      <p:ext uri="{BB962C8B-B14F-4D97-AF65-F5344CB8AC3E}">
        <p14:creationId xmlns:p14="http://schemas.microsoft.com/office/powerpoint/2010/main" val="21277176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5" name="Picture 4" descr="DepEd Seal Full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00" y="685800"/>
            <a:ext cx="3201546" cy="3200770"/>
          </a:xfrm>
          <a:prstGeom prst="rect">
            <a:avLst/>
          </a:prstGeom>
        </p:spPr>
      </p:pic>
      <p:sp>
        <p:nvSpPr>
          <p:cNvPr id="2" name="Title 1"/>
          <p:cNvSpPr>
            <a:spLocks noGrp="1"/>
          </p:cNvSpPr>
          <p:nvPr>
            <p:ph type="ctrTitle"/>
          </p:nvPr>
        </p:nvSpPr>
        <p:spPr>
          <a:xfrm>
            <a:off x="685800" y="3733800"/>
            <a:ext cx="7772400" cy="914400"/>
          </a:xfrm>
        </p:spPr>
        <p:txBody>
          <a:bodyPr/>
          <a:lstStyle>
            <a:lvl1pPr>
              <a:defRPr>
                <a:solidFill>
                  <a:schemeClr val="bg1"/>
                </a:solidFill>
              </a:defRPr>
            </a:lvl1pPr>
          </a:lstStyle>
          <a:p>
            <a:r>
              <a:rPr lang="en-US" smtClean="0"/>
              <a:t>Click to edit Master title style</a:t>
            </a:r>
            <a:endParaRPr lang="fil-PH" dirty="0"/>
          </a:p>
        </p:txBody>
      </p:sp>
      <p:sp>
        <p:nvSpPr>
          <p:cNvPr id="3" name="Subtitle 2"/>
          <p:cNvSpPr>
            <a:spLocks noGrp="1"/>
          </p:cNvSpPr>
          <p:nvPr>
            <p:ph type="subTitle" idx="1"/>
          </p:nvPr>
        </p:nvSpPr>
        <p:spPr>
          <a:xfrm>
            <a:off x="1371600" y="4648200"/>
            <a:ext cx="6400800" cy="9144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l-PH"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l-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6"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33800"/>
            <a:ext cx="7772400" cy="914400"/>
          </a:xfrm>
        </p:spPr>
        <p:txBody>
          <a:bodyPr/>
          <a:lstStyle>
            <a:lvl1pPr>
              <a:defRPr>
                <a:solidFill>
                  <a:schemeClr val="bg1"/>
                </a:solidFill>
              </a:defRPr>
            </a:lvl1pPr>
          </a:lstStyle>
          <a:p>
            <a:r>
              <a:rPr lang="en-US" smtClean="0"/>
              <a:t>Click to edit Master title style</a:t>
            </a:r>
            <a:endParaRPr lang="fil-PH" dirty="0"/>
          </a:p>
        </p:txBody>
      </p:sp>
      <p:sp>
        <p:nvSpPr>
          <p:cNvPr id="3" name="Subtitle 2"/>
          <p:cNvSpPr>
            <a:spLocks noGrp="1"/>
          </p:cNvSpPr>
          <p:nvPr>
            <p:ph type="subTitle" idx="1"/>
          </p:nvPr>
        </p:nvSpPr>
        <p:spPr>
          <a:xfrm>
            <a:off x="1371600" y="4648200"/>
            <a:ext cx="6400800" cy="9144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l-PH" dirty="0"/>
          </a:p>
        </p:txBody>
      </p:sp>
      <p:pic>
        <p:nvPicPr>
          <p:cNvPr id="5" name="Picture 4" descr="DepEd Seal Full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00" y="685800"/>
            <a:ext cx="3201546" cy="320077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455E4B73-1D19-499C-B328-7563C6914780}" type="slidenum">
              <a:rPr lang="fil-PH"/>
              <a:pPr>
                <a:defRPr/>
              </a:pPr>
              <a:t>‹#›</a:t>
            </a:fld>
            <a:endParaRPr lang="fil-PH"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fil-PH"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C31605BD-D95E-42D0-A5CC-CC183CF34469}" type="slidenum">
              <a:rPr lang="fil-PH"/>
              <a:pPr>
                <a:defRPr/>
              </a:pPr>
              <a:t>‹#›</a:t>
            </a:fld>
            <a:endParaRPr lang="fil-PH" dirty="0"/>
          </a:p>
        </p:txBody>
      </p:sp>
      <p:pic>
        <p:nvPicPr>
          <p:cNvPr id="8" name="Picture 7" descr="DepEd Seal Full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152400"/>
            <a:ext cx="3201546" cy="320077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6" name="Rectangle 5"/>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dirty="0"/>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7"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8"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8A3A34E9-DBE1-437E-8E33-F1318F557DBA}" type="slidenum">
              <a:rPr lang="fil-PH"/>
              <a:pPr>
                <a:defRPr/>
              </a:pPr>
              <a:t>‹#›</a:t>
            </a:fld>
            <a:endParaRPr lang="fil-PH"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8" name="Rectangle 7"/>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Text Placeholder 2"/>
          <p:cNvSpPr>
            <a:spLocks noGrp="1"/>
          </p:cNvSpPr>
          <p:nvPr>
            <p:ph type="body" idx="1"/>
          </p:nvPr>
        </p:nvSpPr>
        <p:spPr>
          <a:xfrm>
            <a:off x="457200" y="1295400"/>
            <a:ext cx="4040188"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0"/>
            <a:ext cx="4040188"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dirty="0"/>
          </a:p>
        </p:txBody>
      </p:sp>
      <p:sp>
        <p:nvSpPr>
          <p:cNvPr id="5" name="Text Placeholder 4"/>
          <p:cNvSpPr>
            <a:spLocks noGrp="1"/>
          </p:cNvSpPr>
          <p:nvPr>
            <p:ph type="body" sz="quarter" idx="3"/>
          </p:nvPr>
        </p:nvSpPr>
        <p:spPr>
          <a:xfrm>
            <a:off x="4645025" y="1295400"/>
            <a:ext cx="4041775"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0"/>
            <a:ext cx="4041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9"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10"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0232340F-B4D0-43A4-ACC7-9E899FEED1BC}" type="slidenum">
              <a:rPr lang="fil-PH"/>
              <a:pPr>
                <a:defRPr/>
              </a:pPr>
              <a:t>‹#›</a:t>
            </a:fld>
            <a:endParaRPr lang="fil-PH"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4" name="Rectangle 3"/>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5"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6"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4FB311EE-1746-4446-80D2-5FC822A3E6C2}" type="slidenum">
              <a:rPr lang="fil-PH"/>
              <a:pPr>
                <a:defRPr/>
              </a:pPr>
              <a:t>‹#›</a:t>
            </a:fld>
            <a:endParaRPr lang="fil-PH"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3"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4"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7A438FD0-7D9B-4366-B01A-D1D917A32904}" type="slidenum">
              <a:rPr lang="fil-PH"/>
              <a:pPr>
                <a:defRPr/>
              </a:pPr>
              <a:t>‹#›</a:t>
            </a:fld>
            <a:endParaRPr lang="fil-PH"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smtClean="0"/>
              <a:t>Click to edit Master title style</a:t>
            </a:r>
            <a:endParaRPr lang="fil-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ECFB2C42-7C5D-43FD-8C01-F878A6E9F7A4}" type="slidenum">
              <a:rPr lang="fil-PH"/>
              <a:pPr>
                <a:defRPr/>
              </a:pPr>
              <a:t>‹#›</a:t>
            </a:fld>
            <a:endParaRPr lang="fil-P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smtClean="0"/>
              <a:t>Click to edit Master title style</a:t>
            </a:r>
            <a:endParaRPr lang="fil-PH"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il-P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ECE2191E-EF7F-42B7-9C13-59036E5AC1EC}" type="slidenum">
              <a:rPr lang="fil-PH"/>
              <a:pPr>
                <a:defRPr/>
              </a:pPr>
              <a:t>‹#›</a:t>
            </a:fld>
            <a:endParaRPr lang="fil-PH"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1BB80DF6-F170-47E7-9F48-E7C817C44C1A}" type="slidenum">
              <a:rPr lang="fil-PH"/>
              <a:pPr>
                <a:defRPr/>
              </a:pPr>
              <a:t>‹#›</a:t>
            </a:fld>
            <a:endParaRPr lang="fil-PH"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l-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6"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40497E9C-E655-4F99-94EA-D734B1978105}" type="slidenum">
              <a:rPr lang="fil-PH"/>
              <a:pPr>
                <a:defRPr/>
              </a:pPr>
              <a:t>‹#›</a:t>
            </a:fld>
            <a:endParaRPr lang="fil-P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epEd Seal Full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152400"/>
            <a:ext cx="3201546" cy="3200770"/>
          </a:xfrm>
          <a:prstGeom prst="rect">
            <a:avLst/>
          </a:prstGeom>
        </p:spPr>
      </p:pic>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fil-PH"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6" name="Rectangle 5"/>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dirty="0"/>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7"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8"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8" name="Rectangle 7"/>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Text Placeholder 2"/>
          <p:cNvSpPr>
            <a:spLocks noGrp="1"/>
          </p:cNvSpPr>
          <p:nvPr>
            <p:ph type="body" idx="1"/>
          </p:nvPr>
        </p:nvSpPr>
        <p:spPr>
          <a:xfrm>
            <a:off x="457200" y="1295400"/>
            <a:ext cx="4040188"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0"/>
            <a:ext cx="4040188"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dirty="0"/>
          </a:p>
        </p:txBody>
      </p:sp>
      <p:sp>
        <p:nvSpPr>
          <p:cNvPr id="5" name="Text Placeholder 4"/>
          <p:cNvSpPr>
            <a:spLocks noGrp="1"/>
          </p:cNvSpPr>
          <p:nvPr>
            <p:ph type="body" sz="quarter" idx="3"/>
          </p:nvPr>
        </p:nvSpPr>
        <p:spPr>
          <a:xfrm>
            <a:off x="4645025" y="1295400"/>
            <a:ext cx="4041775"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0"/>
            <a:ext cx="4041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9"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10"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4" name="Rectangle 3"/>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5"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6"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3"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4"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smtClean="0"/>
              <a:t>Click to edit Master title style</a:t>
            </a:r>
            <a:endParaRPr lang="fil-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smtClean="0"/>
              <a:t>Click to edit Master title style</a:t>
            </a:r>
            <a:endParaRPr lang="fil-PH"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il-P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11/29/2017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553200"/>
            <a:ext cx="9144000"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3075" name="Title Placeholder 1"/>
          <p:cNvSpPr>
            <a:spLocks noGrp="1"/>
          </p:cNvSpPr>
          <p:nvPr>
            <p:ph type="title"/>
          </p:nvPr>
        </p:nvSpPr>
        <p:spPr bwMode="auto">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fil-PH" smtClean="0"/>
          </a:p>
        </p:txBody>
      </p:sp>
      <p:sp>
        <p:nvSpPr>
          <p:cNvPr id="3076"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smtClean="0"/>
          </a:p>
        </p:txBody>
      </p:sp>
      <p:sp>
        <p:nvSpPr>
          <p:cNvPr id="4"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fontAlgn="auto">
              <a:spcBef>
                <a:spcPts val="0"/>
              </a:spcBef>
              <a:spcAft>
                <a:spcPts val="0"/>
              </a:spcAft>
              <a:defRPr sz="1200" baseline="0">
                <a:solidFill>
                  <a:prstClr val="white"/>
                </a:solidFill>
                <a:latin typeface="Bookman Old Style" pitchFamily="18" charset="0"/>
                <a:cs typeface="+mn-cs"/>
              </a:defRPr>
            </a:lvl1pPr>
          </a:lstStyle>
          <a:p>
            <a:fld id="{6D01CF6C-55E4-4D5E-B4B6-9FC546A0D126}" type="datetimeFigureOut">
              <a:rPr lang="fil-PH" smtClean="0"/>
              <a:pPr/>
              <a:t>11/29/2017</a:t>
            </a:fld>
            <a:endParaRPr lang="fil-PH"/>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fontAlgn="auto">
              <a:spcBef>
                <a:spcPts val="0"/>
              </a:spcBef>
              <a:spcAft>
                <a:spcPts val="0"/>
              </a:spcAft>
              <a:defRPr sz="1200" baseline="0">
                <a:solidFill>
                  <a:prstClr val="white"/>
                </a:solidFill>
                <a:latin typeface="Bookman Old Style" pitchFamily="18" charset="0"/>
                <a:cs typeface="+mn-cs"/>
              </a:defRPr>
            </a:lvl1pPr>
          </a:lstStyle>
          <a:p>
            <a:fld id="{6431E171-620D-405C-B6D2-5DF614FC6E97}" type="slidenum">
              <a:rPr lang="fil-PH" smtClean="0"/>
              <a:pPr/>
              <a:t>‹#›</a:t>
            </a:fld>
            <a:endParaRPr lang="fil-PH"/>
          </a:p>
        </p:txBody>
      </p:sp>
      <p:sp>
        <p:nvSpPr>
          <p:cNvPr id="9"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fontAlgn="auto">
              <a:spcBef>
                <a:spcPts val="0"/>
              </a:spcBef>
              <a:spcAft>
                <a:spcPts val="0"/>
              </a:spcAft>
              <a:defRPr sz="1200" baseline="0">
                <a:solidFill>
                  <a:prstClr val="white"/>
                </a:solidFill>
                <a:latin typeface="Bookman Old Style" pitchFamily="18" charset="0"/>
                <a:cs typeface="+mn-cs"/>
              </a:defRPr>
            </a:lvl1pPr>
          </a:lstStyle>
          <a:p>
            <a:endParaRPr lang="fil-P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Bookman Old Style" pitchFamily="18" charset="0"/>
        </a:defRPr>
      </a:lvl2pPr>
      <a:lvl3pPr algn="ctr" rtl="0" eaLnBrk="1" fontAlgn="base" hangingPunct="1">
        <a:spcBef>
          <a:spcPct val="0"/>
        </a:spcBef>
        <a:spcAft>
          <a:spcPct val="0"/>
        </a:spcAft>
        <a:defRPr sz="4400">
          <a:solidFill>
            <a:schemeClr val="tx1"/>
          </a:solidFill>
          <a:latin typeface="Bookman Old Style" pitchFamily="18" charset="0"/>
        </a:defRPr>
      </a:lvl3pPr>
      <a:lvl4pPr algn="ctr" rtl="0" eaLnBrk="1" fontAlgn="base" hangingPunct="1">
        <a:spcBef>
          <a:spcPct val="0"/>
        </a:spcBef>
        <a:spcAft>
          <a:spcPct val="0"/>
        </a:spcAft>
        <a:defRPr sz="4400">
          <a:solidFill>
            <a:schemeClr val="tx1"/>
          </a:solidFill>
          <a:latin typeface="Bookman Old Style" pitchFamily="18" charset="0"/>
        </a:defRPr>
      </a:lvl4pPr>
      <a:lvl5pPr algn="ctr" rtl="0" eaLnBrk="1" fontAlgn="base" hangingPunct="1">
        <a:spcBef>
          <a:spcPct val="0"/>
        </a:spcBef>
        <a:spcAft>
          <a:spcPct val="0"/>
        </a:spcAft>
        <a:defRPr sz="4400">
          <a:solidFill>
            <a:schemeClr val="tx1"/>
          </a:solidFill>
          <a:latin typeface="Bookman Old Style" pitchFamily="18" charset="0"/>
        </a:defRPr>
      </a:lvl5pPr>
      <a:lvl6pPr marL="457200" algn="ctr" rtl="0" eaLnBrk="1" fontAlgn="base" hangingPunct="1">
        <a:spcBef>
          <a:spcPct val="0"/>
        </a:spcBef>
        <a:spcAft>
          <a:spcPct val="0"/>
        </a:spcAft>
        <a:defRPr sz="4400">
          <a:solidFill>
            <a:schemeClr val="tx1"/>
          </a:solidFill>
          <a:latin typeface="Bookman Old Style" pitchFamily="18" charset="0"/>
        </a:defRPr>
      </a:lvl6pPr>
      <a:lvl7pPr marL="914400" algn="ctr" rtl="0" eaLnBrk="1" fontAlgn="base" hangingPunct="1">
        <a:spcBef>
          <a:spcPct val="0"/>
        </a:spcBef>
        <a:spcAft>
          <a:spcPct val="0"/>
        </a:spcAft>
        <a:defRPr sz="4400">
          <a:solidFill>
            <a:schemeClr val="tx1"/>
          </a:solidFill>
          <a:latin typeface="Bookman Old Style" pitchFamily="18" charset="0"/>
        </a:defRPr>
      </a:lvl7pPr>
      <a:lvl8pPr marL="1371600" algn="ctr" rtl="0" eaLnBrk="1" fontAlgn="base" hangingPunct="1">
        <a:spcBef>
          <a:spcPct val="0"/>
        </a:spcBef>
        <a:spcAft>
          <a:spcPct val="0"/>
        </a:spcAft>
        <a:defRPr sz="4400">
          <a:solidFill>
            <a:schemeClr val="tx1"/>
          </a:solidFill>
          <a:latin typeface="Bookman Old Style" pitchFamily="18" charset="0"/>
        </a:defRPr>
      </a:lvl8pPr>
      <a:lvl9pPr marL="1828800" algn="ctr" rtl="0" eaLnBrk="1" fontAlgn="base" hangingPunct="1">
        <a:spcBef>
          <a:spcPct val="0"/>
        </a:spcBef>
        <a:spcAft>
          <a:spcPct val="0"/>
        </a:spcAft>
        <a:defRPr sz="4400">
          <a:solidFill>
            <a:schemeClr val="tx1"/>
          </a:solidFill>
          <a:latin typeface="Bookman Old Style" pitchFamily="18"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553200"/>
            <a:ext cx="9144000"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4099" name="Title Placeholder 1"/>
          <p:cNvSpPr>
            <a:spLocks noGrp="1"/>
          </p:cNvSpPr>
          <p:nvPr>
            <p:ph type="title"/>
          </p:nvPr>
        </p:nvSpPr>
        <p:spPr bwMode="auto">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fil-PH" altLang="en-US" smtClean="0"/>
          </a:p>
        </p:txBody>
      </p:sp>
      <p:sp>
        <p:nvSpPr>
          <p:cNvPr id="4100"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fil-PH" altLang="en-US" smtClean="0"/>
          </a:p>
        </p:txBody>
      </p:sp>
      <p:sp>
        <p:nvSpPr>
          <p:cNvPr id="4"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fontAlgn="auto">
              <a:spcBef>
                <a:spcPts val="0"/>
              </a:spcBef>
              <a:spcAft>
                <a:spcPts val="0"/>
              </a:spcAft>
              <a:defRPr sz="1200" baseline="0">
                <a:solidFill>
                  <a:prstClr val="white"/>
                </a:solidFill>
                <a:latin typeface="Bookman Old Style" pitchFamily="18" charset="0"/>
                <a:cs typeface="+mn-cs"/>
              </a:defRPr>
            </a:lvl1pPr>
          </a:lstStyle>
          <a:p>
            <a:pPr>
              <a:defRPr/>
            </a:pPr>
            <a:endParaRPr lang="fil-PH"/>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fontAlgn="auto">
              <a:spcBef>
                <a:spcPts val="0"/>
              </a:spcBef>
              <a:spcAft>
                <a:spcPts val="0"/>
              </a:spcAft>
              <a:defRPr sz="1200" baseline="0">
                <a:solidFill>
                  <a:prstClr val="white"/>
                </a:solidFill>
                <a:latin typeface="Bookman Old Style" pitchFamily="18" charset="0"/>
                <a:cs typeface="+mn-cs"/>
              </a:defRPr>
            </a:lvl1pPr>
          </a:lstStyle>
          <a:p>
            <a:pPr>
              <a:defRPr/>
            </a:pPr>
            <a:fld id="{CF846567-C86A-479E-BB86-0CDFE137AA0C}" type="slidenum">
              <a:rPr lang="fil-PH"/>
              <a:pPr>
                <a:defRPr/>
              </a:pPr>
              <a:t>‹#›</a:t>
            </a:fld>
            <a:endParaRPr lang="fil-PH" dirty="0"/>
          </a:p>
        </p:txBody>
      </p:sp>
      <p:sp>
        <p:nvSpPr>
          <p:cNvPr id="9"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fontAlgn="auto">
              <a:spcBef>
                <a:spcPts val="0"/>
              </a:spcBef>
              <a:spcAft>
                <a:spcPts val="0"/>
              </a:spcAft>
              <a:defRPr sz="1200" baseline="0">
                <a:solidFill>
                  <a:prstClr val="white"/>
                </a:solidFill>
                <a:latin typeface="Bookman Old Style" pitchFamily="18" charset="0"/>
                <a:cs typeface="+mn-cs"/>
              </a:defRPr>
            </a:lvl1pPr>
          </a:lstStyle>
          <a:p>
            <a:pPr>
              <a:defRPr/>
            </a:pPr>
            <a:r>
              <a:rPr lang="fil-PH"/>
              <a:t>DEPARTMENT OF EDUCATION</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Bookman Old Style" pitchFamily="18" charset="0"/>
        </a:defRPr>
      </a:lvl2pPr>
      <a:lvl3pPr algn="ctr" rtl="0" eaLnBrk="1" fontAlgn="base" hangingPunct="1">
        <a:spcBef>
          <a:spcPct val="0"/>
        </a:spcBef>
        <a:spcAft>
          <a:spcPct val="0"/>
        </a:spcAft>
        <a:defRPr sz="4400">
          <a:solidFill>
            <a:schemeClr val="tx1"/>
          </a:solidFill>
          <a:latin typeface="Bookman Old Style" pitchFamily="18" charset="0"/>
        </a:defRPr>
      </a:lvl3pPr>
      <a:lvl4pPr algn="ctr" rtl="0" eaLnBrk="1" fontAlgn="base" hangingPunct="1">
        <a:spcBef>
          <a:spcPct val="0"/>
        </a:spcBef>
        <a:spcAft>
          <a:spcPct val="0"/>
        </a:spcAft>
        <a:defRPr sz="4400">
          <a:solidFill>
            <a:schemeClr val="tx1"/>
          </a:solidFill>
          <a:latin typeface="Bookman Old Style" pitchFamily="18" charset="0"/>
        </a:defRPr>
      </a:lvl4pPr>
      <a:lvl5pPr algn="ctr" rtl="0" eaLnBrk="1" fontAlgn="base" hangingPunct="1">
        <a:spcBef>
          <a:spcPct val="0"/>
        </a:spcBef>
        <a:spcAft>
          <a:spcPct val="0"/>
        </a:spcAft>
        <a:defRPr sz="4400">
          <a:solidFill>
            <a:schemeClr val="tx1"/>
          </a:solidFill>
          <a:latin typeface="Bookman Old Style" pitchFamily="18" charset="0"/>
        </a:defRPr>
      </a:lvl5pPr>
      <a:lvl6pPr marL="457200" algn="ctr" rtl="0" eaLnBrk="1" fontAlgn="base" hangingPunct="1">
        <a:spcBef>
          <a:spcPct val="0"/>
        </a:spcBef>
        <a:spcAft>
          <a:spcPct val="0"/>
        </a:spcAft>
        <a:defRPr sz="4400">
          <a:solidFill>
            <a:schemeClr val="tx1"/>
          </a:solidFill>
          <a:latin typeface="Bookman Old Style" pitchFamily="18" charset="0"/>
        </a:defRPr>
      </a:lvl6pPr>
      <a:lvl7pPr marL="914400" algn="ctr" rtl="0" eaLnBrk="1" fontAlgn="base" hangingPunct="1">
        <a:spcBef>
          <a:spcPct val="0"/>
        </a:spcBef>
        <a:spcAft>
          <a:spcPct val="0"/>
        </a:spcAft>
        <a:defRPr sz="4400">
          <a:solidFill>
            <a:schemeClr val="tx1"/>
          </a:solidFill>
          <a:latin typeface="Bookman Old Style" pitchFamily="18" charset="0"/>
        </a:defRPr>
      </a:lvl7pPr>
      <a:lvl8pPr marL="1371600" algn="ctr" rtl="0" eaLnBrk="1" fontAlgn="base" hangingPunct="1">
        <a:spcBef>
          <a:spcPct val="0"/>
        </a:spcBef>
        <a:spcAft>
          <a:spcPct val="0"/>
        </a:spcAft>
        <a:defRPr sz="4400">
          <a:solidFill>
            <a:schemeClr val="tx1"/>
          </a:solidFill>
          <a:latin typeface="Bookman Old Style" pitchFamily="18" charset="0"/>
        </a:defRPr>
      </a:lvl8pPr>
      <a:lvl9pPr marL="1828800" algn="ctr" rtl="0" eaLnBrk="1" fontAlgn="base" hangingPunct="1">
        <a:spcBef>
          <a:spcPct val="0"/>
        </a:spcBef>
        <a:spcAft>
          <a:spcPct val="0"/>
        </a:spcAft>
        <a:defRPr sz="4400">
          <a:solidFill>
            <a:schemeClr val="tx1"/>
          </a:solidFill>
          <a:latin typeface="Bookman Old Style" pitchFamily="18"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685800" y="3810000"/>
            <a:ext cx="7772400" cy="914400"/>
          </a:xfrm>
        </p:spPr>
        <p:txBody>
          <a:bodyPr/>
          <a:lstStyle/>
          <a:p>
            <a:pPr fontAlgn="auto">
              <a:spcAft>
                <a:spcPts val="0"/>
              </a:spcAft>
              <a:defRPr/>
            </a:pPr>
            <a:r>
              <a:rPr lang="en-US" sz="4000" dirty="0" smtClean="0"/>
              <a:t>WITHHOLDING TAXES</a:t>
            </a:r>
            <a:endParaRPr lang="fil-PH" sz="4000" dirty="0" smtClean="0"/>
          </a:p>
        </p:txBody>
      </p:sp>
      <p:sp>
        <p:nvSpPr>
          <p:cNvPr id="5" name="TextBox 4"/>
          <p:cNvSpPr txBox="1"/>
          <p:nvPr/>
        </p:nvSpPr>
        <p:spPr>
          <a:xfrm>
            <a:off x="1143000" y="5115580"/>
            <a:ext cx="6657474" cy="707886"/>
          </a:xfrm>
          <a:prstGeom prst="rect">
            <a:avLst/>
          </a:prstGeom>
          <a:noFill/>
        </p:spPr>
        <p:txBody>
          <a:bodyPr wrap="square" rtlCol="0">
            <a:spAutoFit/>
          </a:bodyPr>
          <a:lstStyle/>
          <a:p>
            <a:pPr algn="ctr"/>
            <a:r>
              <a:rPr lang="en-PH" altLang="en-US" sz="2000" dirty="0" smtClean="0">
                <a:solidFill>
                  <a:schemeClr val="bg1"/>
                </a:solidFill>
              </a:rPr>
              <a:t>CARLO P. DIVEDOR</a:t>
            </a:r>
          </a:p>
          <a:p>
            <a:pPr algn="ctr"/>
            <a:r>
              <a:rPr lang="en-PH" altLang="en-US" sz="2000" dirty="0" smtClean="0">
                <a:solidFill>
                  <a:schemeClr val="bg1"/>
                </a:solidFill>
              </a:rPr>
              <a:t>29 November</a:t>
            </a:r>
            <a:r>
              <a:rPr lang="en-PH" altLang="en-US" sz="2000" dirty="0" smtClean="0">
                <a:solidFill>
                  <a:schemeClr val="bg1"/>
                </a:solidFill>
              </a:rPr>
              <a:t> </a:t>
            </a:r>
            <a:r>
              <a:rPr lang="en-PH" altLang="en-US" sz="2000" dirty="0" smtClean="0">
                <a:solidFill>
                  <a:schemeClr val="bg1"/>
                </a:solidFill>
              </a:rPr>
              <a:t>2017</a:t>
            </a:r>
          </a:p>
        </p:txBody>
      </p:sp>
    </p:spTree>
  </p:cSld>
  <p:clrMapOvr>
    <a:masterClrMapping/>
  </p:clrMapOvr>
  <mc:AlternateContent xmlns:mc="http://schemas.openxmlformats.org/markup-compatibility/2006" xmlns:p14="http://schemas.microsoft.com/office/powerpoint/2010/main">
    <mc:Choice Requires="p14">
      <p:transition spd="slow" advTm="3087">
        <p14:ripple/>
      </p:transition>
    </mc:Choice>
    <mc:Fallback xmlns="">
      <p:transition spd="slow" advTm="3087">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4.114. Withholding of Creditable Value-Added </a:t>
            </a:r>
            <a:r>
              <a:rPr lang="en-PH" dirty="0" smtClean="0">
                <a:solidFill>
                  <a:schemeClr val="tx2"/>
                </a:solidFill>
              </a:rPr>
              <a:t>Tax</a:t>
            </a:r>
          </a:p>
          <a:p>
            <a:pPr marL="0" indent="0">
              <a:buNone/>
            </a:pPr>
            <a:endParaRPr lang="en-PH" sz="1000" dirty="0" smtClean="0">
              <a:solidFill>
                <a:schemeClr val="tx2"/>
              </a:solidFill>
            </a:endParaRPr>
          </a:p>
          <a:p>
            <a:pPr marL="457200" indent="-457200" algn="just">
              <a:buAutoNum type="alphaUcParenBoth" startAt="3"/>
            </a:pPr>
            <a:r>
              <a:rPr lang="en-PH" sz="1700" dirty="0" smtClean="0">
                <a:latin typeface="Verdana"/>
              </a:rPr>
              <a:t>Returns </a:t>
            </a:r>
            <a:r>
              <a:rPr lang="en-PH" sz="1700" dirty="0">
                <a:latin typeface="Verdana"/>
              </a:rPr>
              <a:t>and payment of taxes withheld. — The withholding agents shall accomplish the Monthly Value- Added Tax Declaration (BIR Form 2550M) in duplicate and the amount withheld paid upon filing the return with the authorized agent banks located within the Revenue District Office (RDO) having jurisdiction over the place where the government office is located. In places where there are no authorized agent bank, the return shall be filed directly with the Revenue District Offices, Collection Offices or the duly authorized Treasurer of the city or municipality where the government office is located except in cases where the Commissioner otherwise permits. The required return shall be filed and payments made within ten (10) days following the end of the month the withholding was made except taxes withheld for the 3rd month of the quarter which shall be remitted through a Quarterly Value-Added Tax Return (BIR Form 2550Q) to be filed not later than the 25th day after the end of the calendar </a:t>
            </a:r>
            <a:r>
              <a:rPr lang="en-PH" sz="1700" dirty="0" smtClean="0">
                <a:latin typeface="Verdana"/>
              </a:rPr>
              <a:t>quarter</a:t>
            </a:r>
          </a:p>
          <a:p>
            <a:pPr marL="0" indent="0" algn="just">
              <a:buNone/>
            </a:pP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177274952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4.114. Withholding of Creditable Value-Added </a:t>
            </a:r>
            <a:r>
              <a:rPr lang="en-PH" dirty="0" smtClean="0">
                <a:solidFill>
                  <a:schemeClr val="tx2"/>
                </a:solidFill>
              </a:rPr>
              <a:t>Tax</a:t>
            </a:r>
          </a:p>
          <a:p>
            <a:pPr marL="0" indent="0" algn="just">
              <a:buNone/>
            </a:pPr>
            <a:endParaRPr lang="en-PH" sz="1000" dirty="0">
              <a:solidFill>
                <a:schemeClr val="tx2"/>
              </a:solidFill>
            </a:endParaRPr>
          </a:p>
          <a:p>
            <a:pPr marL="0" indent="0" algn="just">
              <a:buNone/>
            </a:pPr>
            <a:r>
              <a:rPr lang="en-PH" sz="2000" dirty="0" smtClean="0">
                <a:latin typeface="Verdana"/>
              </a:rPr>
              <a:t>(D) Certificate </a:t>
            </a:r>
            <a:r>
              <a:rPr lang="en-PH" sz="2000" dirty="0">
                <a:latin typeface="Verdana"/>
              </a:rPr>
              <a:t>of Value Added Tax Withheld. — Every withholding agent shall furnish each seller of goods and services from whom taxes has been deducted and withheld, the Certificate of Creditable Tax Withheld at Source (BIR Form 2307) to be accomplished in quadruplicate, the first three copies of which shall be given to the seller/payee not later than the fifteenth day of the following month. The fourth copy shall be the file copy of the withholding agent</a:t>
            </a:r>
            <a:r>
              <a:rPr lang="en-PH" sz="2000" dirty="0" smtClean="0">
                <a:latin typeface="Verdana"/>
              </a:rPr>
              <a:t>.</a:t>
            </a:r>
          </a:p>
          <a:p>
            <a:pPr marL="0" indent="0" algn="just">
              <a:buNone/>
            </a:pPr>
            <a:endParaRPr lang="en-PH" sz="2000" dirty="0">
              <a:latin typeface="Verdana"/>
            </a:endParaRPr>
          </a:p>
          <a:p>
            <a:pPr marL="857250" lvl="1" indent="-457200" algn="just">
              <a:buAutoNum type="alphaLcPeriod" startAt="2"/>
            </a:pP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106963189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4.114. Withholding of Creditable Value-Added </a:t>
            </a:r>
            <a:r>
              <a:rPr lang="en-PH" dirty="0" smtClean="0">
                <a:solidFill>
                  <a:schemeClr val="tx2"/>
                </a:solidFill>
              </a:rPr>
              <a:t>Tax</a:t>
            </a:r>
          </a:p>
          <a:p>
            <a:pPr marL="0" indent="0" algn="just">
              <a:buNone/>
            </a:pPr>
            <a:endParaRPr lang="en-PH" sz="1000" dirty="0" smtClean="0">
              <a:solidFill>
                <a:schemeClr val="tx2"/>
              </a:solidFill>
            </a:endParaRPr>
          </a:p>
          <a:p>
            <a:pPr marL="457200" indent="-457200" algn="just">
              <a:buAutoNum type="alphaUcParenBoth" startAt="5"/>
            </a:pPr>
            <a:r>
              <a:rPr lang="en-PH" sz="2000" dirty="0" smtClean="0">
                <a:latin typeface="Verdana"/>
              </a:rPr>
              <a:t>Liability </a:t>
            </a:r>
            <a:r>
              <a:rPr lang="en-PH" sz="2000" dirty="0">
                <a:latin typeface="Verdana"/>
              </a:rPr>
              <a:t>of designated officers. </a:t>
            </a:r>
            <a:r>
              <a:rPr lang="en-PH" sz="2000" dirty="0" smtClean="0">
                <a:latin typeface="Verdana"/>
              </a:rPr>
              <a:t>—</a:t>
            </a:r>
          </a:p>
          <a:p>
            <a:pPr marL="0" indent="0" algn="just">
              <a:buNone/>
            </a:pPr>
            <a:endParaRPr lang="en-PH" sz="2000" dirty="0">
              <a:latin typeface="Verdana"/>
            </a:endParaRPr>
          </a:p>
          <a:p>
            <a:pPr marL="457200" indent="-457200" algn="just">
              <a:buAutoNum type="arabicParenBoth"/>
            </a:pPr>
            <a:r>
              <a:rPr lang="en-PH" sz="2000" dirty="0" smtClean="0">
                <a:latin typeface="Verdana"/>
              </a:rPr>
              <a:t>Additions </a:t>
            </a:r>
            <a:r>
              <a:rPr lang="en-PH" sz="2000" dirty="0">
                <a:latin typeface="Verdana"/>
              </a:rPr>
              <a:t>to the tax. — The designated Treasurers, Chief Accountants and other persons holding similar positions, who have the duty to withhold and remit the value added tax in their respective offices shall be personally liable for the additions to the tax prescribed in Sec. 247 of the Code</a:t>
            </a:r>
            <a:r>
              <a:rPr lang="en-PH" sz="2000" dirty="0" smtClean="0">
                <a:latin typeface="Verdana"/>
              </a:rPr>
              <a:t>.</a:t>
            </a: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351301345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4.114. Withholding of Creditable Value-Added </a:t>
            </a:r>
            <a:r>
              <a:rPr lang="en-PH" dirty="0" smtClean="0">
                <a:solidFill>
                  <a:schemeClr val="tx2"/>
                </a:solidFill>
              </a:rPr>
              <a:t>Tax</a:t>
            </a:r>
          </a:p>
          <a:p>
            <a:pPr marL="0" indent="0" algn="just">
              <a:buNone/>
            </a:pPr>
            <a:endParaRPr lang="en-PH" sz="1000" dirty="0" smtClean="0">
              <a:solidFill>
                <a:schemeClr val="tx2"/>
              </a:solidFill>
            </a:endParaRPr>
          </a:p>
          <a:p>
            <a:pPr marL="457200" indent="-457200" algn="just">
              <a:buAutoNum type="alphaUcParenBoth" startAt="5"/>
            </a:pPr>
            <a:r>
              <a:rPr lang="en-PH" sz="2000" dirty="0" smtClean="0">
                <a:latin typeface="Verdana"/>
              </a:rPr>
              <a:t>Liability </a:t>
            </a:r>
            <a:r>
              <a:rPr lang="en-PH" sz="2000" dirty="0">
                <a:latin typeface="Verdana"/>
              </a:rPr>
              <a:t>of designated officers. </a:t>
            </a:r>
            <a:r>
              <a:rPr lang="en-PH" sz="2000" dirty="0" smtClean="0">
                <a:latin typeface="Verdana"/>
              </a:rPr>
              <a:t>—</a:t>
            </a:r>
          </a:p>
          <a:p>
            <a:pPr marL="0" indent="0" algn="just">
              <a:buNone/>
            </a:pPr>
            <a:endParaRPr lang="en-PH" sz="1000" dirty="0">
              <a:latin typeface="Verdana"/>
            </a:endParaRPr>
          </a:p>
          <a:p>
            <a:pPr marL="0" indent="0" algn="just">
              <a:buNone/>
            </a:pPr>
            <a:r>
              <a:rPr lang="en-PH" sz="2000" dirty="0" smtClean="0">
                <a:latin typeface="Verdana"/>
              </a:rPr>
              <a:t>(</a:t>
            </a:r>
            <a:r>
              <a:rPr lang="en-PH" sz="2000" dirty="0">
                <a:latin typeface="Verdana"/>
              </a:rPr>
              <a:t>2)	Punishable acts or omissions. — Every officer or employee of the government of the Republic to the Philippines or any of its agencies and instrumentalities, its political subdivisions, as well as government owned or controlled corporations charged with the duty to deduct and withhold any internal revenue tax and to remit the same in accordance with these regulations shall, upon conviction for each act or omission herein-below specified, be fined in a sum of not less than five thousand pesos (P5,000.00) but not more than fifty thousand pesos (P50,000.00) or imprisoned for a term of not less than six months and one day but not more than two years, or both.</a:t>
            </a:r>
          </a:p>
          <a:p>
            <a:pPr marL="0" indent="0" algn="just">
              <a:buNone/>
            </a:pPr>
            <a:endParaRPr lang="en-PH" sz="2000" dirty="0" smtClean="0">
              <a:latin typeface="Verdana"/>
            </a:endParaRPr>
          </a:p>
          <a:p>
            <a:pPr marL="0" indent="0" algn="just">
              <a:buNone/>
            </a:pPr>
            <a:endParaRPr lang="en-PH" sz="2000" dirty="0">
              <a:latin typeface="Verdana"/>
            </a:endParaRPr>
          </a:p>
          <a:p>
            <a:pPr marL="857250" lvl="1" indent="-457200" algn="just">
              <a:buAutoNum type="alphaLcPeriod" startAt="2"/>
            </a:pP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181457506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4.114. Withholding of Creditable Value-Added </a:t>
            </a:r>
            <a:r>
              <a:rPr lang="en-PH" dirty="0" smtClean="0">
                <a:solidFill>
                  <a:schemeClr val="tx2"/>
                </a:solidFill>
              </a:rPr>
              <a:t>Tax</a:t>
            </a:r>
          </a:p>
          <a:p>
            <a:pPr marL="0" indent="0" algn="just">
              <a:buNone/>
            </a:pPr>
            <a:endParaRPr lang="en-PH" sz="1000" dirty="0" smtClean="0">
              <a:solidFill>
                <a:schemeClr val="tx2"/>
              </a:solidFill>
            </a:endParaRPr>
          </a:p>
          <a:p>
            <a:pPr marL="457200" indent="-457200" algn="just">
              <a:buAutoNum type="alphaUcParenBoth" startAt="5"/>
            </a:pPr>
            <a:r>
              <a:rPr lang="en-PH" sz="2000" dirty="0" smtClean="0">
                <a:latin typeface="Verdana"/>
              </a:rPr>
              <a:t>Liability </a:t>
            </a:r>
            <a:r>
              <a:rPr lang="en-PH" sz="2000" dirty="0">
                <a:latin typeface="Verdana"/>
              </a:rPr>
              <a:t>of designated officers. </a:t>
            </a:r>
            <a:r>
              <a:rPr lang="en-PH" sz="2000" dirty="0" smtClean="0">
                <a:latin typeface="Verdana"/>
              </a:rPr>
              <a:t>—</a:t>
            </a:r>
          </a:p>
          <a:p>
            <a:pPr marL="0" indent="0" algn="just">
              <a:buNone/>
            </a:pPr>
            <a:endParaRPr lang="en-PH" sz="1000" dirty="0">
              <a:latin typeface="Verdana"/>
            </a:endParaRPr>
          </a:p>
          <a:p>
            <a:pPr marL="457200" indent="-457200" algn="just">
              <a:buAutoNum type="arabicParenBoth" startAt="2"/>
            </a:pPr>
            <a:r>
              <a:rPr lang="en-PH" sz="2000" dirty="0" smtClean="0">
                <a:latin typeface="Verdana"/>
              </a:rPr>
              <a:t>Punishable </a:t>
            </a:r>
            <a:r>
              <a:rPr lang="en-PH" sz="2000" dirty="0">
                <a:latin typeface="Verdana"/>
              </a:rPr>
              <a:t>acts or omissions. </a:t>
            </a:r>
            <a:r>
              <a:rPr lang="en-PH" sz="2000" dirty="0" smtClean="0">
                <a:latin typeface="Verdana"/>
              </a:rPr>
              <a:t>—</a:t>
            </a:r>
          </a:p>
          <a:p>
            <a:pPr marL="457200" indent="-457200" algn="just">
              <a:buAutoNum type="arabicParenBoth" startAt="2"/>
            </a:pPr>
            <a:endParaRPr lang="en-PH" sz="2000" dirty="0">
              <a:latin typeface="Verdana"/>
            </a:endParaRPr>
          </a:p>
          <a:p>
            <a:pPr marL="0" indent="0" algn="just">
              <a:buNone/>
            </a:pPr>
            <a:r>
              <a:rPr lang="en-PH" sz="2000" dirty="0" smtClean="0">
                <a:latin typeface="Verdana"/>
              </a:rPr>
              <a:t>(</a:t>
            </a:r>
            <a:r>
              <a:rPr lang="en-PH" sz="2000" dirty="0">
                <a:latin typeface="Verdana"/>
              </a:rPr>
              <a:t>a)	Fails or causes the failure to deduct and withhold any internal revenue tax covered by these regulations;</a:t>
            </a:r>
          </a:p>
          <a:p>
            <a:pPr marL="0" indent="0" algn="just">
              <a:buNone/>
            </a:pPr>
            <a:r>
              <a:rPr lang="en-PH" sz="2000" dirty="0">
                <a:latin typeface="Verdana"/>
              </a:rPr>
              <a:t>(b)	Fails or causes the failure to remit the taxes deducted and withheld within the time prescribed therein;</a:t>
            </a:r>
          </a:p>
          <a:p>
            <a:pPr marL="0" indent="0" algn="just">
              <a:buNone/>
            </a:pPr>
            <a:r>
              <a:rPr lang="en-PH" sz="2000" dirty="0">
                <a:latin typeface="Verdana"/>
              </a:rPr>
              <a:t>(c)	Fails or causes the failure to file the return or issue certificate required.</a:t>
            </a:r>
          </a:p>
          <a:p>
            <a:pPr marL="0" indent="0" algn="just">
              <a:buNone/>
            </a:pPr>
            <a:endParaRPr lang="en-PH" sz="2000" dirty="0" smtClean="0">
              <a:latin typeface="Verdana"/>
            </a:endParaRPr>
          </a:p>
          <a:p>
            <a:pPr marL="0" indent="0" algn="just">
              <a:buNone/>
            </a:pPr>
            <a:endParaRPr lang="en-PH" sz="2000" dirty="0">
              <a:latin typeface="Verdana"/>
            </a:endParaRPr>
          </a:p>
          <a:p>
            <a:pPr marL="857250" lvl="1" indent="-457200" algn="just">
              <a:buAutoNum type="alphaLcPeriod" startAt="2"/>
            </a:pP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178007612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pPr marL="0" indent="0" algn="just">
              <a:buNone/>
            </a:pPr>
            <a:endParaRPr lang="en-PH" sz="2000" dirty="0" smtClean="0">
              <a:latin typeface="Verdana"/>
            </a:endParaRPr>
          </a:p>
          <a:p>
            <a:pPr marL="0" indent="0" algn="just">
              <a:buNone/>
            </a:pPr>
            <a:endParaRPr lang="en-PH" sz="2000" dirty="0">
              <a:latin typeface="Verdana"/>
            </a:endParaRPr>
          </a:p>
          <a:p>
            <a:pPr marL="857250" lvl="1" indent="-457200" algn="just">
              <a:buAutoNum type="alphaLcPeriod" startAt="2"/>
            </a:pP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258605497"/>
              </p:ext>
            </p:extLst>
          </p:nvPr>
        </p:nvGraphicFramePr>
        <p:xfrm>
          <a:off x="696035" y="1629016"/>
          <a:ext cx="7642745" cy="3337560"/>
        </p:xfrm>
        <a:graphic>
          <a:graphicData uri="http://schemas.openxmlformats.org/drawingml/2006/table">
            <a:tbl>
              <a:tblPr firstRow="1" bandRow="1">
                <a:tableStyleId>{5C22544A-7EE6-4342-B048-85BDC9FD1C3A}</a:tableStyleId>
              </a:tblPr>
              <a:tblGrid>
                <a:gridCol w="2019869"/>
                <a:gridCol w="1364777"/>
                <a:gridCol w="1201001"/>
                <a:gridCol w="1528549"/>
                <a:gridCol w="1528549"/>
              </a:tblGrid>
              <a:tr h="370840">
                <a:tc>
                  <a:txBody>
                    <a:bodyPr/>
                    <a:lstStyle/>
                    <a:p>
                      <a:pPr algn="ctr"/>
                      <a:r>
                        <a:rPr lang="en-PH" dirty="0" smtClean="0"/>
                        <a:t>Particulars</a:t>
                      </a:r>
                      <a:endParaRPr lang="en-PH" dirty="0"/>
                    </a:p>
                  </a:txBody>
                  <a:tcPr/>
                </a:tc>
                <a:tc gridSpan="2">
                  <a:txBody>
                    <a:bodyPr/>
                    <a:lstStyle/>
                    <a:p>
                      <a:pPr algn="ctr"/>
                      <a:r>
                        <a:rPr lang="en-PH" dirty="0" smtClean="0"/>
                        <a:t>Goods</a:t>
                      </a:r>
                      <a:endParaRPr lang="en-PH" dirty="0"/>
                    </a:p>
                  </a:txBody>
                  <a:tcPr/>
                </a:tc>
                <a:tc hMerge="1">
                  <a:txBody>
                    <a:bodyPr/>
                    <a:lstStyle/>
                    <a:p>
                      <a:pPr algn="ctr"/>
                      <a:endParaRPr lang="en-PH" dirty="0"/>
                    </a:p>
                  </a:txBody>
                  <a:tcPr/>
                </a:tc>
                <a:tc gridSpan="2">
                  <a:txBody>
                    <a:bodyPr/>
                    <a:lstStyle/>
                    <a:p>
                      <a:pPr algn="ctr"/>
                      <a:r>
                        <a:rPr lang="en-PH" dirty="0" smtClean="0"/>
                        <a:t>Services</a:t>
                      </a:r>
                      <a:endParaRPr lang="en-PH" dirty="0"/>
                    </a:p>
                  </a:txBody>
                  <a:tcPr/>
                </a:tc>
                <a:tc hMerge="1">
                  <a:txBody>
                    <a:bodyPr/>
                    <a:lstStyle/>
                    <a:p>
                      <a:pPr algn="ctr"/>
                      <a:endParaRPr lang="en-PH" dirty="0"/>
                    </a:p>
                  </a:txBody>
                  <a:tcPr/>
                </a:tc>
              </a:tr>
              <a:tr h="370840">
                <a:tc>
                  <a:txBody>
                    <a:bodyPr/>
                    <a:lstStyle/>
                    <a:p>
                      <a:pPr algn="l"/>
                      <a:endParaRPr lang="en-PH" dirty="0"/>
                    </a:p>
                  </a:txBody>
                  <a:tcPr/>
                </a:tc>
                <a:tc>
                  <a:txBody>
                    <a:bodyPr/>
                    <a:lstStyle/>
                    <a:p>
                      <a:pPr algn="ctr"/>
                      <a:endParaRPr lang="en-PH"/>
                    </a:p>
                  </a:txBody>
                  <a:tcPr/>
                </a:tc>
                <a:tc>
                  <a:txBody>
                    <a:bodyPr/>
                    <a:lstStyle/>
                    <a:p>
                      <a:pPr algn="ctr"/>
                      <a:endParaRPr lang="en-PH"/>
                    </a:p>
                  </a:txBody>
                  <a:tcPr/>
                </a:tc>
                <a:tc>
                  <a:txBody>
                    <a:bodyPr/>
                    <a:lstStyle/>
                    <a:p>
                      <a:pPr algn="ctr"/>
                      <a:endParaRPr lang="en-PH"/>
                    </a:p>
                  </a:txBody>
                  <a:tcPr/>
                </a:tc>
                <a:tc>
                  <a:txBody>
                    <a:bodyPr/>
                    <a:lstStyle/>
                    <a:p>
                      <a:pPr algn="ctr"/>
                      <a:endParaRPr lang="en-PH"/>
                    </a:p>
                  </a:txBody>
                  <a:tcPr/>
                </a:tc>
              </a:tr>
              <a:tr h="370840">
                <a:tc>
                  <a:txBody>
                    <a:bodyPr/>
                    <a:lstStyle/>
                    <a:p>
                      <a:pPr algn="l"/>
                      <a:r>
                        <a:rPr lang="en-PH" dirty="0" smtClean="0"/>
                        <a:t>1.  VAT</a:t>
                      </a:r>
                      <a:endParaRPr lang="en-PH" dirty="0"/>
                    </a:p>
                  </a:txBody>
                  <a:tcPr/>
                </a:tc>
                <a:tc>
                  <a:txBody>
                    <a:bodyPr/>
                    <a:lstStyle/>
                    <a:p>
                      <a:pPr algn="ctr"/>
                      <a:r>
                        <a:rPr lang="en-PH" dirty="0" smtClean="0"/>
                        <a:t>1%</a:t>
                      </a:r>
                      <a:endParaRPr lang="en-PH" dirty="0"/>
                    </a:p>
                  </a:txBody>
                  <a:tcPr/>
                </a:tc>
                <a:tc>
                  <a:txBody>
                    <a:bodyPr/>
                    <a:lstStyle/>
                    <a:p>
                      <a:pPr algn="ctr"/>
                      <a:r>
                        <a:rPr lang="en-PH" dirty="0" smtClean="0"/>
                        <a:t>5%</a:t>
                      </a:r>
                      <a:endParaRPr lang="en-PH" dirty="0"/>
                    </a:p>
                  </a:txBody>
                  <a:tcPr/>
                </a:tc>
                <a:tc>
                  <a:txBody>
                    <a:bodyPr/>
                    <a:lstStyle/>
                    <a:p>
                      <a:pPr algn="ctr"/>
                      <a:r>
                        <a:rPr lang="en-PH" dirty="0" smtClean="0"/>
                        <a:t>2%</a:t>
                      </a:r>
                      <a:endParaRPr lang="en-PH" dirty="0"/>
                    </a:p>
                  </a:txBody>
                  <a:tcPr/>
                </a:tc>
                <a:tc>
                  <a:txBody>
                    <a:bodyPr/>
                    <a:lstStyle/>
                    <a:p>
                      <a:pPr algn="ctr"/>
                      <a:r>
                        <a:rPr lang="en-PH" dirty="0" smtClean="0"/>
                        <a:t>5%</a:t>
                      </a:r>
                      <a:endParaRPr lang="en-PH" dirty="0"/>
                    </a:p>
                  </a:txBody>
                  <a:tcPr/>
                </a:tc>
              </a:tr>
              <a:tr h="370840">
                <a:tc>
                  <a:txBody>
                    <a:bodyPr/>
                    <a:lstStyle/>
                    <a:p>
                      <a:pPr algn="l"/>
                      <a:r>
                        <a:rPr lang="en-PH" dirty="0" smtClean="0"/>
                        <a:t>2.  Non</a:t>
                      </a:r>
                      <a:r>
                        <a:rPr lang="en-PH" baseline="0" dirty="0" smtClean="0"/>
                        <a:t> VAT</a:t>
                      </a:r>
                      <a:endParaRPr lang="en-PH" dirty="0"/>
                    </a:p>
                  </a:txBody>
                  <a:tcPr/>
                </a:tc>
                <a:tc>
                  <a:txBody>
                    <a:bodyPr/>
                    <a:lstStyle/>
                    <a:p>
                      <a:pPr algn="ctr"/>
                      <a:r>
                        <a:rPr lang="en-PH" dirty="0" smtClean="0"/>
                        <a:t>1%</a:t>
                      </a:r>
                      <a:endParaRPr lang="en-PH" dirty="0"/>
                    </a:p>
                  </a:txBody>
                  <a:tcPr/>
                </a:tc>
                <a:tc>
                  <a:txBody>
                    <a:bodyPr/>
                    <a:lstStyle/>
                    <a:p>
                      <a:pPr algn="ctr"/>
                      <a:r>
                        <a:rPr lang="en-PH" dirty="0" smtClean="0"/>
                        <a:t>3%</a:t>
                      </a:r>
                      <a:endParaRPr lang="en-PH" dirty="0"/>
                    </a:p>
                  </a:txBody>
                  <a:tcPr/>
                </a:tc>
                <a:tc>
                  <a:txBody>
                    <a:bodyPr/>
                    <a:lstStyle/>
                    <a:p>
                      <a:pPr algn="ctr"/>
                      <a:r>
                        <a:rPr lang="en-PH" dirty="0" smtClean="0"/>
                        <a:t>2%</a:t>
                      </a:r>
                      <a:endParaRPr lang="en-PH" dirty="0"/>
                    </a:p>
                  </a:txBody>
                  <a:tcPr/>
                </a:tc>
                <a:tc>
                  <a:txBody>
                    <a:bodyPr/>
                    <a:lstStyle/>
                    <a:p>
                      <a:pPr algn="ctr"/>
                      <a:r>
                        <a:rPr lang="en-PH" dirty="0" smtClean="0"/>
                        <a:t>3%</a:t>
                      </a:r>
                      <a:endParaRPr lang="en-PH" dirty="0"/>
                    </a:p>
                  </a:txBody>
                  <a:tcPr/>
                </a:tc>
              </a:tr>
              <a:tr h="370840">
                <a:tc>
                  <a:txBody>
                    <a:bodyPr/>
                    <a:lstStyle/>
                    <a:p>
                      <a:pPr algn="l"/>
                      <a:endParaRPr lang="en-PH" dirty="0"/>
                    </a:p>
                  </a:txBody>
                  <a:tcPr/>
                </a:tc>
                <a:tc>
                  <a:txBody>
                    <a:bodyPr/>
                    <a:lstStyle/>
                    <a:p>
                      <a:pPr algn="ctr"/>
                      <a:endParaRPr lang="en-PH" dirty="0"/>
                    </a:p>
                  </a:txBody>
                  <a:tcPr/>
                </a:tc>
                <a:tc>
                  <a:txBody>
                    <a:bodyPr/>
                    <a:lstStyle/>
                    <a:p>
                      <a:pPr algn="ctr"/>
                      <a:endParaRPr lang="en-PH" dirty="0"/>
                    </a:p>
                  </a:txBody>
                  <a:tcPr/>
                </a:tc>
                <a:tc>
                  <a:txBody>
                    <a:bodyPr/>
                    <a:lstStyle/>
                    <a:p>
                      <a:pPr algn="ctr"/>
                      <a:endParaRPr lang="en-PH" dirty="0"/>
                    </a:p>
                  </a:txBody>
                  <a:tcPr/>
                </a:tc>
                <a:tc>
                  <a:txBody>
                    <a:bodyPr/>
                    <a:lstStyle/>
                    <a:p>
                      <a:pPr algn="ctr"/>
                      <a:endParaRPr lang="en-PH" dirty="0"/>
                    </a:p>
                  </a:txBody>
                  <a:tcPr/>
                </a:tc>
              </a:tr>
              <a:tr h="370840">
                <a:tc>
                  <a:txBody>
                    <a:bodyPr/>
                    <a:lstStyle/>
                    <a:p>
                      <a:pPr algn="l"/>
                      <a:r>
                        <a:rPr lang="en-PH" dirty="0" smtClean="0"/>
                        <a:t>BIR Forms</a:t>
                      </a:r>
                      <a:endParaRPr lang="en-PH" dirty="0"/>
                    </a:p>
                  </a:txBody>
                  <a:tcPr/>
                </a:tc>
                <a:tc>
                  <a:txBody>
                    <a:bodyPr/>
                    <a:lstStyle/>
                    <a:p>
                      <a:pPr algn="ctr"/>
                      <a:r>
                        <a:rPr lang="en-PH" dirty="0" smtClean="0"/>
                        <a:t>2307</a:t>
                      </a:r>
                      <a:endParaRPr lang="en-PH" dirty="0"/>
                    </a:p>
                  </a:txBody>
                  <a:tcPr/>
                </a:tc>
                <a:tc>
                  <a:txBody>
                    <a:bodyPr/>
                    <a:lstStyle/>
                    <a:p>
                      <a:pPr algn="ctr"/>
                      <a:r>
                        <a:rPr lang="en-PH" dirty="0" smtClean="0"/>
                        <a:t>2306</a:t>
                      </a:r>
                      <a:endParaRPr lang="en-PH" dirty="0"/>
                    </a:p>
                  </a:txBody>
                  <a:tcPr/>
                </a:tc>
                <a:tc>
                  <a:txBody>
                    <a:bodyPr/>
                    <a:lstStyle/>
                    <a:p>
                      <a:pPr algn="ctr"/>
                      <a:r>
                        <a:rPr lang="en-PH" dirty="0" smtClean="0"/>
                        <a:t>2307</a:t>
                      </a:r>
                      <a:endParaRPr lang="en-PH" dirty="0"/>
                    </a:p>
                  </a:txBody>
                  <a:tcPr/>
                </a:tc>
                <a:tc>
                  <a:txBody>
                    <a:bodyPr/>
                    <a:lstStyle/>
                    <a:p>
                      <a:pPr algn="ctr"/>
                      <a:r>
                        <a:rPr lang="en-PH" dirty="0" smtClean="0"/>
                        <a:t>2306</a:t>
                      </a:r>
                      <a:endParaRPr lang="en-PH" dirty="0"/>
                    </a:p>
                  </a:txBody>
                  <a:tcPr/>
                </a:tc>
              </a:tr>
              <a:tr h="370840">
                <a:tc>
                  <a:txBody>
                    <a:bodyPr/>
                    <a:lstStyle/>
                    <a:p>
                      <a:pPr algn="l"/>
                      <a:endParaRPr lang="en-PH" dirty="0"/>
                    </a:p>
                  </a:txBody>
                  <a:tcPr/>
                </a:tc>
                <a:tc>
                  <a:txBody>
                    <a:bodyPr/>
                    <a:lstStyle/>
                    <a:p>
                      <a:pPr algn="ctr"/>
                      <a:endParaRPr lang="en-PH" dirty="0"/>
                    </a:p>
                  </a:txBody>
                  <a:tcPr/>
                </a:tc>
                <a:tc>
                  <a:txBody>
                    <a:bodyPr/>
                    <a:lstStyle/>
                    <a:p>
                      <a:pPr algn="ctr"/>
                      <a:endParaRPr lang="en-PH" dirty="0"/>
                    </a:p>
                  </a:txBody>
                  <a:tcPr/>
                </a:tc>
                <a:tc>
                  <a:txBody>
                    <a:bodyPr/>
                    <a:lstStyle/>
                    <a:p>
                      <a:pPr algn="ctr"/>
                      <a:endParaRPr lang="en-PH" dirty="0"/>
                    </a:p>
                  </a:txBody>
                  <a:tcPr/>
                </a:tc>
                <a:tc>
                  <a:txBody>
                    <a:bodyPr/>
                    <a:lstStyle/>
                    <a:p>
                      <a:pPr algn="ctr"/>
                      <a:endParaRPr lang="en-PH" dirty="0"/>
                    </a:p>
                  </a:txBody>
                  <a:tcPr/>
                </a:tc>
              </a:tr>
              <a:tr h="370840">
                <a:tc>
                  <a:txBody>
                    <a:bodyPr/>
                    <a:lstStyle/>
                    <a:p>
                      <a:pPr algn="l"/>
                      <a:endParaRPr lang="en-PH" dirty="0"/>
                    </a:p>
                  </a:txBody>
                  <a:tcPr/>
                </a:tc>
                <a:tc>
                  <a:txBody>
                    <a:bodyPr/>
                    <a:lstStyle/>
                    <a:p>
                      <a:pPr algn="ctr"/>
                      <a:endParaRPr lang="en-PH" dirty="0"/>
                    </a:p>
                  </a:txBody>
                  <a:tcPr/>
                </a:tc>
                <a:tc>
                  <a:txBody>
                    <a:bodyPr/>
                    <a:lstStyle/>
                    <a:p>
                      <a:pPr algn="ctr"/>
                      <a:endParaRPr lang="en-PH" dirty="0"/>
                    </a:p>
                  </a:txBody>
                  <a:tcPr/>
                </a:tc>
                <a:tc>
                  <a:txBody>
                    <a:bodyPr/>
                    <a:lstStyle/>
                    <a:p>
                      <a:pPr algn="ctr"/>
                      <a:endParaRPr lang="en-PH" dirty="0"/>
                    </a:p>
                  </a:txBody>
                  <a:tcPr/>
                </a:tc>
                <a:tc>
                  <a:txBody>
                    <a:bodyPr/>
                    <a:lstStyle/>
                    <a:p>
                      <a:pPr algn="ctr"/>
                      <a:endParaRPr lang="en-PH" dirty="0"/>
                    </a:p>
                  </a:txBody>
                  <a:tcPr/>
                </a:tc>
              </a:tr>
              <a:tr h="370840">
                <a:tc>
                  <a:txBody>
                    <a:bodyPr/>
                    <a:lstStyle/>
                    <a:p>
                      <a:pPr algn="l"/>
                      <a:endParaRPr lang="en-PH" dirty="0"/>
                    </a:p>
                  </a:txBody>
                  <a:tcPr/>
                </a:tc>
                <a:tc>
                  <a:txBody>
                    <a:bodyPr/>
                    <a:lstStyle/>
                    <a:p>
                      <a:pPr algn="ctr"/>
                      <a:endParaRPr lang="en-PH" dirty="0"/>
                    </a:p>
                  </a:txBody>
                  <a:tcPr/>
                </a:tc>
                <a:tc>
                  <a:txBody>
                    <a:bodyPr/>
                    <a:lstStyle/>
                    <a:p>
                      <a:pPr algn="ctr"/>
                      <a:endParaRPr lang="en-PH" dirty="0"/>
                    </a:p>
                  </a:txBody>
                  <a:tcPr/>
                </a:tc>
                <a:tc>
                  <a:txBody>
                    <a:bodyPr/>
                    <a:lstStyle/>
                    <a:p>
                      <a:pPr algn="ctr"/>
                      <a:endParaRPr lang="en-PH" dirty="0"/>
                    </a:p>
                  </a:txBody>
                  <a:tcPr/>
                </a:tc>
                <a:tc>
                  <a:txBody>
                    <a:bodyPr/>
                    <a:lstStyle/>
                    <a:p>
                      <a:pPr algn="ctr"/>
                      <a:endParaRPr lang="en-PH" dirty="0"/>
                    </a:p>
                  </a:txBody>
                  <a:tcPr/>
                </a:tc>
              </a:tr>
            </a:tbl>
          </a:graphicData>
        </a:graphic>
      </p:graphicFrame>
    </p:spTree>
    <p:extLst>
      <p:ext uri="{BB962C8B-B14F-4D97-AF65-F5344CB8AC3E}">
        <p14:creationId xmlns:p14="http://schemas.microsoft.com/office/powerpoint/2010/main" val="286157291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pPr marL="0" indent="0" algn="just">
              <a:buNone/>
            </a:pPr>
            <a:endParaRPr lang="en-PH" sz="2000" dirty="0" smtClean="0">
              <a:latin typeface="Verdana"/>
            </a:endParaRPr>
          </a:p>
          <a:p>
            <a:pPr marL="0" indent="0" algn="just">
              <a:buNone/>
            </a:pPr>
            <a:endParaRPr lang="en-PH" sz="2000" dirty="0">
              <a:latin typeface="Verdana"/>
            </a:endParaRPr>
          </a:p>
          <a:p>
            <a:pPr marL="857250" lvl="1" indent="-457200" algn="just">
              <a:buAutoNum type="alphaLcPeriod" startAt="2"/>
            </a:pP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
        <p:nvSpPr>
          <p:cNvPr id="5" name="TextBox 4"/>
          <p:cNvSpPr txBox="1"/>
          <p:nvPr/>
        </p:nvSpPr>
        <p:spPr>
          <a:xfrm>
            <a:off x="300250" y="914395"/>
            <a:ext cx="8502555" cy="2862322"/>
          </a:xfrm>
          <a:prstGeom prst="rect">
            <a:avLst/>
          </a:prstGeom>
          <a:noFill/>
        </p:spPr>
        <p:txBody>
          <a:bodyPr wrap="square" rtlCol="0">
            <a:spAutoFit/>
          </a:bodyPr>
          <a:lstStyle/>
          <a:p>
            <a:pPr algn="just"/>
            <a:r>
              <a:rPr lang="en-PH" dirty="0" smtClean="0"/>
              <a:t>Examples:</a:t>
            </a:r>
          </a:p>
          <a:p>
            <a:pPr algn="just"/>
            <a:endParaRPr lang="en-PH" dirty="0"/>
          </a:p>
          <a:p>
            <a:pPr marL="342900" indent="-342900" algn="just">
              <a:buAutoNum type="arabicPeriod"/>
            </a:pPr>
            <a:r>
              <a:rPr lang="en-PH" dirty="0" err="1" smtClean="0"/>
              <a:t>Mr.</a:t>
            </a:r>
            <a:r>
              <a:rPr lang="en-PH" dirty="0" smtClean="0"/>
              <a:t> Gilbert Bautista, Principal of </a:t>
            </a:r>
            <a:r>
              <a:rPr lang="en-PH" dirty="0" err="1" smtClean="0"/>
              <a:t>Bengue</a:t>
            </a:r>
            <a:r>
              <a:rPr lang="en-PH" dirty="0" smtClean="0"/>
              <a:t> National High School, bought a printer, a Brother Model T700 worth </a:t>
            </a:r>
            <a:r>
              <a:rPr lang="en-PH" dirty="0" err="1" smtClean="0"/>
              <a:t>Php</a:t>
            </a:r>
            <a:r>
              <a:rPr lang="en-PH" dirty="0" smtClean="0"/>
              <a:t> 8,000 pesos from Octagon Computer Store, a VAT registered company.</a:t>
            </a:r>
          </a:p>
          <a:p>
            <a:pPr algn="just"/>
            <a:endParaRPr lang="en-PH" dirty="0" smtClean="0"/>
          </a:p>
          <a:p>
            <a:pPr algn="just"/>
            <a:r>
              <a:rPr lang="en-PH" dirty="0" smtClean="0"/>
              <a:t>Question:</a:t>
            </a:r>
          </a:p>
          <a:p>
            <a:pPr algn="just"/>
            <a:endParaRPr lang="en-PH" dirty="0"/>
          </a:p>
          <a:p>
            <a:pPr algn="just"/>
            <a:r>
              <a:rPr lang="en-PH" dirty="0" smtClean="0"/>
              <a:t>	How much should the principal pay the Octagon Computer Store and what BIR forms should he give the store for the creditable withholding tax?</a:t>
            </a:r>
            <a:endParaRPr lang="en-PH" dirty="0"/>
          </a:p>
        </p:txBody>
      </p:sp>
      <p:sp>
        <p:nvSpPr>
          <p:cNvPr id="6" name="TextBox 5"/>
          <p:cNvSpPr txBox="1"/>
          <p:nvPr/>
        </p:nvSpPr>
        <p:spPr>
          <a:xfrm>
            <a:off x="452650" y="3823691"/>
            <a:ext cx="8502555" cy="2585323"/>
          </a:xfrm>
          <a:prstGeom prst="rect">
            <a:avLst/>
          </a:prstGeom>
          <a:noFill/>
        </p:spPr>
        <p:txBody>
          <a:bodyPr wrap="square" rtlCol="0">
            <a:spAutoFit/>
          </a:bodyPr>
          <a:lstStyle/>
          <a:p>
            <a:pPr algn="just"/>
            <a:r>
              <a:rPr lang="en-PH" dirty="0" smtClean="0"/>
              <a:t>Answer:</a:t>
            </a:r>
          </a:p>
          <a:p>
            <a:pPr algn="just"/>
            <a:endParaRPr lang="en-PH" dirty="0" smtClean="0"/>
          </a:p>
          <a:p>
            <a:pPr algn="just"/>
            <a:r>
              <a:rPr lang="en-PH" dirty="0" smtClean="0"/>
              <a:t>Sales price – </a:t>
            </a:r>
            <a:r>
              <a:rPr lang="en-PH" dirty="0" err="1" smtClean="0"/>
              <a:t>Php</a:t>
            </a:r>
            <a:r>
              <a:rPr lang="en-PH" dirty="0" smtClean="0"/>
              <a:t> 8,000.00/1.12 	= </a:t>
            </a:r>
            <a:r>
              <a:rPr lang="en-PH" dirty="0" err="1" smtClean="0"/>
              <a:t>Php</a:t>
            </a:r>
            <a:r>
              <a:rPr lang="en-PH" dirty="0" smtClean="0"/>
              <a:t> 7,142.86 =&gt;SP not including tax</a:t>
            </a:r>
          </a:p>
          <a:p>
            <a:pPr algn="just"/>
            <a:r>
              <a:rPr lang="en-PH" dirty="0" smtClean="0"/>
              <a:t>Final VAT – 7,142.86 x 5%</a:t>
            </a:r>
            <a:r>
              <a:rPr lang="en-PH" dirty="0"/>
              <a:t>	</a:t>
            </a:r>
            <a:r>
              <a:rPr lang="en-PH" dirty="0" smtClean="0"/>
              <a:t>	=  </a:t>
            </a:r>
            <a:r>
              <a:rPr lang="en-PH" dirty="0" err="1" smtClean="0"/>
              <a:t>Php</a:t>
            </a:r>
            <a:r>
              <a:rPr lang="en-PH" dirty="0" smtClean="0"/>
              <a:t> 357.14</a:t>
            </a:r>
          </a:p>
          <a:p>
            <a:pPr algn="just"/>
            <a:r>
              <a:rPr lang="en-PH" dirty="0" smtClean="0"/>
              <a:t>Expanded VAT – 7,142.86 x 1% 	=  </a:t>
            </a:r>
            <a:r>
              <a:rPr lang="en-PH" dirty="0" err="1" smtClean="0"/>
              <a:t>Php</a:t>
            </a:r>
            <a:r>
              <a:rPr lang="en-PH" dirty="0"/>
              <a:t> </a:t>
            </a:r>
            <a:r>
              <a:rPr lang="en-PH" dirty="0" smtClean="0"/>
              <a:t>71.43</a:t>
            </a:r>
          </a:p>
          <a:p>
            <a:pPr algn="just"/>
            <a:r>
              <a:rPr lang="en-PH" dirty="0" smtClean="0"/>
              <a:t>	</a:t>
            </a:r>
          </a:p>
          <a:p>
            <a:pPr algn="just"/>
            <a:r>
              <a:rPr lang="en-PH" dirty="0"/>
              <a:t>	</a:t>
            </a:r>
            <a:r>
              <a:rPr lang="en-PH" dirty="0" smtClean="0"/>
              <a:t>Selling Price		8,000.00</a:t>
            </a:r>
          </a:p>
          <a:p>
            <a:pPr algn="just"/>
            <a:r>
              <a:rPr lang="en-PH" dirty="0"/>
              <a:t>	</a:t>
            </a:r>
            <a:r>
              <a:rPr lang="en-PH" dirty="0" smtClean="0"/>
              <a:t>Taxes Withheld</a:t>
            </a:r>
            <a:r>
              <a:rPr lang="en-PH" dirty="0"/>
              <a:t>		</a:t>
            </a:r>
            <a:r>
              <a:rPr lang="en-PH" u="sng" dirty="0"/>
              <a:t> </a:t>
            </a:r>
            <a:r>
              <a:rPr lang="en-PH" u="sng" dirty="0" smtClean="0"/>
              <a:t>  428.57</a:t>
            </a:r>
            <a:r>
              <a:rPr lang="en-PH" dirty="0" smtClean="0"/>
              <a:t>	</a:t>
            </a:r>
          </a:p>
          <a:p>
            <a:pPr algn="just"/>
            <a:r>
              <a:rPr lang="en-PH" dirty="0"/>
              <a:t>	</a:t>
            </a:r>
            <a:r>
              <a:rPr lang="en-PH" dirty="0" smtClean="0"/>
              <a:t>Net Amount</a:t>
            </a:r>
            <a:r>
              <a:rPr lang="en-PH" dirty="0"/>
              <a:t>	</a:t>
            </a:r>
            <a:r>
              <a:rPr lang="en-PH" dirty="0" smtClean="0"/>
              <a:t>	</a:t>
            </a:r>
            <a:r>
              <a:rPr lang="en-PH" b="1" dirty="0" smtClean="0"/>
              <a:t>7,571.43</a:t>
            </a:r>
          </a:p>
        </p:txBody>
      </p:sp>
    </p:spTree>
    <p:extLst>
      <p:ext uri="{BB962C8B-B14F-4D97-AF65-F5344CB8AC3E}">
        <p14:creationId xmlns:p14="http://schemas.microsoft.com/office/powerpoint/2010/main" val="224998110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pPr marL="0" indent="0" algn="just">
              <a:buNone/>
            </a:pPr>
            <a:endParaRPr lang="en-PH" sz="2000" dirty="0" smtClean="0">
              <a:latin typeface="Verdana"/>
            </a:endParaRPr>
          </a:p>
          <a:p>
            <a:pPr marL="0" indent="0" algn="just">
              <a:buNone/>
            </a:pPr>
            <a:endParaRPr lang="en-PH" sz="2000" dirty="0">
              <a:latin typeface="Verdana"/>
            </a:endParaRPr>
          </a:p>
          <a:p>
            <a:pPr marL="857250" lvl="1" indent="-457200" algn="just">
              <a:buAutoNum type="alphaLcPeriod" startAt="2"/>
            </a:pP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
        <p:nvSpPr>
          <p:cNvPr id="5" name="TextBox 4"/>
          <p:cNvSpPr txBox="1"/>
          <p:nvPr/>
        </p:nvSpPr>
        <p:spPr>
          <a:xfrm>
            <a:off x="300250" y="914395"/>
            <a:ext cx="8502555" cy="3139321"/>
          </a:xfrm>
          <a:prstGeom prst="rect">
            <a:avLst/>
          </a:prstGeom>
          <a:noFill/>
        </p:spPr>
        <p:txBody>
          <a:bodyPr wrap="square" rtlCol="0">
            <a:spAutoFit/>
          </a:bodyPr>
          <a:lstStyle/>
          <a:p>
            <a:pPr algn="just"/>
            <a:r>
              <a:rPr lang="en-PH" dirty="0" smtClean="0"/>
              <a:t>Examples:</a:t>
            </a:r>
          </a:p>
          <a:p>
            <a:pPr algn="just"/>
            <a:endParaRPr lang="en-PH" dirty="0"/>
          </a:p>
          <a:p>
            <a:pPr algn="just"/>
            <a:r>
              <a:rPr lang="en-PH" dirty="0" smtClean="0"/>
              <a:t>2.  The </a:t>
            </a:r>
            <a:r>
              <a:rPr lang="en-PH" dirty="0" err="1" smtClean="0"/>
              <a:t>Lamian</a:t>
            </a:r>
            <a:r>
              <a:rPr lang="en-PH" dirty="0" smtClean="0"/>
              <a:t> Elementary School have an approved Activity Request in the amount of </a:t>
            </a:r>
            <a:r>
              <a:rPr lang="en-PH" dirty="0" err="1" smtClean="0"/>
              <a:t>Php</a:t>
            </a:r>
            <a:r>
              <a:rPr lang="en-PH" dirty="0" smtClean="0"/>
              <a:t> 75,000 for their celebration of the World Teachers Day.  The school head transacted catering services from </a:t>
            </a:r>
            <a:r>
              <a:rPr lang="en-PH" dirty="0" err="1" smtClean="0"/>
              <a:t>Balong</a:t>
            </a:r>
            <a:r>
              <a:rPr lang="en-PH" dirty="0" smtClean="0"/>
              <a:t> Catering Services, a </a:t>
            </a:r>
            <a:r>
              <a:rPr lang="en-PH" dirty="0" err="1" smtClean="0"/>
              <a:t>Non-Vat</a:t>
            </a:r>
            <a:r>
              <a:rPr lang="en-PH" dirty="0" smtClean="0"/>
              <a:t> registered business establishment for the food worth </a:t>
            </a:r>
            <a:r>
              <a:rPr lang="en-PH" dirty="0" err="1" smtClean="0"/>
              <a:t>Php</a:t>
            </a:r>
            <a:r>
              <a:rPr lang="en-PH" dirty="0" smtClean="0"/>
              <a:t> 16,000.00.</a:t>
            </a:r>
          </a:p>
          <a:p>
            <a:pPr algn="just"/>
            <a:endParaRPr lang="en-PH" dirty="0" smtClean="0"/>
          </a:p>
          <a:p>
            <a:pPr algn="just"/>
            <a:r>
              <a:rPr lang="en-PH" dirty="0" smtClean="0"/>
              <a:t>Question:</a:t>
            </a:r>
          </a:p>
          <a:p>
            <a:pPr algn="just"/>
            <a:endParaRPr lang="en-PH" dirty="0"/>
          </a:p>
          <a:p>
            <a:pPr algn="just"/>
            <a:r>
              <a:rPr lang="en-PH" dirty="0" smtClean="0"/>
              <a:t>	How much is the amount of taxes that would be deducted on the payment of catering services?</a:t>
            </a:r>
            <a:endParaRPr lang="en-PH" dirty="0"/>
          </a:p>
        </p:txBody>
      </p:sp>
      <p:sp>
        <p:nvSpPr>
          <p:cNvPr id="6" name="TextBox 5"/>
          <p:cNvSpPr txBox="1"/>
          <p:nvPr/>
        </p:nvSpPr>
        <p:spPr>
          <a:xfrm>
            <a:off x="452650" y="4055707"/>
            <a:ext cx="8502555" cy="1754326"/>
          </a:xfrm>
          <a:prstGeom prst="rect">
            <a:avLst/>
          </a:prstGeom>
          <a:noFill/>
        </p:spPr>
        <p:txBody>
          <a:bodyPr wrap="square" rtlCol="0">
            <a:spAutoFit/>
          </a:bodyPr>
          <a:lstStyle/>
          <a:p>
            <a:pPr algn="just"/>
            <a:r>
              <a:rPr lang="en-PH" dirty="0" smtClean="0"/>
              <a:t>Answer</a:t>
            </a:r>
          </a:p>
          <a:p>
            <a:pPr algn="just"/>
            <a:endParaRPr lang="en-PH" dirty="0" smtClean="0"/>
          </a:p>
          <a:p>
            <a:pPr algn="just"/>
            <a:r>
              <a:rPr lang="en-PH" dirty="0" smtClean="0"/>
              <a:t>Sales Price – </a:t>
            </a:r>
            <a:r>
              <a:rPr lang="en-PH" dirty="0" err="1" smtClean="0"/>
              <a:t>Php</a:t>
            </a:r>
            <a:r>
              <a:rPr lang="en-PH" dirty="0" smtClean="0"/>
              <a:t> 16,000.00</a:t>
            </a:r>
          </a:p>
          <a:p>
            <a:pPr algn="just"/>
            <a:r>
              <a:rPr lang="en-PH" dirty="0" smtClean="0"/>
              <a:t>Percentage Tax – 16,000.00 x 3% 	= </a:t>
            </a:r>
            <a:r>
              <a:rPr lang="en-PH" dirty="0" err="1" smtClean="0"/>
              <a:t>Php</a:t>
            </a:r>
            <a:r>
              <a:rPr lang="en-PH" dirty="0" smtClean="0"/>
              <a:t> 480.00</a:t>
            </a:r>
          </a:p>
          <a:p>
            <a:pPr algn="just"/>
            <a:r>
              <a:rPr lang="en-PH" smtClean="0"/>
              <a:t>Expanded </a:t>
            </a:r>
            <a:r>
              <a:rPr lang="en-PH" dirty="0" smtClean="0"/>
              <a:t>Tax – 16,000.00 x 2% 	= </a:t>
            </a:r>
            <a:r>
              <a:rPr lang="en-PH" dirty="0" err="1" smtClean="0"/>
              <a:t>Php</a:t>
            </a:r>
            <a:r>
              <a:rPr lang="en-PH" dirty="0"/>
              <a:t> </a:t>
            </a:r>
            <a:r>
              <a:rPr lang="en-PH" dirty="0" smtClean="0"/>
              <a:t>320.00</a:t>
            </a:r>
          </a:p>
          <a:p>
            <a:pPr algn="just"/>
            <a:r>
              <a:rPr lang="en-PH" dirty="0" smtClean="0"/>
              <a:t>Total Tax – 480.00 + 320.00 	= </a:t>
            </a:r>
            <a:r>
              <a:rPr lang="en-PH" b="1" dirty="0" err="1" smtClean="0"/>
              <a:t>Php</a:t>
            </a:r>
            <a:r>
              <a:rPr lang="en-PH" b="1" dirty="0" smtClean="0"/>
              <a:t> 800.00</a:t>
            </a:r>
          </a:p>
        </p:txBody>
      </p:sp>
    </p:spTree>
    <p:extLst>
      <p:ext uri="{BB962C8B-B14F-4D97-AF65-F5344CB8AC3E}">
        <p14:creationId xmlns:p14="http://schemas.microsoft.com/office/powerpoint/2010/main" val="383573975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
        <p:nvSpPr>
          <p:cNvPr id="5" name="TextBox 4"/>
          <p:cNvSpPr txBox="1"/>
          <p:nvPr/>
        </p:nvSpPr>
        <p:spPr>
          <a:xfrm>
            <a:off x="300250" y="914395"/>
            <a:ext cx="8502555" cy="3170099"/>
          </a:xfrm>
          <a:prstGeom prst="rect">
            <a:avLst/>
          </a:prstGeom>
          <a:noFill/>
        </p:spPr>
        <p:txBody>
          <a:bodyPr wrap="square" rtlCol="0">
            <a:spAutoFit/>
          </a:bodyPr>
          <a:lstStyle/>
          <a:p>
            <a:pPr algn="just"/>
            <a:r>
              <a:rPr lang="en-PH" dirty="0" smtClean="0"/>
              <a:t>Examples:</a:t>
            </a:r>
          </a:p>
          <a:p>
            <a:pPr algn="just"/>
            <a:endParaRPr lang="en-PH" dirty="0"/>
          </a:p>
          <a:p>
            <a:pPr algn="just"/>
            <a:r>
              <a:rPr lang="en-PH" dirty="0" smtClean="0"/>
              <a:t>3.  Lake </a:t>
            </a:r>
            <a:r>
              <a:rPr lang="en-PH" dirty="0" err="1" smtClean="0"/>
              <a:t>Lahit</a:t>
            </a:r>
            <a:r>
              <a:rPr lang="en-PH" dirty="0" smtClean="0"/>
              <a:t> Elementary School conducted a Re-Echo Training on Teaching Modalities in English Comprehension with its 25 newly hired teachers and the winning bidder was Fred </a:t>
            </a:r>
            <a:r>
              <a:rPr lang="en-PH" dirty="0" err="1" smtClean="0"/>
              <a:t>Anns</a:t>
            </a:r>
            <a:r>
              <a:rPr lang="en-PH" dirty="0" smtClean="0"/>
              <a:t> Catering Services, a VAT registered establishment which agreed to be the venue of the training.  The total catering cost was </a:t>
            </a:r>
            <a:r>
              <a:rPr lang="en-PH" dirty="0" err="1" smtClean="0"/>
              <a:t>Php</a:t>
            </a:r>
            <a:r>
              <a:rPr lang="en-PH" dirty="0" smtClean="0"/>
              <a:t> 20,000.00.</a:t>
            </a:r>
          </a:p>
          <a:p>
            <a:pPr algn="just"/>
            <a:endParaRPr lang="en-PH" sz="1000" dirty="0" smtClean="0"/>
          </a:p>
          <a:p>
            <a:pPr algn="just"/>
            <a:r>
              <a:rPr lang="en-PH" dirty="0" smtClean="0"/>
              <a:t>Question:</a:t>
            </a:r>
          </a:p>
          <a:p>
            <a:pPr algn="just"/>
            <a:endParaRPr lang="en-PH" sz="1000" dirty="0"/>
          </a:p>
          <a:p>
            <a:pPr algn="just"/>
            <a:r>
              <a:rPr lang="en-PH" dirty="0" smtClean="0"/>
              <a:t>	How much is the amount of Expanded VAT that would be deducted on the payment of catering services?</a:t>
            </a:r>
            <a:endParaRPr lang="en-PH" dirty="0"/>
          </a:p>
        </p:txBody>
      </p:sp>
      <p:sp>
        <p:nvSpPr>
          <p:cNvPr id="6" name="TextBox 5"/>
          <p:cNvSpPr txBox="1"/>
          <p:nvPr/>
        </p:nvSpPr>
        <p:spPr>
          <a:xfrm>
            <a:off x="452650" y="4055707"/>
            <a:ext cx="8502555" cy="1354217"/>
          </a:xfrm>
          <a:prstGeom prst="rect">
            <a:avLst/>
          </a:prstGeom>
          <a:noFill/>
        </p:spPr>
        <p:txBody>
          <a:bodyPr wrap="square" rtlCol="0">
            <a:spAutoFit/>
          </a:bodyPr>
          <a:lstStyle/>
          <a:p>
            <a:pPr algn="just"/>
            <a:r>
              <a:rPr lang="en-PH" dirty="0" smtClean="0"/>
              <a:t>Answer</a:t>
            </a:r>
          </a:p>
          <a:p>
            <a:pPr algn="just"/>
            <a:endParaRPr lang="en-PH" sz="1000" dirty="0" smtClean="0"/>
          </a:p>
          <a:p>
            <a:pPr algn="just"/>
            <a:r>
              <a:rPr lang="en-PH" dirty="0" smtClean="0"/>
              <a:t>Sales Price – </a:t>
            </a:r>
            <a:r>
              <a:rPr lang="en-PH" dirty="0" err="1" smtClean="0"/>
              <a:t>Php</a:t>
            </a:r>
            <a:r>
              <a:rPr lang="en-PH" dirty="0" smtClean="0"/>
              <a:t> 20,000.00</a:t>
            </a:r>
          </a:p>
          <a:p>
            <a:pPr algn="just"/>
            <a:r>
              <a:rPr lang="en-PH" dirty="0" smtClean="0"/>
              <a:t>Sales Price net of taxes – 20,000.00/1.12	= </a:t>
            </a:r>
            <a:r>
              <a:rPr lang="en-PH" dirty="0" err="1" smtClean="0"/>
              <a:t>Php</a:t>
            </a:r>
            <a:r>
              <a:rPr lang="en-PH" dirty="0"/>
              <a:t> </a:t>
            </a:r>
            <a:r>
              <a:rPr lang="en-PH" dirty="0" smtClean="0"/>
              <a:t>17,857.14</a:t>
            </a:r>
          </a:p>
          <a:p>
            <a:pPr algn="just"/>
            <a:r>
              <a:rPr lang="en-PH" dirty="0" smtClean="0"/>
              <a:t>Expanded VAT				= </a:t>
            </a:r>
            <a:r>
              <a:rPr lang="en-PH" b="1" dirty="0" err="1" smtClean="0"/>
              <a:t>Php</a:t>
            </a:r>
            <a:r>
              <a:rPr lang="en-PH" b="1" dirty="0"/>
              <a:t> </a:t>
            </a:r>
            <a:r>
              <a:rPr lang="en-PH" b="1" dirty="0" smtClean="0"/>
              <a:t>357.14</a:t>
            </a:r>
          </a:p>
        </p:txBody>
      </p:sp>
    </p:spTree>
    <p:extLst>
      <p:ext uri="{BB962C8B-B14F-4D97-AF65-F5344CB8AC3E}">
        <p14:creationId xmlns:p14="http://schemas.microsoft.com/office/powerpoint/2010/main" val="381604759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
        <p:nvSpPr>
          <p:cNvPr id="5" name="TextBox 4"/>
          <p:cNvSpPr txBox="1"/>
          <p:nvPr/>
        </p:nvSpPr>
        <p:spPr>
          <a:xfrm>
            <a:off x="300250" y="914395"/>
            <a:ext cx="8502555" cy="3139321"/>
          </a:xfrm>
          <a:prstGeom prst="rect">
            <a:avLst/>
          </a:prstGeom>
          <a:noFill/>
        </p:spPr>
        <p:txBody>
          <a:bodyPr wrap="square" rtlCol="0">
            <a:spAutoFit/>
          </a:bodyPr>
          <a:lstStyle/>
          <a:p>
            <a:pPr algn="just"/>
            <a:r>
              <a:rPr lang="en-PH" dirty="0" smtClean="0"/>
              <a:t>Examples:</a:t>
            </a:r>
          </a:p>
          <a:p>
            <a:pPr algn="just"/>
            <a:endParaRPr lang="en-PH" dirty="0"/>
          </a:p>
          <a:p>
            <a:pPr algn="just"/>
            <a:r>
              <a:rPr lang="en-PH" dirty="0"/>
              <a:t>4</a:t>
            </a:r>
            <a:r>
              <a:rPr lang="en-PH" dirty="0" smtClean="0"/>
              <a:t>.  </a:t>
            </a:r>
            <a:r>
              <a:rPr lang="en-PH" dirty="0" err="1" smtClean="0"/>
              <a:t>Ms.</a:t>
            </a:r>
            <a:r>
              <a:rPr lang="en-PH" dirty="0" smtClean="0"/>
              <a:t> Techie, the TIC of </a:t>
            </a:r>
            <a:r>
              <a:rPr lang="en-PH" dirty="0" err="1" smtClean="0"/>
              <a:t>Colong-banga</a:t>
            </a:r>
            <a:r>
              <a:rPr lang="en-PH" dirty="0" smtClean="0"/>
              <a:t> Elementary School, bought office supplies at </a:t>
            </a:r>
            <a:r>
              <a:rPr lang="en-PH" dirty="0" err="1" smtClean="0"/>
              <a:t>Fiel</a:t>
            </a:r>
            <a:r>
              <a:rPr lang="en-PH" dirty="0" smtClean="0"/>
              <a:t> Collins Merchandise, a Non VAT registered establishment worth </a:t>
            </a:r>
            <a:r>
              <a:rPr lang="en-PH" dirty="0" err="1" smtClean="0"/>
              <a:t>Php</a:t>
            </a:r>
            <a:r>
              <a:rPr lang="en-PH" dirty="0" smtClean="0"/>
              <a:t> 18,936.45.</a:t>
            </a:r>
          </a:p>
          <a:p>
            <a:pPr algn="just"/>
            <a:endParaRPr lang="en-PH" dirty="0"/>
          </a:p>
          <a:p>
            <a:pPr algn="just"/>
            <a:r>
              <a:rPr lang="en-PH" dirty="0" smtClean="0"/>
              <a:t>Question:</a:t>
            </a:r>
          </a:p>
          <a:p>
            <a:pPr algn="just"/>
            <a:endParaRPr lang="en-PH" dirty="0"/>
          </a:p>
          <a:p>
            <a:pPr algn="just"/>
            <a:r>
              <a:rPr lang="en-PH" dirty="0"/>
              <a:t>	</a:t>
            </a:r>
            <a:r>
              <a:rPr lang="en-PH" dirty="0" smtClean="0"/>
              <a:t>How much would be the amount of tax should </a:t>
            </a:r>
            <a:r>
              <a:rPr lang="en-PH" dirty="0" err="1" smtClean="0"/>
              <a:t>Ms.</a:t>
            </a:r>
            <a:r>
              <a:rPr lang="en-PH" dirty="0" smtClean="0"/>
              <a:t> Techie deduct as taxes and what are the BIR forms that would be used in the payment of the office supplies?</a:t>
            </a:r>
            <a:endParaRPr lang="en-PH" dirty="0"/>
          </a:p>
        </p:txBody>
      </p:sp>
      <p:sp>
        <p:nvSpPr>
          <p:cNvPr id="6" name="TextBox 5"/>
          <p:cNvSpPr txBox="1"/>
          <p:nvPr/>
        </p:nvSpPr>
        <p:spPr>
          <a:xfrm>
            <a:off x="452650" y="4055707"/>
            <a:ext cx="8502555" cy="2462213"/>
          </a:xfrm>
          <a:prstGeom prst="rect">
            <a:avLst/>
          </a:prstGeom>
          <a:noFill/>
        </p:spPr>
        <p:txBody>
          <a:bodyPr wrap="square" rtlCol="0">
            <a:spAutoFit/>
          </a:bodyPr>
          <a:lstStyle/>
          <a:p>
            <a:pPr algn="just"/>
            <a:r>
              <a:rPr lang="en-PH" dirty="0" smtClean="0"/>
              <a:t>Answer</a:t>
            </a:r>
          </a:p>
          <a:p>
            <a:pPr algn="just"/>
            <a:endParaRPr lang="en-PH" sz="1000" dirty="0" smtClean="0"/>
          </a:p>
          <a:p>
            <a:pPr algn="just"/>
            <a:r>
              <a:rPr lang="en-PH" dirty="0" smtClean="0"/>
              <a:t>Sales Price – </a:t>
            </a:r>
            <a:r>
              <a:rPr lang="en-PH" dirty="0" err="1" smtClean="0"/>
              <a:t>Php</a:t>
            </a:r>
            <a:r>
              <a:rPr lang="en-PH" dirty="0" smtClean="0"/>
              <a:t> 18,936.45</a:t>
            </a:r>
          </a:p>
          <a:p>
            <a:pPr algn="just"/>
            <a:r>
              <a:rPr lang="en-PH" dirty="0" smtClean="0"/>
              <a:t>Percentage Tax – 18,936.45 x 3%	= </a:t>
            </a:r>
            <a:r>
              <a:rPr lang="en-PH" dirty="0" err="1" smtClean="0"/>
              <a:t>Php</a:t>
            </a:r>
            <a:r>
              <a:rPr lang="en-PH" dirty="0"/>
              <a:t> </a:t>
            </a:r>
            <a:r>
              <a:rPr lang="en-PH" dirty="0" smtClean="0"/>
              <a:t>568.09</a:t>
            </a:r>
          </a:p>
          <a:p>
            <a:pPr algn="just"/>
            <a:r>
              <a:rPr lang="en-PH" dirty="0" smtClean="0"/>
              <a:t>Expanded VAT – 18,936.45 x 1%	= </a:t>
            </a:r>
            <a:r>
              <a:rPr lang="en-PH" dirty="0" err="1" smtClean="0"/>
              <a:t>Php</a:t>
            </a:r>
            <a:r>
              <a:rPr lang="en-PH" dirty="0"/>
              <a:t> </a:t>
            </a:r>
            <a:r>
              <a:rPr lang="en-PH" dirty="0" smtClean="0"/>
              <a:t>189.36</a:t>
            </a:r>
          </a:p>
          <a:p>
            <a:pPr algn="just"/>
            <a:r>
              <a:rPr lang="en-PH" dirty="0" smtClean="0"/>
              <a:t>Total Tax				= </a:t>
            </a:r>
            <a:r>
              <a:rPr lang="en-PH" b="1" dirty="0" err="1" smtClean="0"/>
              <a:t>Php</a:t>
            </a:r>
            <a:r>
              <a:rPr lang="en-PH" b="1" dirty="0"/>
              <a:t> </a:t>
            </a:r>
            <a:r>
              <a:rPr lang="en-PH" b="1" dirty="0" smtClean="0"/>
              <a:t>757.45</a:t>
            </a:r>
          </a:p>
          <a:p>
            <a:pPr algn="just"/>
            <a:r>
              <a:rPr lang="en-PH" dirty="0" smtClean="0"/>
              <a:t>BIR Forms to be used</a:t>
            </a:r>
          </a:p>
          <a:p>
            <a:pPr algn="just"/>
            <a:r>
              <a:rPr lang="en-PH" dirty="0" smtClean="0"/>
              <a:t>BIR Form 2306			= </a:t>
            </a:r>
            <a:r>
              <a:rPr lang="en-PH" dirty="0" err="1"/>
              <a:t>Php</a:t>
            </a:r>
            <a:r>
              <a:rPr lang="en-PH" dirty="0"/>
              <a:t> </a:t>
            </a:r>
            <a:r>
              <a:rPr lang="en-PH" dirty="0" smtClean="0"/>
              <a:t>568.09</a:t>
            </a:r>
          </a:p>
          <a:p>
            <a:pPr algn="just"/>
            <a:r>
              <a:rPr lang="en-PH" dirty="0" smtClean="0"/>
              <a:t>BIR Form 2307			= </a:t>
            </a:r>
            <a:r>
              <a:rPr lang="en-PH" dirty="0" err="1"/>
              <a:t>Php</a:t>
            </a:r>
            <a:r>
              <a:rPr lang="en-PH" dirty="0"/>
              <a:t> 189.36</a:t>
            </a:r>
          </a:p>
        </p:txBody>
      </p:sp>
    </p:spTree>
    <p:extLst>
      <p:ext uri="{BB962C8B-B14F-4D97-AF65-F5344CB8AC3E}">
        <p14:creationId xmlns:p14="http://schemas.microsoft.com/office/powerpoint/2010/main" val="316232490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REVENUE REGULATIONS NO. 02-98</a:t>
            </a:r>
            <a:endParaRPr lang="en-PH" dirty="0" smtClean="0">
              <a:solidFill>
                <a:schemeClr val="tx2"/>
              </a:solidFill>
            </a:endParaRPr>
          </a:p>
          <a:p>
            <a:pPr marL="0" indent="0">
              <a:buNone/>
            </a:pPr>
            <a:r>
              <a:rPr lang="en-PH" sz="2000" dirty="0">
                <a:solidFill>
                  <a:schemeClr val="tx2"/>
                </a:solidFill>
                <a:latin typeface="Verdana"/>
              </a:rPr>
              <a:t>	</a:t>
            </a:r>
            <a:endParaRPr lang="en-PH" sz="2000" dirty="0" smtClean="0">
              <a:solidFill>
                <a:schemeClr val="tx2"/>
              </a:solidFill>
              <a:latin typeface="Verdana"/>
            </a:endParaRPr>
          </a:p>
          <a:p>
            <a:pPr marL="0" indent="0" algn="just">
              <a:buNone/>
            </a:pPr>
            <a:r>
              <a:rPr lang="en-PH" sz="2000" dirty="0">
                <a:solidFill>
                  <a:schemeClr val="tx2"/>
                </a:solidFill>
                <a:latin typeface="Verdana"/>
              </a:rPr>
              <a:t>	</a:t>
            </a:r>
            <a:r>
              <a:rPr lang="en-PH" sz="2400" dirty="0">
                <a:solidFill>
                  <a:srgbClr val="000000"/>
                </a:solidFill>
                <a:latin typeface="Verdana"/>
              </a:rPr>
              <a:t>Implementing Republic Act No. 8424, "An Act Amending The National Internal Revenue Code, as Amended" Relative to the Withholding on Income Subject to the Expanded Withholding Tax and Final Withholding Tax, Withholding of Income Tax on Compensation, Withholding of Creditable Value-Added Tax and Other Percentage </a:t>
            </a:r>
            <a:r>
              <a:rPr lang="en-PH" sz="2400" dirty="0" smtClean="0">
                <a:solidFill>
                  <a:srgbClr val="000000"/>
                </a:solidFill>
                <a:latin typeface="Verdana"/>
              </a:rPr>
              <a:t>Taxes.”</a:t>
            </a:r>
            <a:endParaRPr lang="en-PH" sz="2400" dirty="0"/>
          </a:p>
        </p:txBody>
      </p:sp>
      <p:sp>
        <p:nvSpPr>
          <p:cNvPr id="4" name="Title 1"/>
          <p:cNvSpPr>
            <a:spLocks noGrp="1"/>
          </p:cNvSpPr>
          <p:nvPr>
            <p:ph type="title"/>
          </p:nvPr>
        </p:nvSpPr>
        <p:spPr>
          <a:xfrm>
            <a:off x="457200" y="0"/>
            <a:ext cx="8229600" cy="914400"/>
          </a:xfrm>
        </p:spPr>
        <p:txBody>
          <a:bodyPr/>
          <a:lstStyle/>
          <a:p>
            <a:r>
              <a:rPr lang="en-PH" sz="3500" dirty="0" smtClean="0"/>
              <a:t>LEGAL BASIS</a:t>
            </a:r>
            <a:endParaRPr lang="en-PH" sz="3500" dirty="0"/>
          </a:p>
        </p:txBody>
      </p:sp>
    </p:spTree>
    <p:extLst>
      <p:ext uri="{BB962C8B-B14F-4D97-AF65-F5344CB8AC3E}">
        <p14:creationId xmlns:p14="http://schemas.microsoft.com/office/powerpoint/2010/main" val="313744694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0847" y="3125354"/>
            <a:ext cx="8229600" cy="914400"/>
          </a:xfrm>
        </p:spPr>
        <p:txBody>
          <a:bodyPr/>
          <a:lstStyle/>
          <a:p>
            <a:r>
              <a:rPr lang="en-US" sz="3000" b="1" dirty="0" smtClean="0">
                <a:solidFill>
                  <a:schemeClr val="tx1"/>
                </a:solidFill>
              </a:rPr>
              <a:t>THANK YOU</a:t>
            </a:r>
            <a:endParaRPr lang="en-PH" sz="3000" b="1" dirty="0">
              <a:solidFill>
                <a:schemeClr val="tx1"/>
              </a:solidFill>
            </a:endParaRPr>
          </a:p>
        </p:txBody>
      </p:sp>
    </p:spTree>
    <p:extLst>
      <p:ext uri="{BB962C8B-B14F-4D97-AF65-F5344CB8AC3E}">
        <p14:creationId xmlns:p14="http://schemas.microsoft.com/office/powerpoint/2010/main" val="273954447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2.57. Withholding of Tax at Source</a:t>
            </a:r>
            <a:r>
              <a:rPr lang="en-PH" sz="2000" dirty="0">
                <a:solidFill>
                  <a:schemeClr val="tx2"/>
                </a:solidFill>
                <a:latin typeface="Verdana"/>
              </a:rPr>
              <a:t>	</a:t>
            </a:r>
            <a:endParaRPr lang="en-PH" sz="2000" dirty="0" smtClean="0">
              <a:solidFill>
                <a:schemeClr val="tx2"/>
              </a:solidFill>
              <a:latin typeface="Verdana"/>
            </a:endParaRPr>
          </a:p>
          <a:p>
            <a:pPr marL="0" indent="0" algn="just">
              <a:buNone/>
            </a:pPr>
            <a:r>
              <a:rPr lang="en-PH" sz="2000" dirty="0">
                <a:solidFill>
                  <a:schemeClr val="tx2"/>
                </a:solidFill>
                <a:latin typeface="Verdana"/>
              </a:rPr>
              <a:t>	</a:t>
            </a:r>
            <a:r>
              <a:rPr lang="en-PH" sz="2400" dirty="0">
                <a:solidFill>
                  <a:srgbClr val="000000"/>
                </a:solidFill>
                <a:latin typeface="Verdana"/>
              </a:rPr>
              <a:t>(A)	Final Withholding Tax. — Under the final withholding tax system the amount of income tax withheld by the withholding agent is constituted as a full and final payment of the income tax due from the payee on the said income. The liability for payment of the tax rests primarily on the </a:t>
            </a:r>
            <a:r>
              <a:rPr lang="en-PH" sz="2400" dirty="0" err="1">
                <a:solidFill>
                  <a:srgbClr val="000000"/>
                </a:solidFill>
                <a:latin typeface="Verdana"/>
              </a:rPr>
              <a:t>payor</a:t>
            </a:r>
            <a:r>
              <a:rPr lang="en-PH" sz="2400" dirty="0">
                <a:solidFill>
                  <a:srgbClr val="000000"/>
                </a:solidFill>
                <a:latin typeface="Verdana"/>
              </a:rPr>
              <a:t> as a withholding agent. Thus, in case of his failure to withhold the tax or in case of under withholding, the deficiency tax shall be collected from the </a:t>
            </a:r>
            <a:r>
              <a:rPr lang="en-PH" sz="2400" dirty="0" err="1">
                <a:solidFill>
                  <a:srgbClr val="000000"/>
                </a:solidFill>
                <a:latin typeface="Verdana"/>
              </a:rPr>
              <a:t>payor</a:t>
            </a:r>
            <a:r>
              <a:rPr lang="en-PH" sz="2400" dirty="0">
                <a:solidFill>
                  <a:srgbClr val="000000"/>
                </a:solidFill>
                <a:latin typeface="Verdana"/>
              </a:rPr>
              <a:t>/withholding agent. The payee is not required to file an income tax return for the particular </a:t>
            </a:r>
            <a:r>
              <a:rPr lang="en-PH" sz="2400" dirty="0" smtClean="0">
                <a:solidFill>
                  <a:srgbClr val="000000"/>
                </a:solidFill>
                <a:latin typeface="Verdana"/>
              </a:rPr>
              <a:t>income.</a:t>
            </a:r>
            <a:endParaRPr lang="en-PH" sz="2400" dirty="0"/>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237639014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2.57. Withholding of Tax at </a:t>
            </a:r>
            <a:r>
              <a:rPr lang="en-PH" dirty="0" smtClean="0">
                <a:solidFill>
                  <a:schemeClr val="tx2"/>
                </a:solidFill>
              </a:rPr>
              <a:t>Source</a:t>
            </a:r>
            <a:endParaRPr lang="en-PH" sz="2000" dirty="0">
              <a:solidFill>
                <a:schemeClr val="tx2"/>
              </a:solidFill>
              <a:latin typeface="Verdana"/>
            </a:endParaRPr>
          </a:p>
          <a:p>
            <a:endParaRPr lang="en-PH" sz="2000" dirty="0" smtClean="0">
              <a:solidFill>
                <a:schemeClr val="tx2"/>
              </a:solidFill>
              <a:latin typeface="Verdana"/>
            </a:endParaRPr>
          </a:p>
          <a:p>
            <a:pPr marL="0" indent="0" algn="just">
              <a:buNone/>
            </a:pPr>
            <a:r>
              <a:rPr lang="en-PH" sz="2000" dirty="0">
                <a:solidFill>
                  <a:schemeClr val="tx2"/>
                </a:solidFill>
                <a:latin typeface="Verdana"/>
              </a:rPr>
              <a:t>	</a:t>
            </a:r>
            <a:r>
              <a:rPr lang="en-PH" sz="2400" dirty="0">
                <a:solidFill>
                  <a:srgbClr val="000000"/>
                </a:solidFill>
                <a:latin typeface="Verdana"/>
              </a:rPr>
              <a:t>The finality of the withholding tax is limited only to the payee's income tax liability on the particular income. It does not extend to the payee's other tax liability on said income, such as when the said income is further subject to a percentage tax. For example, if a bank receives income subject to final withholding tax, the same shall be subject to a percentage tax.</a:t>
            </a:r>
            <a:endParaRPr lang="en-PH" sz="2400" dirty="0"/>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125825580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2.57. Withholding of Tax at </a:t>
            </a:r>
            <a:r>
              <a:rPr lang="en-PH" dirty="0" smtClean="0">
                <a:solidFill>
                  <a:schemeClr val="tx2"/>
                </a:solidFill>
              </a:rPr>
              <a:t>Source</a:t>
            </a:r>
            <a:endParaRPr lang="en-PH" sz="2000" dirty="0">
              <a:solidFill>
                <a:schemeClr val="tx2"/>
              </a:solidFill>
              <a:latin typeface="Verdana"/>
            </a:endParaRPr>
          </a:p>
          <a:p>
            <a:pPr marL="0" indent="0" algn="just">
              <a:buNone/>
            </a:pPr>
            <a:r>
              <a:rPr lang="en-PH" sz="2000" dirty="0">
                <a:solidFill>
                  <a:schemeClr val="tx2"/>
                </a:solidFill>
                <a:latin typeface="Verdana"/>
              </a:rPr>
              <a:t>	</a:t>
            </a:r>
            <a:r>
              <a:rPr lang="en-PH" sz="2200" dirty="0">
                <a:solidFill>
                  <a:srgbClr val="000000"/>
                </a:solidFill>
                <a:latin typeface="Verdana"/>
              </a:rPr>
              <a:t>(B)	Creditable Withholding Tax. — Under the creditable withholding tax system, taxes withheld on certain income payments are intended to equal or at least approximate the tax due of the payee on said income. The income recipient is still required to file an income tax return, as prescribed in Sec. 51 and Sec. 52 of the NIRC, as amended, to report the income and/or pay the difference between the tax withheld and the tax due on the income. Taxes withheld on income payments covered by the expanded withholding tax (referred to in Sec. 2.57.2 of these regulations) and compensation income (referred to in Sec. 2.78 also of these regulations) are creditable in nature.</a:t>
            </a:r>
            <a:endParaRPr lang="en-PH" sz="2200" dirty="0"/>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274151304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4.114. Withholding of Creditable Value-Added </a:t>
            </a:r>
            <a:r>
              <a:rPr lang="en-PH" dirty="0" smtClean="0">
                <a:solidFill>
                  <a:schemeClr val="tx2"/>
                </a:solidFill>
              </a:rPr>
              <a:t>Tax</a:t>
            </a:r>
          </a:p>
          <a:p>
            <a:pPr marL="0" indent="0">
              <a:buNone/>
            </a:pPr>
            <a:endParaRPr lang="en-PH" sz="1000" dirty="0" smtClean="0">
              <a:solidFill>
                <a:schemeClr val="tx2"/>
              </a:solidFill>
            </a:endParaRPr>
          </a:p>
          <a:p>
            <a:pPr marL="457200" indent="-457200" algn="just">
              <a:buAutoNum type="alphaUcParenBoth"/>
            </a:pPr>
            <a:r>
              <a:rPr lang="en-PH" sz="2000" dirty="0" smtClean="0">
                <a:latin typeface="Verdana"/>
              </a:rPr>
              <a:t>Rates </a:t>
            </a:r>
            <a:r>
              <a:rPr lang="en-PH" sz="2000" dirty="0">
                <a:latin typeface="Verdana"/>
              </a:rPr>
              <a:t>and basis of creditable value-added tax to be withheld. — The gross payments made by the government to sellers of goods and services shall be subject to withholding tax at the rates herein </a:t>
            </a:r>
            <a:r>
              <a:rPr lang="en-PH" sz="2000" dirty="0" smtClean="0">
                <a:latin typeface="Verdana"/>
              </a:rPr>
              <a:t>prescribed:</a:t>
            </a:r>
          </a:p>
          <a:p>
            <a:pPr marL="0" indent="0" algn="just">
              <a:buNone/>
            </a:pPr>
            <a:endParaRPr lang="en-PH" sz="2000" dirty="0" smtClean="0">
              <a:latin typeface="Verdana"/>
            </a:endParaRPr>
          </a:p>
          <a:p>
            <a:pPr marL="400050" lvl="1" indent="0" algn="just">
              <a:buNone/>
            </a:pPr>
            <a:r>
              <a:rPr lang="en-PH" sz="2000" dirty="0" smtClean="0">
                <a:latin typeface="Verdana"/>
              </a:rPr>
              <a:t>a.  In </a:t>
            </a:r>
            <a:r>
              <a:rPr lang="en-PH" sz="2000" dirty="0">
                <a:latin typeface="Verdana"/>
              </a:rPr>
              <a:t>general, payments by the government or any of its political subdivisions, instrumentalities or agencies including government-owned or controlled corporations (GOCCs) on account of its purchase of goods from sellers and services rendered by contractors who are subject to the value-added tax — On gross payment for the purchase of goods - 3</a:t>
            </a:r>
            <a:r>
              <a:rPr lang="en-PH" sz="2000" dirty="0" smtClean="0">
                <a:latin typeface="Verdana"/>
              </a:rPr>
              <a:t>%</a:t>
            </a: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382849413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4.114. Withholding of Creditable Value-Added </a:t>
            </a:r>
            <a:r>
              <a:rPr lang="en-PH" dirty="0" smtClean="0">
                <a:solidFill>
                  <a:schemeClr val="tx2"/>
                </a:solidFill>
              </a:rPr>
              <a:t>Tax</a:t>
            </a:r>
          </a:p>
          <a:p>
            <a:pPr marL="0" indent="0">
              <a:buNone/>
            </a:pPr>
            <a:endParaRPr lang="en-PH" sz="1000" dirty="0" smtClean="0">
              <a:solidFill>
                <a:schemeClr val="tx2"/>
              </a:solidFill>
            </a:endParaRPr>
          </a:p>
          <a:p>
            <a:pPr marL="457200" indent="-457200" algn="just">
              <a:buAutoNum type="alphaUcParenBoth"/>
            </a:pPr>
            <a:r>
              <a:rPr lang="en-PH" sz="2000" dirty="0" smtClean="0">
                <a:latin typeface="Verdana"/>
              </a:rPr>
              <a:t>Rates </a:t>
            </a:r>
            <a:r>
              <a:rPr lang="en-PH" sz="2000" dirty="0">
                <a:latin typeface="Verdana"/>
              </a:rPr>
              <a:t>and basis of creditable value-added tax to be withheld. — The gross payments made by the government to sellers of goods and services shall be subject to withholding tax at the rates herein </a:t>
            </a:r>
            <a:r>
              <a:rPr lang="en-PH" sz="2000" dirty="0" smtClean="0">
                <a:latin typeface="Verdana"/>
              </a:rPr>
              <a:t>prescribed:</a:t>
            </a:r>
          </a:p>
          <a:p>
            <a:pPr marL="0" indent="0" algn="just">
              <a:buNone/>
            </a:pPr>
            <a:endParaRPr lang="en-PH" sz="2000" dirty="0" smtClean="0">
              <a:latin typeface="Verdana"/>
            </a:endParaRPr>
          </a:p>
          <a:p>
            <a:pPr marL="400050" lvl="1" indent="0" algn="just">
              <a:buNone/>
            </a:pPr>
            <a:r>
              <a:rPr lang="en-PH" sz="2000" dirty="0">
                <a:latin typeface="Verdana"/>
              </a:rPr>
              <a:t>On gross payment for services rendered - 6%</a:t>
            </a:r>
          </a:p>
          <a:p>
            <a:pPr marL="857250" lvl="1" indent="-457200" algn="just">
              <a:buAutoNum type="alphaLcPeriod" startAt="2"/>
            </a:pPr>
            <a:r>
              <a:rPr lang="en-PH" sz="2000" dirty="0" smtClean="0">
                <a:latin typeface="Verdana"/>
              </a:rPr>
              <a:t>Payments </a:t>
            </a:r>
            <a:r>
              <a:rPr lang="en-PH" sz="2000" dirty="0">
                <a:latin typeface="Verdana"/>
              </a:rPr>
              <a:t>made to government public works contractors — 8.5</a:t>
            </a:r>
            <a:r>
              <a:rPr lang="en-PH" sz="2000" dirty="0" smtClean="0">
                <a:latin typeface="Verdana"/>
              </a:rPr>
              <a:t>%</a:t>
            </a:r>
          </a:p>
          <a:p>
            <a:pPr marL="857250" lvl="1" indent="-457200" algn="just">
              <a:buAutoNum type="alphaLcPeriod" startAt="2"/>
            </a:pPr>
            <a:r>
              <a:rPr lang="en-PH" sz="2000" dirty="0">
                <a:latin typeface="Verdana"/>
              </a:rPr>
              <a:t>Payments for lease or use of property or property rights to non-resident owners — 10</a:t>
            </a:r>
            <a:r>
              <a:rPr lang="en-PH" sz="2000" dirty="0" smtClean="0">
                <a:latin typeface="Verdana"/>
              </a:rPr>
              <a:t>%</a:t>
            </a: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398283175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4.114. Withholding of Creditable Value-Added </a:t>
            </a:r>
            <a:r>
              <a:rPr lang="en-PH" dirty="0" smtClean="0">
                <a:solidFill>
                  <a:schemeClr val="tx2"/>
                </a:solidFill>
              </a:rPr>
              <a:t>Tax</a:t>
            </a:r>
          </a:p>
          <a:p>
            <a:pPr marL="0" indent="0">
              <a:buNone/>
            </a:pPr>
            <a:endParaRPr lang="en-PH" sz="1000" dirty="0" smtClean="0">
              <a:solidFill>
                <a:schemeClr val="tx2"/>
              </a:solidFill>
            </a:endParaRPr>
          </a:p>
          <a:p>
            <a:pPr marL="457200" indent="-457200" algn="just">
              <a:buAutoNum type="alphaUcParenBoth" startAt="2"/>
            </a:pPr>
            <a:r>
              <a:rPr lang="en-PH" sz="2000" dirty="0" smtClean="0">
                <a:latin typeface="Verdana"/>
              </a:rPr>
              <a:t>Persons </a:t>
            </a:r>
            <a:r>
              <a:rPr lang="en-PH" sz="2000" dirty="0">
                <a:latin typeface="Verdana"/>
              </a:rPr>
              <a:t>required to deduct and withhold. — All local government units, represented by the Provincial Treasurer in provinces, the City Treasurer in cities, the Municipal Treasurer in municipalities, and Barangay Treasurer in barangays, Treasurers of GOCCs and the Chief Accountant or any person holding similar position and performing similar function in national government offices, as withholding agents, shall deduct and withhold the prescribed creditable value-added tax before making any payment to seller of goods and services</a:t>
            </a:r>
            <a:r>
              <a:rPr lang="en-PH" sz="2000" dirty="0" smtClean="0">
                <a:latin typeface="Verdana"/>
              </a:rPr>
              <a:t>.</a:t>
            </a:r>
          </a:p>
          <a:p>
            <a:pPr marL="400050" lvl="1" indent="0" algn="just">
              <a:buNone/>
            </a:pP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140479235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SECTION 4.114. Withholding of Creditable Value-Added </a:t>
            </a:r>
            <a:r>
              <a:rPr lang="en-PH" dirty="0" smtClean="0">
                <a:solidFill>
                  <a:schemeClr val="tx2"/>
                </a:solidFill>
              </a:rPr>
              <a:t>Tax</a:t>
            </a:r>
          </a:p>
          <a:p>
            <a:pPr marL="0" indent="0" algn="just">
              <a:buNone/>
            </a:pPr>
            <a:endParaRPr lang="en-PH" sz="1000" dirty="0">
              <a:solidFill>
                <a:schemeClr val="tx2"/>
              </a:solidFill>
            </a:endParaRPr>
          </a:p>
          <a:p>
            <a:pPr marL="0" indent="0" algn="just">
              <a:buNone/>
            </a:pPr>
            <a:r>
              <a:rPr lang="en-PH" sz="2000" dirty="0" smtClean="0">
                <a:latin typeface="Verdana"/>
              </a:rPr>
              <a:t>	Where the </a:t>
            </a:r>
            <a:r>
              <a:rPr lang="en-PH" sz="2000" dirty="0">
                <a:latin typeface="Verdana"/>
              </a:rPr>
              <a:t>government as herein defined has regional offices, branches or units, the withholding and remittance of the creditable VAT may be done on a decentralized basis as such, the treasurer or the chief accountant or any person holding similar function in said regional office, branch or unit shall deduct and withhold the creditable VAT before making any payment to the seller of goods and services</a:t>
            </a:r>
            <a:r>
              <a:rPr lang="en-PH" sz="2000" dirty="0" smtClean="0">
                <a:latin typeface="Verdana"/>
              </a:rPr>
              <a:t>.</a:t>
            </a:r>
          </a:p>
          <a:p>
            <a:pPr marL="457200" indent="-457200" algn="just">
              <a:buAutoNum type="alphaUcParenBoth" startAt="3"/>
            </a:pPr>
            <a:endParaRPr lang="en-PH" sz="2000" dirty="0">
              <a:latin typeface="Verdana"/>
            </a:endParaRPr>
          </a:p>
          <a:p>
            <a:pPr marL="857250" lvl="1" indent="-457200" algn="just">
              <a:buAutoNum type="alphaLcPeriod" startAt="2"/>
            </a:pPr>
            <a:endParaRPr lang="en-PH" sz="2000" dirty="0">
              <a:latin typeface="Verdana"/>
            </a:endParaRPr>
          </a:p>
        </p:txBody>
      </p:sp>
      <p:sp>
        <p:nvSpPr>
          <p:cNvPr id="4" name="Title 1"/>
          <p:cNvSpPr>
            <a:spLocks noGrp="1"/>
          </p:cNvSpPr>
          <p:nvPr>
            <p:ph type="title"/>
          </p:nvPr>
        </p:nvSpPr>
        <p:spPr>
          <a:xfrm>
            <a:off x="457200" y="0"/>
            <a:ext cx="8229600" cy="914400"/>
          </a:xfrm>
        </p:spPr>
        <p:txBody>
          <a:bodyPr/>
          <a:lstStyle/>
          <a:p>
            <a:r>
              <a:rPr lang="en-US" sz="3000" dirty="0"/>
              <a:t>REVENUE REGULATIONS NO. 02-98</a:t>
            </a:r>
            <a:endParaRPr lang="en-PH" sz="3000" dirty="0">
              <a:solidFill>
                <a:schemeClr val="tx2"/>
              </a:solidFill>
            </a:endParaRPr>
          </a:p>
        </p:txBody>
      </p:sp>
    </p:spTree>
    <p:extLst>
      <p:ext uri="{BB962C8B-B14F-4D97-AF65-F5344CB8AC3E}">
        <p14:creationId xmlns:p14="http://schemas.microsoft.com/office/powerpoint/2010/main" val="194073759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DepEd PowerPoint Presentation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pEd Font theme">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pEd PowerPoint Presentation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pEd Font theme">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FEHardCeiling.ver7</Template>
  <TotalTime>15843</TotalTime>
  <Words>1061</Words>
  <Application>Microsoft Office PowerPoint</Application>
  <PresentationFormat>On-screen Show (4:3)</PresentationFormat>
  <Paragraphs>156</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1_DepEd PowerPoint Presentation Template (1)</vt:lpstr>
      <vt:lpstr>2_DepEd PowerPoint Presentation Template (1)</vt:lpstr>
      <vt:lpstr>WITHHOLDING TAXES</vt:lpstr>
      <vt:lpstr>LEGAL BASIS</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REVENUE REGULATIONS NO. 02-98</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mwbautista</dc:creator>
  <cp:lastModifiedBy>carlo</cp:lastModifiedBy>
  <cp:revision>1131</cp:revision>
  <cp:lastPrinted>2015-09-14T01:48:16Z</cp:lastPrinted>
  <dcterms:created xsi:type="dcterms:W3CDTF">2015-06-01T13:15:14Z</dcterms:created>
  <dcterms:modified xsi:type="dcterms:W3CDTF">2017-11-29T02:50:29Z</dcterms:modified>
</cp:coreProperties>
</file>