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sldIdLst>
    <p:sldId id="748" r:id="rId3"/>
    <p:sldId id="7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776" r:id="rId13"/>
    <p:sldId id="764" r:id="rId14"/>
    <p:sldId id="766" r:id="rId15"/>
    <p:sldId id="752" r:id="rId16"/>
    <p:sldId id="758" r:id="rId17"/>
    <p:sldId id="760" r:id="rId18"/>
    <p:sldId id="762" r:id="rId19"/>
    <p:sldId id="756" r:id="rId20"/>
    <p:sldId id="768" r:id="rId21"/>
    <p:sldId id="770" r:id="rId22"/>
    <p:sldId id="772" r:id="rId23"/>
    <p:sldId id="265" r:id="rId24"/>
    <p:sldId id="266" r:id="rId25"/>
    <p:sldId id="267" r:id="rId26"/>
    <p:sldId id="778" r:id="rId27"/>
    <p:sldId id="26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05571-F1D0-4BF4-B1F1-BE9CC4158A45}" type="datetimeFigureOut">
              <a:rPr lang="en-PH" smtClean="0"/>
              <a:t>09/06/2024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E6AC5-A0F0-4B23-9098-D7A1892102E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45654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1412875"/>
            <a:ext cx="6781800" cy="38163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dirty="0">
              <a:ea typeface="ＭＳ Ｐゴシック" pitchFamily="1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BD807-3AA6-FA4F-B575-52D8CFEDFA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1412875"/>
            <a:ext cx="6781800" cy="38163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dirty="0">
              <a:ea typeface="ＭＳ Ｐゴシック" pitchFamily="1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BD807-3AA6-FA4F-B575-52D8CFEDFA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311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538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4249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718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529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2986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5972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9051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6051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1412875"/>
            <a:ext cx="6781800" cy="38163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dirty="0">
              <a:ea typeface="ＭＳ Ｐゴシック" pitchFamily="1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BD807-3AA6-FA4F-B575-52D8CFEDFA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474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934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5571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1412875"/>
            <a:ext cx="6781800" cy="38163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dirty="0">
              <a:ea typeface="ＭＳ Ｐゴシック" pitchFamily="1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BD807-3AA6-FA4F-B575-52D8CFEDFA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0737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550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97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260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F0FD-04FA-492C-BD3E-CDD143E08FBF}" type="datetime1">
              <a:rPr lang="en-PH" smtClean="0"/>
              <a:t>09/06/2024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70832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4095-CC21-4D94-BC7B-0FA08CBEB5E2}" type="datetime1">
              <a:rPr lang="en-PH" smtClean="0"/>
              <a:t>09/06/2024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76470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A3AF-6B45-43E4-A74A-2D639CBF5284}" type="datetime1">
              <a:rPr lang="en-PH" smtClean="0"/>
              <a:t>09/06/2024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41443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4BC9-AD00-44B3-83BF-A0C3C5B7A9B6}" type="datetime1">
              <a:rPr lang="en-PH" smtClean="0"/>
              <a:t>09/06/2024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15546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99B2-25D4-4918-9235-D3A40CCE17BF}" type="datetime1">
              <a:rPr lang="en-PH" smtClean="0"/>
              <a:t>09/06/2024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91953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65BC-BFC2-4974-933A-925F9F194C0C}" type="datetime1">
              <a:rPr lang="en-PH" smtClean="0"/>
              <a:t>09/06/2024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25314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DD37-0066-46B5-9526-459379345818}" type="datetime1">
              <a:rPr lang="en-PH" smtClean="0"/>
              <a:t>09/06/2024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86391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1884-26D9-428B-90C5-826F0660CC53}" type="datetime1">
              <a:rPr lang="en-PH" smtClean="0"/>
              <a:t>09/06/2024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8971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7452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8210-DA13-4C11-A4D4-9AEC8299E82B}" type="datetime1">
              <a:rPr lang="en-PH" smtClean="0"/>
              <a:t>09/06/2024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53361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8778-6AD0-48A6-96F5-C43BE97F7F9C}" type="datetime1">
              <a:rPr lang="en-PH" smtClean="0"/>
              <a:t>09/06/2024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90769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6644-6A5F-439D-865F-915037C3CCE0}" type="datetime1">
              <a:rPr lang="en-PH" smtClean="0"/>
              <a:t>09/06/2024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548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947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36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10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802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715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672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936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60269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1AD25-CDC0-4B36-AE74-B97B96FF0B4D}" type="datetime1">
              <a:rPr lang="en-PH" smtClean="0"/>
              <a:t>09/06/2024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337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81200" y="444500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l-P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45665" y="4166783"/>
            <a:ext cx="7715811" cy="1281111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man Old Style" panose="02050604050505020204" pitchFamily="18" charset="0"/>
                <a:ea typeface="ＭＳ Ｐゴシック" pitchFamily="34" charset="-128"/>
                <a:cs typeface="+mn-cs"/>
              </a:rPr>
              <a:t>  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6D91E5-B938-4374-A426-F9F6BE8F2B9D}"/>
              </a:ext>
            </a:extLst>
          </p:cNvPr>
          <p:cNvCxnSpPr>
            <a:cxnSpLocks/>
          </p:cNvCxnSpPr>
          <p:nvPr/>
        </p:nvCxnSpPr>
        <p:spPr>
          <a:xfrm>
            <a:off x="925741" y="1384857"/>
            <a:ext cx="9936000" cy="127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32" y="5793794"/>
            <a:ext cx="1083725" cy="90310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A3F9E0-53CD-4E59-AE81-5AB1C0A1EA24}"/>
              </a:ext>
            </a:extLst>
          </p:cNvPr>
          <p:cNvSpPr/>
          <p:nvPr/>
        </p:nvSpPr>
        <p:spPr>
          <a:xfrm>
            <a:off x="2143557" y="5867092"/>
            <a:ext cx="4044591" cy="73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Address: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Prime Regional Center, </a:t>
            </a:r>
            <a:r>
              <a:rPr kumimoji="0" lang="en-PH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Brgy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 Carpenter Hill, City of Koronadal</a:t>
            </a:r>
            <a:endParaRPr kumimoji="0" lang="en-P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Telefax No.: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(083) 2288825/ (083) 2281893 </a:t>
            </a:r>
            <a:endParaRPr kumimoji="0" lang="en-P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Website: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depedroxii.org   </a:t>
            </a:r>
            <a:r>
              <a:rPr kumimoji="0" lang="en-P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Email: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region12@deped.gov.ph</a:t>
            </a:r>
            <a:endParaRPr kumimoji="0" lang="en-P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665544" y="6319973"/>
          <a:ext cx="2445486" cy="390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5898">
                  <a:extLst>
                    <a:ext uri="{9D8B030D-6E8A-4147-A177-3AD203B41FA5}">
                      <a16:colId xmlns:a16="http://schemas.microsoft.com/office/drawing/2014/main" val="2727669443"/>
                    </a:ext>
                  </a:extLst>
                </a:gridCol>
                <a:gridCol w="909767">
                  <a:extLst>
                    <a:ext uri="{9D8B030D-6E8A-4147-A177-3AD203B41FA5}">
                      <a16:colId xmlns:a16="http://schemas.microsoft.com/office/drawing/2014/main" val="1669935666"/>
                    </a:ext>
                  </a:extLst>
                </a:gridCol>
                <a:gridCol w="330471">
                  <a:extLst>
                    <a:ext uri="{9D8B030D-6E8A-4147-A177-3AD203B41FA5}">
                      <a16:colId xmlns:a16="http://schemas.microsoft.com/office/drawing/2014/main" val="2827977784"/>
                    </a:ext>
                  </a:extLst>
                </a:gridCol>
                <a:gridCol w="369350">
                  <a:extLst>
                    <a:ext uri="{9D8B030D-6E8A-4147-A177-3AD203B41FA5}">
                      <a16:colId xmlns:a16="http://schemas.microsoft.com/office/drawing/2014/main" val="2536255682"/>
                    </a:ext>
                  </a:extLst>
                </a:gridCol>
              </a:tblGrid>
              <a:tr h="1951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Doc. Ref. Code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PH" sz="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RO12-ASD-F422</a:t>
                      </a:r>
                      <a:endParaRPr lang="en-PH" sz="11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Rev</a:t>
                      </a:r>
                      <a:endParaRPr lang="en-PH" sz="11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00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532667"/>
                  </a:ext>
                </a:extLst>
              </a:tr>
              <a:tr h="1951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Effectivity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09.22.2023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Page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217962"/>
                  </a:ext>
                </a:extLst>
              </a:tr>
            </a:tbl>
          </a:graphicData>
        </a:graphic>
      </p:graphicFrame>
      <p:pic>
        <p:nvPicPr>
          <p:cNvPr id="1026" name="Picture 2" descr="create-qr-code (150×150)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741" y="587491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80AD48-A2CE-4E55-A111-89DBEE1427A6}"/>
              </a:ext>
            </a:extLst>
          </p:cNvPr>
          <p:cNvCxnSpPr>
            <a:cxnSpLocks/>
          </p:cNvCxnSpPr>
          <p:nvPr/>
        </p:nvCxnSpPr>
        <p:spPr>
          <a:xfrm>
            <a:off x="1128000" y="5750272"/>
            <a:ext cx="9936000" cy="127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F6DFAC8-6E47-4293-9518-777A938A46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54" y="3972"/>
            <a:ext cx="4865030" cy="1292464"/>
          </a:xfrm>
          <a:prstGeom prst="rect">
            <a:avLst/>
          </a:prstGeom>
        </p:spPr>
      </p:pic>
      <p:sp>
        <p:nvSpPr>
          <p:cNvPr id="5" name="Google Shape;55;p1">
            <a:extLst>
              <a:ext uri="{FF2B5EF4-FFF2-40B4-BE49-F238E27FC236}">
                <a16:creationId xmlns:a16="http://schemas.microsoft.com/office/drawing/2014/main" id="{B880C648-DC93-A882-A1E8-93DBAAAF1366}"/>
              </a:ext>
            </a:extLst>
          </p:cNvPr>
          <p:cNvSpPr txBox="1"/>
          <p:nvPr/>
        </p:nvSpPr>
        <p:spPr>
          <a:xfrm>
            <a:off x="0" y="1498971"/>
            <a:ext cx="12192000" cy="8001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prstClr val="white"/>
                </a:solidFill>
                <a:latin typeface="Bookman Old Style" panose="02050604050505020204" pitchFamily="18" charset="0"/>
                <a:ea typeface="Poppins"/>
                <a:cs typeface="Poppins"/>
                <a:sym typeface="Arial"/>
              </a:rPr>
              <a:t>2</a:t>
            </a:r>
            <a:r>
              <a:rPr lang="en-US" sz="3600" kern="0" baseline="30000" dirty="0">
                <a:solidFill>
                  <a:prstClr val="white"/>
                </a:solidFill>
                <a:latin typeface="Bookman Old Style" panose="02050604050505020204" pitchFamily="18" charset="0"/>
                <a:ea typeface="Poppins"/>
                <a:cs typeface="Poppins"/>
                <a:sym typeface="Arial"/>
              </a:rPr>
              <a:t>nd</a:t>
            </a:r>
            <a:r>
              <a:rPr lang="en-US" sz="3600" kern="0" dirty="0">
                <a:solidFill>
                  <a:prstClr val="white"/>
                </a:solidFill>
                <a:latin typeface="Bookman Old Style" panose="02050604050505020204" pitchFamily="18" charset="0"/>
                <a:ea typeface="Poppins"/>
                <a:cs typeface="Poppins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Poppins"/>
                <a:cs typeface="Poppins"/>
                <a:sym typeface="Arial"/>
              </a:rPr>
              <a:t>Quarter Program Implementation Review </a:t>
            </a:r>
          </a:p>
        </p:txBody>
      </p:sp>
      <p:pic>
        <p:nvPicPr>
          <p:cNvPr id="7" name="Google Shape;153;p22">
            <a:extLst>
              <a:ext uri="{FF2B5EF4-FFF2-40B4-BE49-F238E27FC236}">
                <a16:creationId xmlns:a16="http://schemas.microsoft.com/office/drawing/2014/main" id="{1DDD11C2-AC8B-F64A-0D8B-BBAC93949F1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2479" y="3626873"/>
            <a:ext cx="11222181" cy="19695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5D8B82-5E89-091E-4EF7-5FFD253BC428}"/>
              </a:ext>
            </a:extLst>
          </p:cNvPr>
          <p:cNvSpPr/>
          <p:nvPr/>
        </p:nvSpPr>
        <p:spPr>
          <a:xfrm>
            <a:off x="0" y="3363980"/>
            <a:ext cx="4057329" cy="18814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26600C9-118B-5439-8DC6-D1F99F50C862}"/>
              </a:ext>
            </a:extLst>
          </p:cNvPr>
          <p:cNvSpPr/>
          <p:nvPr/>
        </p:nvSpPr>
        <p:spPr>
          <a:xfrm>
            <a:off x="4057329" y="3363011"/>
            <a:ext cx="4261755" cy="188140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AD986E0-BC0B-758E-60A2-E5E8BB2B249A}"/>
              </a:ext>
            </a:extLst>
          </p:cNvPr>
          <p:cNvSpPr/>
          <p:nvPr/>
        </p:nvSpPr>
        <p:spPr>
          <a:xfrm>
            <a:off x="8223029" y="3335031"/>
            <a:ext cx="3975542" cy="216120"/>
          </a:xfrm>
          <a:prstGeom prst="round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AD2C01-6D83-C0B9-F000-45F56EB5FE5A}"/>
              </a:ext>
            </a:extLst>
          </p:cNvPr>
          <p:cNvSpPr txBox="1"/>
          <p:nvPr/>
        </p:nvSpPr>
        <p:spPr>
          <a:xfrm>
            <a:off x="3561080" y="2779205"/>
            <a:ext cx="506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ookman Old Style" panose="02050604050505020204" pitchFamily="18" charset="0"/>
              </a:rPr>
              <a:t>Date: __________________________________ </a:t>
            </a:r>
          </a:p>
          <a:p>
            <a:r>
              <a:rPr lang="en-US" sz="1600" dirty="0">
                <a:latin typeface="Bookman Old Style" panose="02050604050505020204" pitchFamily="18" charset="0"/>
              </a:rPr>
              <a:t>Venue: _________________________________</a:t>
            </a:r>
            <a:endParaRPr lang="en-PH" sz="1600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C3D8AD-179C-4BF1-4ACA-320295ABFAD5}"/>
              </a:ext>
            </a:extLst>
          </p:cNvPr>
          <p:cNvSpPr txBox="1"/>
          <p:nvPr/>
        </p:nvSpPr>
        <p:spPr>
          <a:xfrm>
            <a:off x="1601694" y="2426609"/>
            <a:ext cx="10387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ookman Old Style" panose="02050604050505020204" pitchFamily="18" charset="0"/>
              </a:rPr>
              <a:t>Theme: ______________________________________________________________________________ </a:t>
            </a:r>
            <a:endParaRPr lang="en-PH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8613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List of Terminated </a:t>
            </a:r>
            <a:r>
              <a:rPr lang="en-PH" sz="2400" kern="0" dirty="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____ </a:t>
            </a:r>
            <a:r>
              <a:rPr kumimoji="0" lang="en-PH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Quarter Outputs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3" name="Google Shape;163;p9"/>
          <p:cNvGraphicFramePr/>
          <p:nvPr/>
        </p:nvGraphicFramePr>
        <p:xfrm>
          <a:off x="284475" y="1089633"/>
          <a:ext cx="11623050" cy="343577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94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7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 Output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Physical Target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Reasons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9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9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DAF442D-B4EF-103A-7892-6895A8348F5E}"/>
              </a:ext>
            </a:extLst>
          </p:cNvPr>
          <p:cNvSpPr txBox="1"/>
          <p:nvPr/>
        </p:nvSpPr>
        <p:spPr>
          <a:xfrm>
            <a:off x="345440" y="5415280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Note: Data entries shall be culled out from the WFP encoded in the PMIS and/or AIP of the School</a:t>
            </a:r>
            <a:endParaRPr lang="en-PH" sz="20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81200" y="444500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l-P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45665" y="4166783"/>
            <a:ext cx="7715811" cy="1281111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man Old Style" panose="02050604050505020204" pitchFamily="18" charset="0"/>
                <a:ea typeface="ＭＳ Ｐゴシック" pitchFamily="34" charset="-128"/>
                <a:cs typeface="+mn-cs"/>
              </a:rPr>
              <a:t>  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6D91E5-B938-4374-A426-F9F6BE8F2B9D}"/>
              </a:ext>
            </a:extLst>
          </p:cNvPr>
          <p:cNvCxnSpPr>
            <a:cxnSpLocks/>
          </p:cNvCxnSpPr>
          <p:nvPr/>
        </p:nvCxnSpPr>
        <p:spPr>
          <a:xfrm>
            <a:off x="925741" y="1384857"/>
            <a:ext cx="9936000" cy="127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32" y="5793794"/>
            <a:ext cx="1083725" cy="90310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A3F9E0-53CD-4E59-AE81-5AB1C0A1EA24}"/>
              </a:ext>
            </a:extLst>
          </p:cNvPr>
          <p:cNvSpPr/>
          <p:nvPr/>
        </p:nvSpPr>
        <p:spPr>
          <a:xfrm>
            <a:off x="2143557" y="5867092"/>
            <a:ext cx="4044591" cy="73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Address: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Prime Regional Center, </a:t>
            </a:r>
            <a:r>
              <a:rPr kumimoji="0" lang="en-PH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Brgy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 Carpenter Hill, City of Koronadal</a:t>
            </a:r>
            <a:endParaRPr kumimoji="0" lang="en-P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Telefax No.: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(083) 2288825/ (083) 2281893 </a:t>
            </a:r>
            <a:endParaRPr kumimoji="0" lang="en-P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Website: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depedroxii.org   </a:t>
            </a:r>
            <a:r>
              <a:rPr kumimoji="0" lang="en-P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Email: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region12@deped.gov.ph</a:t>
            </a:r>
            <a:endParaRPr kumimoji="0" lang="en-P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665544" y="6319973"/>
          <a:ext cx="2445486" cy="390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5898">
                  <a:extLst>
                    <a:ext uri="{9D8B030D-6E8A-4147-A177-3AD203B41FA5}">
                      <a16:colId xmlns:a16="http://schemas.microsoft.com/office/drawing/2014/main" val="2727669443"/>
                    </a:ext>
                  </a:extLst>
                </a:gridCol>
                <a:gridCol w="909767">
                  <a:extLst>
                    <a:ext uri="{9D8B030D-6E8A-4147-A177-3AD203B41FA5}">
                      <a16:colId xmlns:a16="http://schemas.microsoft.com/office/drawing/2014/main" val="1669935666"/>
                    </a:ext>
                  </a:extLst>
                </a:gridCol>
                <a:gridCol w="330471">
                  <a:extLst>
                    <a:ext uri="{9D8B030D-6E8A-4147-A177-3AD203B41FA5}">
                      <a16:colId xmlns:a16="http://schemas.microsoft.com/office/drawing/2014/main" val="2827977784"/>
                    </a:ext>
                  </a:extLst>
                </a:gridCol>
                <a:gridCol w="369350">
                  <a:extLst>
                    <a:ext uri="{9D8B030D-6E8A-4147-A177-3AD203B41FA5}">
                      <a16:colId xmlns:a16="http://schemas.microsoft.com/office/drawing/2014/main" val="2536255682"/>
                    </a:ext>
                  </a:extLst>
                </a:gridCol>
              </a:tblGrid>
              <a:tr h="1951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Doc. Ref. Code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PH" sz="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RO12-ASD-F422</a:t>
                      </a:r>
                      <a:endParaRPr lang="en-PH" sz="11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Rev</a:t>
                      </a:r>
                      <a:endParaRPr lang="en-PH" sz="11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00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532667"/>
                  </a:ext>
                </a:extLst>
              </a:tr>
              <a:tr h="1951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Effectivity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09.22.2023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Page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217962"/>
                  </a:ext>
                </a:extLst>
              </a:tr>
            </a:tbl>
          </a:graphicData>
        </a:graphic>
      </p:graphicFrame>
      <p:pic>
        <p:nvPicPr>
          <p:cNvPr id="1026" name="Picture 2" descr="create-qr-code (150×150)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741" y="587491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80AD48-A2CE-4E55-A111-89DBEE1427A6}"/>
              </a:ext>
            </a:extLst>
          </p:cNvPr>
          <p:cNvCxnSpPr>
            <a:cxnSpLocks/>
          </p:cNvCxnSpPr>
          <p:nvPr/>
        </p:nvCxnSpPr>
        <p:spPr>
          <a:xfrm>
            <a:off x="1128000" y="5750272"/>
            <a:ext cx="9936000" cy="127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F6DFAC8-6E47-4293-9518-777A938A46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54" y="3972"/>
            <a:ext cx="4865030" cy="1292464"/>
          </a:xfrm>
          <a:prstGeom prst="rect">
            <a:avLst/>
          </a:prstGeom>
        </p:spPr>
      </p:pic>
      <p:sp>
        <p:nvSpPr>
          <p:cNvPr id="5" name="Google Shape;55;p1">
            <a:extLst>
              <a:ext uri="{FF2B5EF4-FFF2-40B4-BE49-F238E27FC236}">
                <a16:creationId xmlns:a16="http://schemas.microsoft.com/office/drawing/2014/main" id="{B880C648-DC93-A882-A1E8-93DBAAAF1366}"/>
              </a:ext>
            </a:extLst>
          </p:cNvPr>
          <p:cNvSpPr txBox="1"/>
          <p:nvPr/>
        </p:nvSpPr>
        <p:spPr>
          <a:xfrm>
            <a:off x="7569" y="1887377"/>
            <a:ext cx="12192000" cy="123106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PH" sz="32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kumimoji="0" lang="en-PH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PH" sz="3200" dirty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Division Performance Indicators on Equity, Quality, Resiliency and Well-being and Enabling Mechanism 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 pitchFamily="18" charset="0"/>
              <a:ea typeface="Poppins"/>
              <a:cs typeface="Poppins"/>
              <a:sym typeface="Arial"/>
            </a:endParaRPr>
          </a:p>
        </p:txBody>
      </p:sp>
      <p:pic>
        <p:nvPicPr>
          <p:cNvPr id="7" name="Google Shape;153;p22">
            <a:extLst>
              <a:ext uri="{FF2B5EF4-FFF2-40B4-BE49-F238E27FC236}">
                <a16:creationId xmlns:a16="http://schemas.microsoft.com/office/drawing/2014/main" id="{1DDD11C2-AC8B-F64A-0D8B-BBAC93949F1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2479" y="3626873"/>
            <a:ext cx="11222181" cy="19695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5D8B82-5E89-091E-4EF7-5FFD253BC428}"/>
              </a:ext>
            </a:extLst>
          </p:cNvPr>
          <p:cNvSpPr/>
          <p:nvPr/>
        </p:nvSpPr>
        <p:spPr>
          <a:xfrm>
            <a:off x="0" y="3363980"/>
            <a:ext cx="4057329" cy="18814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26600C9-118B-5439-8DC6-D1F99F50C862}"/>
              </a:ext>
            </a:extLst>
          </p:cNvPr>
          <p:cNvSpPr/>
          <p:nvPr/>
        </p:nvSpPr>
        <p:spPr>
          <a:xfrm>
            <a:off x="4057329" y="3363011"/>
            <a:ext cx="4261755" cy="188140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AD986E0-BC0B-758E-60A2-E5E8BB2B249A}"/>
              </a:ext>
            </a:extLst>
          </p:cNvPr>
          <p:cNvSpPr/>
          <p:nvPr/>
        </p:nvSpPr>
        <p:spPr>
          <a:xfrm>
            <a:off x="8223029" y="3335031"/>
            <a:ext cx="3975542" cy="216120"/>
          </a:xfrm>
          <a:prstGeom prst="round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095478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/>
        </p:nvSpPr>
        <p:spPr>
          <a:xfrm>
            <a:off x="0" y="0"/>
            <a:ext cx="12192000" cy="9879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 pitchFamily="18" charset="0"/>
              </a:rPr>
              <a:t>Percentage of Grade 6 Completers – Completion Rate by Sector and Gender Parity Index (GPI) for SY 2023-2024 (Target versus Actual)  </a:t>
            </a:r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76B3FE-54D4-3FCA-578F-94F68E68DC0B}"/>
              </a:ext>
            </a:extLst>
          </p:cNvPr>
          <p:cNvSpPr txBox="1"/>
          <p:nvPr/>
        </p:nvSpPr>
        <p:spPr>
          <a:xfrm>
            <a:off x="0" y="1232383"/>
            <a:ext cx="658998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PH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Division Performance Indicators on Equity</a:t>
            </a:r>
            <a:endParaRPr lang="en-PH" sz="1400" dirty="0"/>
          </a:p>
        </p:txBody>
      </p:sp>
    </p:spTree>
    <p:extLst>
      <p:ext uri="{BB962C8B-B14F-4D97-AF65-F5344CB8AC3E}">
        <p14:creationId xmlns:p14="http://schemas.microsoft.com/office/powerpoint/2010/main" val="169219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/>
        </p:nvSpPr>
        <p:spPr>
          <a:xfrm>
            <a:off x="0" y="0"/>
            <a:ext cx="12192000" cy="9879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Percentage of Grade 12 Completers – Completion Rate by Sector and Gender Parity Index (GPI) for SY 2023-2024 (Target versus Actual)  </a:t>
            </a:r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608BD1-B5E0-6B22-6A43-118D8EF363AB}"/>
              </a:ext>
            </a:extLst>
          </p:cNvPr>
          <p:cNvSpPr txBox="1"/>
          <p:nvPr/>
        </p:nvSpPr>
        <p:spPr>
          <a:xfrm>
            <a:off x="0" y="1232383"/>
            <a:ext cx="658998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PH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Division Performance Indicators on Equity</a:t>
            </a:r>
            <a:endParaRPr lang="en-PH" sz="1400" dirty="0"/>
          </a:p>
        </p:txBody>
      </p:sp>
    </p:spTree>
    <p:extLst>
      <p:ext uri="{BB962C8B-B14F-4D97-AF65-F5344CB8AC3E}">
        <p14:creationId xmlns:p14="http://schemas.microsoft.com/office/powerpoint/2010/main" val="2973546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/>
        </p:nvSpPr>
        <p:spPr>
          <a:xfrm>
            <a:off x="0" y="28438"/>
            <a:ext cx="12192000" cy="8309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A3FFB-2F90-08FF-F2FF-AB743D0079CE}"/>
              </a:ext>
            </a:extLst>
          </p:cNvPr>
          <p:cNvSpPr txBox="1"/>
          <p:nvPr/>
        </p:nvSpPr>
        <p:spPr>
          <a:xfrm>
            <a:off x="304800" y="89993"/>
            <a:ext cx="119397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Percentage of K to 3 Learners Segmented by School and Gender Attaining Nearly Proficient Level in English, Filipino and Math for SY 2023-2024 (Target versus Actual) </a:t>
            </a:r>
            <a:endParaRPr lang="en-PH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6948F9-D92A-F41E-7A2C-0AD72E9AE1C4}"/>
              </a:ext>
            </a:extLst>
          </p:cNvPr>
          <p:cNvSpPr txBox="1"/>
          <p:nvPr/>
        </p:nvSpPr>
        <p:spPr>
          <a:xfrm>
            <a:off x="0" y="1074727"/>
            <a:ext cx="669509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PH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Division Performance Indicators on </a:t>
            </a:r>
            <a:r>
              <a:rPr lang="en-PH" sz="24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Quality</a:t>
            </a:r>
            <a:endParaRPr lang="en-PH" sz="1400" dirty="0"/>
          </a:p>
        </p:txBody>
      </p:sp>
    </p:spTree>
    <p:extLst>
      <p:ext uri="{BB962C8B-B14F-4D97-AF65-F5344CB8AC3E}">
        <p14:creationId xmlns:p14="http://schemas.microsoft.com/office/powerpoint/2010/main" val="543105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/>
        </p:nvSpPr>
        <p:spPr>
          <a:xfrm>
            <a:off x="0" y="28438"/>
            <a:ext cx="12192000" cy="8309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A3FFB-2F90-08FF-F2FF-AB743D0079CE}"/>
              </a:ext>
            </a:extLst>
          </p:cNvPr>
          <p:cNvSpPr txBox="1"/>
          <p:nvPr/>
        </p:nvSpPr>
        <p:spPr>
          <a:xfrm>
            <a:off x="304800" y="89993"/>
            <a:ext cx="119397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Percentage of </a:t>
            </a:r>
            <a:r>
              <a:rPr lang="en-US" sz="2000" dirty="0">
                <a:solidFill>
                  <a:srgbClr val="FFFFFF"/>
                </a:solidFill>
                <a:latin typeface="Bookman Old Style" panose="02050604050505020204" pitchFamily="18" charset="0"/>
              </a:rPr>
              <a:t>Grade 6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Learners Segmented by School and Gender Attaining Nearly Proficient Level in Literacy and Numeracy for SY 2023-2024 (Target versus Actual) </a:t>
            </a:r>
            <a:endParaRPr kumimoji="0" lang="en-PH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5116A1-3131-13E3-DC11-BF5CD6718F25}"/>
              </a:ext>
            </a:extLst>
          </p:cNvPr>
          <p:cNvSpPr txBox="1"/>
          <p:nvPr/>
        </p:nvSpPr>
        <p:spPr>
          <a:xfrm>
            <a:off x="0" y="1074727"/>
            <a:ext cx="669509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PH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Division Performance Indicators on </a:t>
            </a:r>
            <a:r>
              <a:rPr lang="en-PH" sz="24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Quality</a:t>
            </a:r>
            <a:endParaRPr lang="en-PH" sz="1400" dirty="0"/>
          </a:p>
        </p:txBody>
      </p:sp>
    </p:spTree>
    <p:extLst>
      <p:ext uri="{BB962C8B-B14F-4D97-AF65-F5344CB8AC3E}">
        <p14:creationId xmlns:p14="http://schemas.microsoft.com/office/powerpoint/2010/main" val="667193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/>
        </p:nvSpPr>
        <p:spPr>
          <a:xfrm>
            <a:off x="0" y="28438"/>
            <a:ext cx="12192000" cy="8309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A3FFB-2F90-08FF-F2FF-AB743D0079CE}"/>
              </a:ext>
            </a:extLst>
          </p:cNvPr>
          <p:cNvSpPr txBox="1"/>
          <p:nvPr/>
        </p:nvSpPr>
        <p:spPr>
          <a:xfrm>
            <a:off x="304800" y="89993"/>
            <a:ext cx="119397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Percentage of Grade 10 Learners Segmented by School and Gender Attaining Nearly Proficient Level in Stage 2 Literacy and Numeracy Standards for SY 2023-2024 (Target versus Actual) </a:t>
            </a:r>
            <a:endParaRPr kumimoji="0" lang="en-PH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D9DA23-B922-1786-0865-CC634375BC8A}"/>
              </a:ext>
            </a:extLst>
          </p:cNvPr>
          <p:cNvSpPr txBox="1"/>
          <p:nvPr/>
        </p:nvSpPr>
        <p:spPr>
          <a:xfrm>
            <a:off x="0" y="1074727"/>
            <a:ext cx="669509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PH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Division Performance Indicators on </a:t>
            </a:r>
            <a:r>
              <a:rPr lang="en-PH" sz="24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Quality</a:t>
            </a:r>
            <a:endParaRPr lang="en-PH" sz="1400" dirty="0"/>
          </a:p>
        </p:txBody>
      </p:sp>
    </p:spTree>
    <p:extLst>
      <p:ext uri="{BB962C8B-B14F-4D97-AF65-F5344CB8AC3E}">
        <p14:creationId xmlns:p14="http://schemas.microsoft.com/office/powerpoint/2010/main" val="3792477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/>
        </p:nvSpPr>
        <p:spPr>
          <a:xfrm>
            <a:off x="0" y="28438"/>
            <a:ext cx="12192000" cy="8309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A3FFB-2F90-08FF-F2FF-AB743D0079CE}"/>
              </a:ext>
            </a:extLst>
          </p:cNvPr>
          <p:cNvSpPr txBox="1"/>
          <p:nvPr/>
        </p:nvSpPr>
        <p:spPr>
          <a:xfrm>
            <a:off x="304800" y="89993"/>
            <a:ext cx="119397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Percentage of Grade 12 Learners Segmented by School and Gender Attaining Nearly Proficient Level in Stage 3 Literacy and Numeracy Standards for SY 2023-2024 (Target versus Actual) </a:t>
            </a:r>
            <a:endParaRPr kumimoji="0" lang="en-PH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E5AD8A-04E0-BFFC-B596-1AE0570C23C5}"/>
              </a:ext>
            </a:extLst>
          </p:cNvPr>
          <p:cNvSpPr txBox="1"/>
          <p:nvPr/>
        </p:nvSpPr>
        <p:spPr>
          <a:xfrm>
            <a:off x="0" y="1074727"/>
            <a:ext cx="669509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PH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Division Performance Indicators on </a:t>
            </a:r>
            <a:r>
              <a:rPr lang="en-PH" sz="24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Quality</a:t>
            </a:r>
            <a:endParaRPr lang="en-PH" sz="1400" dirty="0"/>
          </a:p>
        </p:txBody>
      </p:sp>
    </p:spTree>
    <p:extLst>
      <p:ext uri="{BB962C8B-B14F-4D97-AF65-F5344CB8AC3E}">
        <p14:creationId xmlns:p14="http://schemas.microsoft.com/office/powerpoint/2010/main" val="4071095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Bookman Old Style" panose="02050604050505020204" pitchFamily="18" charset="0"/>
              </a:rPr>
              <a:t>Proportion of Public Elementary Schools with Very Satisfactory and Higher Rating in the Office Performance Commitment and Review Form (OPCRF) for SY 2023-2024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Bookman Old Style" panose="02050604050505020204" pitchFamily="18" charset="0"/>
              </a:rPr>
              <a:t>(Target versus Actual) 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 pitchFamily="18" charset="0"/>
              <a:cs typeface="Arial"/>
              <a:sym typeface="Arial"/>
            </a:endParaRPr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E38CC4-C849-3EA1-3EE1-A6562BCF6955}"/>
              </a:ext>
            </a:extLst>
          </p:cNvPr>
          <p:cNvSpPr txBox="1"/>
          <p:nvPr/>
        </p:nvSpPr>
        <p:spPr>
          <a:xfrm>
            <a:off x="0" y="1379527"/>
            <a:ext cx="7020910" cy="461665"/>
          </a:xfrm>
          <a:prstGeom prst="rect">
            <a:avLst/>
          </a:prstGeom>
          <a:solidFill>
            <a:srgbClr val="FF3399"/>
          </a:solidFill>
        </p:spPr>
        <p:txBody>
          <a:bodyPr wrap="square">
            <a:spAutoFit/>
          </a:bodyPr>
          <a:lstStyle/>
          <a:p>
            <a:r>
              <a:rPr kumimoji="0" lang="en-PH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Division Enabling Mechanism on </a:t>
            </a:r>
            <a:r>
              <a:rPr lang="en-PH" sz="24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Governance </a:t>
            </a:r>
            <a:endParaRPr lang="en-P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99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Proportion of Public Secondary Schools with Very Satisfactory and Higher Rating in the Office Performance Commitment and Review Form (OPCRF) for SY 2023-2024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(Target versus Actual) 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D6C927-FC49-FFFC-AD51-15C8BC449F38}"/>
              </a:ext>
            </a:extLst>
          </p:cNvPr>
          <p:cNvSpPr txBox="1"/>
          <p:nvPr/>
        </p:nvSpPr>
        <p:spPr>
          <a:xfrm>
            <a:off x="0" y="1379527"/>
            <a:ext cx="7020910" cy="461665"/>
          </a:xfrm>
          <a:prstGeom prst="rect">
            <a:avLst/>
          </a:prstGeom>
          <a:solidFill>
            <a:srgbClr val="FF3399"/>
          </a:solidFill>
        </p:spPr>
        <p:txBody>
          <a:bodyPr wrap="square">
            <a:spAutoFit/>
          </a:bodyPr>
          <a:lstStyle/>
          <a:p>
            <a:r>
              <a:rPr kumimoji="0" lang="en-PH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Division Enabling Mechanism on </a:t>
            </a:r>
            <a:r>
              <a:rPr lang="en-PH" sz="24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Governance </a:t>
            </a:r>
            <a:endParaRPr lang="en-P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4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81200" y="444500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l-P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45665" y="4166783"/>
            <a:ext cx="7715811" cy="1281111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man Old Style" panose="02050604050505020204" pitchFamily="18" charset="0"/>
                <a:ea typeface="ＭＳ Ｐゴシック" pitchFamily="34" charset="-128"/>
                <a:cs typeface="+mn-cs"/>
              </a:rPr>
              <a:t>  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6D91E5-B938-4374-A426-F9F6BE8F2B9D}"/>
              </a:ext>
            </a:extLst>
          </p:cNvPr>
          <p:cNvCxnSpPr>
            <a:cxnSpLocks/>
          </p:cNvCxnSpPr>
          <p:nvPr/>
        </p:nvCxnSpPr>
        <p:spPr>
          <a:xfrm>
            <a:off x="925741" y="1384857"/>
            <a:ext cx="9936000" cy="127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32" y="5793794"/>
            <a:ext cx="1083725" cy="90310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A3F9E0-53CD-4E59-AE81-5AB1C0A1EA24}"/>
              </a:ext>
            </a:extLst>
          </p:cNvPr>
          <p:cNvSpPr/>
          <p:nvPr/>
        </p:nvSpPr>
        <p:spPr>
          <a:xfrm>
            <a:off x="2143557" y="5867092"/>
            <a:ext cx="4044591" cy="73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Address: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Prime Regional Center, </a:t>
            </a:r>
            <a:r>
              <a:rPr kumimoji="0" lang="en-PH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Brgy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 Carpenter Hill, City of Koronadal</a:t>
            </a:r>
            <a:endParaRPr kumimoji="0" lang="en-P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Telefax No.: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(083) 2288825/ (083) 2281893 </a:t>
            </a:r>
            <a:endParaRPr kumimoji="0" lang="en-P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Website: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depedroxii.org   </a:t>
            </a:r>
            <a:r>
              <a:rPr kumimoji="0" lang="en-P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Email: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region12@deped.gov.ph</a:t>
            </a:r>
            <a:endParaRPr kumimoji="0" lang="en-P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665544" y="6319973"/>
          <a:ext cx="2445486" cy="390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5898">
                  <a:extLst>
                    <a:ext uri="{9D8B030D-6E8A-4147-A177-3AD203B41FA5}">
                      <a16:colId xmlns:a16="http://schemas.microsoft.com/office/drawing/2014/main" val="2727669443"/>
                    </a:ext>
                  </a:extLst>
                </a:gridCol>
                <a:gridCol w="909767">
                  <a:extLst>
                    <a:ext uri="{9D8B030D-6E8A-4147-A177-3AD203B41FA5}">
                      <a16:colId xmlns:a16="http://schemas.microsoft.com/office/drawing/2014/main" val="1669935666"/>
                    </a:ext>
                  </a:extLst>
                </a:gridCol>
                <a:gridCol w="330471">
                  <a:extLst>
                    <a:ext uri="{9D8B030D-6E8A-4147-A177-3AD203B41FA5}">
                      <a16:colId xmlns:a16="http://schemas.microsoft.com/office/drawing/2014/main" val="2827977784"/>
                    </a:ext>
                  </a:extLst>
                </a:gridCol>
                <a:gridCol w="369350">
                  <a:extLst>
                    <a:ext uri="{9D8B030D-6E8A-4147-A177-3AD203B41FA5}">
                      <a16:colId xmlns:a16="http://schemas.microsoft.com/office/drawing/2014/main" val="2536255682"/>
                    </a:ext>
                  </a:extLst>
                </a:gridCol>
              </a:tblGrid>
              <a:tr h="1951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Doc. Ref. Code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PH" sz="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RO12-ASD-F422</a:t>
                      </a:r>
                      <a:endParaRPr lang="en-PH" sz="11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Rev</a:t>
                      </a:r>
                      <a:endParaRPr lang="en-PH" sz="11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00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532667"/>
                  </a:ext>
                </a:extLst>
              </a:tr>
              <a:tr h="1951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Effectivity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09.22.2023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Page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217962"/>
                  </a:ext>
                </a:extLst>
              </a:tr>
            </a:tbl>
          </a:graphicData>
        </a:graphic>
      </p:graphicFrame>
      <p:pic>
        <p:nvPicPr>
          <p:cNvPr id="1026" name="Picture 2" descr="create-qr-code (150×150)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741" y="587491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80AD48-A2CE-4E55-A111-89DBEE1427A6}"/>
              </a:ext>
            </a:extLst>
          </p:cNvPr>
          <p:cNvCxnSpPr>
            <a:cxnSpLocks/>
          </p:cNvCxnSpPr>
          <p:nvPr/>
        </p:nvCxnSpPr>
        <p:spPr>
          <a:xfrm>
            <a:off x="1128000" y="5750272"/>
            <a:ext cx="9936000" cy="127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F6DFAC8-6E47-4293-9518-777A938A46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54" y="3972"/>
            <a:ext cx="4865030" cy="1292464"/>
          </a:xfrm>
          <a:prstGeom prst="rect">
            <a:avLst/>
          </a:prstGeom>
        </p:spPr>
      </p:pic>
      <p:sp>
        <p:nvSpPr>
          <p:cNvPr id="5" name="Google Shape;55;p1">
            <a:extLst>
              <a:ext uri="{FF2B5EF4-FFF2-40B4-BE49-F238E27FC236}">
                <a16:creationId xmlns:a16="http://schemas.microsoft.com/office/drawing/2014/main" id="{B880C648-DC93-A882-A1E8-93DBAAAF1366}"/>
              </a:ext>
            </a:extLst>
          </p:cNvPr>
          <p:cNvSpPr txBox="1"/>
          <p:nvPr/>
        </p:nvSpPr>
        <p:spPr>
          <a:xfrm>
            <a:off x="0" y="1607223"/>
            <a:ext cx="12192000" cy="14772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PH" sz="4000" dirty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Program, Projects and Major Activity Implementation Review</a:t>
            </a:r>
            <a:endParaRPr kumimoji="0" lang="en-US" sz="6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 pitchFamily="18" charset="0"/>
              <a:ea typeface="Poppins"/>
              <a:cs typeface="Poppins"/>
              <a:sym typeface="Arial"/>
            </a:endParaRPr>
          </a:p>
        </p:txBody>
      </p:sp>
      <p:pic>
        <p:nvPicPr>
          <p:cNvPr id="7" name="Google Shape;153;p22">
            <a:extLst>
              <a:ext uri="{FF2B5EF4-FFF2-40B4-BE49-F238E27FC236}">
                <a16:creationId xmlns:a16="http://schemas.microsoft.com/office/drawing/2014/main" id="{1DDD11C2-AC8B-F64A-0D8B-BBAC93949F1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2479" y="3626873"/>
            <a:ext cx="11222181" cy="19695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5D8B82-5E89-091E-4EF7-5FFD253BC428}"/>
              </a:ext>
            </a:extLst>
          </p:cNvPr>
          <p:cNvSpPr/>
          <p:nvPr/>
        </p:nvSpPr>
        <p:spPr>
          <a:xfrm>
            <a:off x="0" y="3363980"/>
            <a:ext cx="4057329" cy="18814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26600C9-118B-5439-8DC6-D1F99F50C862}"/>
              </a:ext>
            </a:extLst>
          </p:cNvPr>
          <p:cNvSpPr/>
          <p:nvPr/>
        </p:nvSpPr>
        <p:spPr>
          <a:xfrm>
            <a:off x="4057329" y="3363011"/>
            <a:ext cx="4261755" cy="188140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AD986E0-BC0B-758E-60A2-E5E8BB2B249A}"/>
              </a:ext>
            </a:extLst>
          </p:cNvPr>
          <p:cNvSpPr/>
          <p:nvPr/>
        </p:nvSpPr>
        <p:spPr>
          <a:xfrm>
            <a:off x="8223029" y="3335031"/>
            <a:ext cx="3975542" cy="216120"/>
          </a:xfrm>
          <a:prstGeom prst="round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32377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Proportion of Public Elementary Schools with Functional School Governing Council (SGC) for SY 2023-2024 (Target versus Actual) 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86BA69-6D9A-4BEA-FE9F-ADD749504CD0}"/>
              </a:ext>
            </a:extLst>
          </p:cNvPr>
          <p:cNvSpPr txBox="1"/>
          <p:nvPr/>
        </p:nvSpPr>
        <p:spPr>
          <a:xfrm>
            <a:off x="0" y="1379527"/>
            <a:ext cx="7020910" cy="461665"/>
          </a:xfrm>
          <a:prstGeom prst="rect">
            <a:avLst/>
          </a:prstGeom>
          <a:solidFill>
            <a:srgbClr val="FF3399"/>
          </a:solidFill>
        </p:spPr>
        <p:txBody>
          <a:bodyPr wrap="square">
            <a:spAutoFit/>
          </a:bodyPr>
          <a:lstStyle/>
          <a:p>
            <a:r>
              <a:rPr kumimoji="0" lang="en-PH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Division Enabling Mechanism on </a:t>
            </a:r>
            <a:r>
              <a:rPr lang="en-PH" sz="24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Governance </a:t>
            </a:r>
            <a:endParaRPr lang="en-P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24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Proportion of Public Secondary Schools with Functional School Governing Council (SGC) for SY 2023-2024 (Target versus Actual) 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3F51BB-3C82-119B-FF1F-E3844BC8C137}"/>
              </a:ext>
            </a:extLst>
          </p:cNvPr>
          <p:cNvSpPr txBox="1"/>
          <p:nvPr/>
        </p:nvSpPr>
        <p:spPr>
          <a:xfrm>
            <a:off x="0" y="1379527"/>
            <a:ext cx="7020910" cy="461665"/>
          </a:xfrm>
          <a:prstGeom prst="rect">
            <a:avLst/>
          </a:prstGeom>
          <a:solidFill>
            <a:srgbClr val="FF3399"/>
          </a:solidFill>
        </p:spPr>
        <p:txBody>
          <a:bodyPr wrap="square">
            <a:spAutoFit/>
          </a:bodyPr>
          <a:lstStyle/>
          <a:p>
            <a:r>
              <a:rPr kumimoji="0" lang="en-PH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Division Enabling Mechanism on </a:t>
            </a:r>
            <a:r>
              <a:rPr lang="en-PH" sz="24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Governance </a:t>
            </a:r>
            <a:endParaRPr lang="en-P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95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Good Practices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0" name="Google Shape;17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1" name="Google Shape;171;p10"/>
          <p:cNvGraphicFramePr/>
          <p:nvPr>
            <p:extLst>
              <p:ext uri="{D42A27DB-BD31-4B8C-83A1-F6EECF244321}">
                <p14:modId xmlns:p14="http://schemas.microsoft.com/office/powerpoint/2010/main" val="2649698303"/>
              </p:ext>
            </p:extLst>
          </p:nvPr>
        </p:nvGraphicFramePr>
        <p:xfrm>
          <a:off x="518159" y="985520"/>
          <a:ext cx="11186161" cy="5161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186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59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 dirty="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0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0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0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30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242861893"/>
                  </a:ext>
                </a:extLst>
              </a:tr>
              <a:tr h="8730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8755312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Issues and Concerns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8" name="Google Shape;17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9" name="Google Shape;179;p11"/>
          <p:cNvGraphicFramePr/>
          <p:nvPr/>
        </p:nvGraphicFramePr>
        <p:xfrm>
          <a:off x="362143" y="938345"/>
          <a:ext cx="11234488" cy="43251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8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807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2000" u="none" strike="noStrike" cap="none">
                          <a:latin typeface="Bookman Old Style" panose="02050604050505020204" pitchFamily="18" charset="0"/>
                        </a:rPr>
                        <a:t>Expected Output</a:t>
                      </a:r>
                      <a:endParaRPr sz="20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2000" u="none" strike="noStrike" cap="none" dirty="0">
                          <a:latin typeface="Bookman Old Style" panose="02050604050505020204" pitchFamily="18" charset="0"/>
                        </a:rPr>
                        <a:t>Reasons for Delay</a:t>
                      </a:r>
                      <a:endParaRPr sz="20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2000" u="none" strike="noStrike" cap="none">
                          <a:latin typeface="Bookman Old Style" panose="02050604050505020204" pitchFamily="18" charset="0"/>
                        </a:rPr>
                        <a:t>Action Taken or to be taken</a:t>
                      </a:r>
                      <a:endParaRPr sz="20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2000" u="none" strike="noStrike" cap="none">
                          <a:latin typeface="Bookman Old Style" panose="02050604050505020204" pitchFamily="18" charset="0"/>
                        </a:rPr>
                        <a:t>Operational Issue</a:t>
                      </a:r>
                      <a:endParaRPr sz="20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2000" u="none" strike="noStrike" cap="none">
                          <a:latin typeface="Bookman Old Style" panose="02050604050505020204" pitchFamily="18" charset="0"/>
                        </a:rPr>
                        <a:t>Policy Issue</a:t>
                      </a:r>
                      <a:endParaRPr sz="20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Bookman Old Style"/>
                        <a:buNone/>
                      </a:pPr>
                      <a:r>
                        <a:rPr lang="en-PH" sz="2000" u="none" strike="noStrike" cap="none">
                          <a:latin typeface="Bookman Old Style" panose="02050604050505020204" pitchFamily="18" charset="0"/>
                        </a:rPr>
                        <a:t>Issues that are needing management decisions and recommendations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0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Explanations for Over/Under Achievement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86" name="Google Shape;18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7" name="Google Shape;187;p12"/>
          <p:cNvGraphicFramePr/>
          <p:nvPr>
            <p:extLst>
              <p:ext uri="{D42A27DB-BD31-4B8C-83A1-F6EECF244321}">
                <p14:modId xmlns:p14="http://schemas.microsoft.com/office/powerpoint/2010/main" val="21238509"/>
              </p:ext>
            </p:extLst>
          </p:nvPr>
        </p:nvGraphicFramePr>
        <p:xfrm>
          <a:off x="254000" y="1118263"/>
          <a:ext cx="11684000" cy="413252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68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896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ookman Old Style"/>
                        <a:buNone/>
                      </a:pPr>
                      <a:r>
                        <a:rPr lang="en-PH" sz="2000" u="none" strike="noStrike" cap="none">
                          <a:latin typeface="Bookman Old Style" panose="02050604050505020204" pitchFamily="18" charset="0"/>
                        </a:rPr>
                        <a:t>Reason for Under/Over Achievement (Physical)</a:t>
                      </a:r>
                      <a:endParaRPr sz="20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2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1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6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ookman Old Style"/>
                        <a:buNone/>
                      </a:pPr>
                      <a:r>
                        <a:rPr lang="en-PH" sz="2000" u="none" strike="noStrike" cap="none">
                          <a:latin typeface="Bookman Old Style" panose="02050604050505020204" pitchFamily="18" charset="0"/>
                        </a:rPr>
                        <a:t>Reason for Low Financial Obligation</a:t>
                      </a:r>
                      <a:endParaRPr sz="20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8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61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96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ookman Old Style"/>
                        <a:buNone/>
                      </a:pPr>
                      <a:r>
                        <a:rPr lang="en-PH" sz="2000" u="none" strike="noStrike" cap="none">
                          <a:latin typeface="Bookman Old Style" panose="02050604050505020204" pitchFamily="18" charset="0"/>
                        </a:rPr>
                        <a:t>Reason for Low Financial Disbursement</a:t>
                      </a:r>
                      <a:endParaRPr sz="20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81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407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81200" y="444500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l-P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45665" y="4166783"/>
            <a:ext cx="7715811" cy="1281111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man Old Style" panose="02050604050505020204" pitchFamily="18" charset="0"/>
                <a:ea typeface="ＭＳ Ｐゴシック" pitchFamily="34" charset="-128"/>
                <a:cs typeface="+mn-cs"/>
              </a:rPr>
              <a:t>  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6D91E5-B938-4374-A426-F9F6BE8F2B9D}"/>
              </a:ext>
            </a:extLst>
          </p:cNvPr>
          <p:cNvCxnSpPr>
            <a:cxnSpLocks/>
          </p:cNvCxnSpPr>
          <p:nvPr/>
        </p:nvCxnSpPr>
        <p:spPr>
          <a:xfrm>
            <a:off x="925741" y="1384857"/>
            <a:ext cx="9936000" cy="127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32" y="5793794"/>
            <a:ext cx="1083725" cy="90310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A3F9E0-53CD-4E59-AE81-5AB1C0A1EA24}"/>
              </a:ext>
            </a:extLst>
          </p:cNvPr>
          <p:cNvSpPr/>
          <p:nvPr/>
        </p:nvSpPr>
        <p:spPr>
          <a:xfrm>
            <a:off x="2143557" y="5867092"/>
            <a:ext cx="4044591" cy="73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Address: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Prime Regional Center, </a:t>
            </a:r>
            <a:r>
              <a:rPr kumimoji="0" lang="en-PH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Brgy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 Carpenter Hill, City of Koronadal</a:t>
            </a:r>
            <a:endParaRPr kumimoji="0" lang="en-P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Telefax No.: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(083) 2288825/ (083) 2281893 </a:t>
            </a:r>
            <a:endParaRPr kumimoji="0" lang="en-P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Website: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depedroxii.org   </a:t>
            </a:r>
            <a:r>
              <a:rPr kumimoji="0" lang="en-P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Email: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region12@deped.gov.ph</a:t>
            </a:r>
            <a:endParaRPr kumimoji="0" lang="en-P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665544" y="6319973"/>
          <a:ext cx="2445486" cy="390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5898">
                  <a:extLst>
                    <a:ext uri="{9D8B030D-6E8A-4147-A177-3AD203B41FA5}">
                      <a16:colId xmlns:a16="http://schemas.microsoft.com/office/drawing/2014/main" val="2727669443"/>
                    </a:ext>
                  </a:extLst>
                </a:gridCol>
                <a:gridCol w="909767">
                  <a:extLst>
                    <a:ext uri="{9D8B030D-6E8A-4147-A177-3AD203B41FA5}">
                      <a16:colId xmlns:a16="http://schemas.microsoft.com/office/drawing/2014/main" val="1669935666"/>
                    </a:ext>
                  </a:extLst>
                </a:gridCol>
                <a:gridCol w="330471">
                  <a:extLst>
                    <a:ext uri="{9D8B030D-6E8A-4147-A177-3AD203B41FA5}">
                      <a16:colId xmlns:a16="http://schemas.microsoft.com/office/drawing/2014/main" val="2827977784"/>
                    </a:ext>
                  </a:extLst>
                </a:gridCol>
                <a:gridCol w="369350">
                  <a:extLst>
                    <a:ext uri="{9D8B030D-6E8A-4147-A177-3AD203B41FA5}">
                      <a16:colId xmlns:a16="http://schemas.microsoft.com/office/drawing/2014/main" val="2536255682"/>
                    </a:ext>
                  </a:extLst>
                </a:gridCol>
              </a:tblGrid>
              <a:tr h="1951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Doc. Ref. Code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PH" sz="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RO12-ASD-F422</a:t>
                      </a:r>
                      <a:endParaRPr lang="en-PH" sz="11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Rev</a:t>
                      </a:r>
                      <a:endParaRPr lang="en-PH" sz="11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00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532667"/>
                  </a:ext>
                </a:extLst>
              </a:tr>
              <a:tr h="1951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Effectivity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09.22.2023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Page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217962"/>
                  </a:ext>
                </a:extLst>
              </a:tr>
            </a:tbl>
          </a:graphicData>
        </a:graphic>
      </p:graphicFrame>
      <p:pic>
        <p:nvPicPr>
          <p:cNvPr id="1026" name="Picture 2" descr="create-qr-code (150×150)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741" y="587491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80AD48-A2CE-4E55-A111-89DBEE1427A6}"/>
              </a:ext>
            </a:extLst>
          </p:cNvPr>
          <p:cNvCxnSpPr>
            <a:cxnSpLocks/>
          </p:cNvCxnSpPr>
          <p:nvPr/>
        </p:nvCxnSpPr>
        <p:spPr>
          <a:xfrm>
            <a:off x="1128000" y="5750272"/>
            <a:ext cx="9936000" cy="127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F6DFAC8-6E47-4293-9518-777A938A46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54" y="3972"/>
            <a:ext cx="4865030" cy="1292464"/>
          </a:xfrm>
          <a:prstGeom prst="rect">
            <a:avLst/>
          </a:prstGeom>
        </p:spPr>
      </p:pic>
      <p:sp>
        <p:nvSpPr>
          <p:cNvPr id="5" name="Google Shape;55;p1">
            <a:extLst>
              <a:ext uri="{FF2B5EF4-FFF2-40B4-BE49-F238E27FC236}">
                <a16:creationId xmlns:a16="http://schemas.microsoft.com/office/drawing/2014/main" id="{B880C648-DC93-A882-A1E8-93DBAAAF1366}"/>
              </a:ext>
            </a:extLst>
          </p:cNvPr>
          <p:cNvSpPr txBox="1"/>
          <p:nvPr/>
        </p:nvSpPr>
        <p:spPr>
          <a:xfrm>
            <a:off x="7569" y="1887377"/>
            <a:ext cx="12192000" cy="86173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PH" sz="4000" dirty="0">
                <a:solidFill>
                  <a:prstClr val="white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n-PH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Agenda and Catch-up Plan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Poppins"/>
              <a:cs typeface="Poppins"/>
              <a:sym typeface="Arial"/>
            </a:endParaRPr>
          </a:p>
        </p:txBody>
      </p:sp>
      <p:pic>
        <p:nvPicPr>
          <p:cNvPr id="7" name="Google Shape;153;p22">
            <a:extLst>
              <a:ext uri="{FF2B5EF4-FFF2-40B4-BE49-F238E27FC236}">
                <a16:creationId xmlns:a16="http://schemas.microsoft.com/office/drawing/2014/main" id="{1DDD11C2-AC8B-F64A-0D8B-BBAC93949F1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2479" y="3626873"/>
            <a:ext cx="11222181" cy="19695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5D8B82-5E89-091E-4EF7-5FFD253BC428}"/>
              </a:ext>
            </a:extLst>
          </p:cNvPr>
          <p:cNvSpPr/>
          <p:nvPr/>
        </p:nvSpPr>
        <p:spPr>
          <a:xfrm>
            <a:off x="0" y="3363980"/>
            <a:ext cx="4057329" cy="18814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26600C9-118B-5439-8DC6-D1F99F50C862}"/>
              </a:ext>
            </a:extLst>
          </p:cNvPr>
          <p:cNvSpPr/>
          <p:nvPr/>
        </p:nvSpPr>
        <p:spPr>
          <a:xfrm>
            <a:off x="4057329" y="3363011"/>
            <a:ext cx="4261755" cy="188140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AD986E0-BC0B-758E-60A2-E5E8BB2B249A}"/>
              </a:ext>
            </a:extLst>
          </p:cNvPr>
          <p:cNvSpPr/>
          <p:nvPr/>
        </p:nvSpPr>
        <p:spPr>
          <a:xfrm>
            <a:off x="8223029" y="3335031"/>
            <a:ext cx="3975542" cy="216120"/>
          </a:xfrm>
          <a:prstGeom prst="round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587304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CATCH-UP PLAN</a:t>
            </a:r>
            <a:endParaRPr kumimoji="0" sz="16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94" name="Google Shape;19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5" name="Google Shape;195;p13"/>
          <p:cNvGraphicFramePr/>
          <p:nvPr>
            <p:extLst>
              <p:ext uri="{D42A27DB-BD31-4B8C-83A1-F6EECF244321}">
                <p14:modId xmlns:p14="http://schemas.microsoft.com/office/powerpoint/2010/main" val="1333932731"/>
              </p:ext>
            </p:extLst>
          </p:nvPr>
        </p:nvGraphicFramePr>
        <p:xfrm>
          <a:off x="259100" y="1083496"/>
          <a:ext cx="11673800" cy="445892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8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2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7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Output Indicators (with Backlog)</a:t>
                      </a:r>
                      <a:endParaRPr sz="1400" b="1" i="0" u="none" strike="noStrike" cap="none">
                        <a:solidFill>
                          <a:schemeClr val="lt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425" marR="6425" marT="64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Physical Target</a:t>
                      </a:r>
                      <a:br>
                        <a:rPr lang="en-PH" sz="1400" u="none" strike="noStrike" cap="none">
                          <a:latin typeface="Bookman Old Style" panose="02050604050505020204" pitchFamily="18" charset="0"/>
                        </a:rPr>
                      </a:b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(Backlog)</a:t>
                      </a:r>
                      <a:endParaRPr sz="1400" b="1" i="0" u="none" strike="noStrike" cap="none">
                        <a:solidFill>
                          <a:schemeClr val="lt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425" marR="6425" marT="64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Reasons for Delay</a:t>
                      </a: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6425" marR="6425" marT="64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Action Plan</a:t>
                      </a: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6425" marR="6425" marT="64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Person-in-Charge</a:t>
                      </a: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6425" marR="6425" marT="64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Target date of Completion</a:t>
                      </a: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6425" marR="6425" marT="64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1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Per Quarter</a:t>
            </a:r>
            <a:r>
              <a:rPr kumimoji="0" lang="en-PH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kumimoji="0" lang="en-P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Committed Outputs and Actual Accomplishment </a:t>
            </a:r>
            <a:r>
              <a:rPr kumimoji="0" lang="en-PH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(based on WFP/AIP)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FD6DA9-8DAD-229D-9EF6-BFD8F6E9B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67361"/>
              </p:ext>
            </p:extLst>
          </p:nvPr>
        </p:nvGraphicFramePr>
        <p:xfrm>
          <a:off x="345440" y="1111405"/>
          <a:ext cx="11511280" cy="2844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46480">
                  <a:extLst>
                    <a:ext uri="{9D8B030D-6E8A-4147-A177-3AD203B41FA5}">
                      <a16:colId xmlns:a16="http://schemas.microsoft.com/office/drawing/2014/main" val="3522569303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1295046420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3414320124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1824230816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32926448"/>
                    </a:ext>
                  </a:extLst>
                </a:gridCol>
                <a:gridCol w="1351280">
                  <a:extLst>
                    <a:ext uri="{9D8B030D-6E8A-4147-A177-3AD203B41FA5}">
                      <a16:colId xmlns:a16="http://schemas.microsoft.com/office/drawing/2014/main" val="1058128509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3502544962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3836966206"/>
                    </a:ext>
                  </a:extLst>
                </a:gridCol>
                <a:gridCol w="1198880">
                  <a:extLst>
                    <a:ext uri="{9D8B030D-6E8A-4147-A177-3AD203B41FA5}">
                      <a16:colId xmlns:a16="http://schemas.microsoft.com/office/drawing/2014/main" val="136639198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742469999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2328335741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Output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Output Indicator 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Physical 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 dirty="0">
                          <a:latin typeface="Bookman Old Style" panose="02050604050505020204" pitchFamily="18" charset="0"/>
                        </a:rPr>
                        <a:t>Financial</a:t>
                      </a:r>
                      <a:endParaRPr sz="14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PH" sz="1400" u="none" strike="noStrike" cap="none" dirty="0">
                          <a:latin typeface="Bookman Old Style" panose="02050604050505020204" pitchFamily="18" charset="0"/>
                        </a:rPr>
                        <a:t>Schedule of Delivery</a:t>
                      </a:r>
                      <a:endParaRPr lang="en-PH" sz="1400" u="none" strike="noStrike" cap="none" dirty="0">
                        <a:latin typeface="Bookman Old Style" panose="02050604050505020204" pitchFamily="18" charset="0"/>
                        <a:sym typeface="Bookman Old Styl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1057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ookman Old Style" panose="02050604050505020204" pitchFamily="18" charset="0"/>
                        </a:rPr>
                        <a:t>Target </a:t>
                      </a:r>
                      <a:endParaRPr lang="en-PH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ookman Old Style" panose="02050604050505020204" pitchFamily="18" charset="0"/>
                        </a:rPr>
                        <a:t>Actual Accomplishment</a:t>
                      </a:r>
                      <a:endParaRPr lang="en-PH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b="1" u="none" strike="noStrike" cap="none" dirty="0">
                          <a:latin typeface="Bookman Old Style" panose="02050604050505020204" pitchFamily="18" charset="0"/>
                        </a:rPr>
                        <a:t>Obligated</a:t>
                      </a:r>
                      <a:endParaRPr sz="1400" b="1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b="1" u="none" strike="noStrike" cap="none" dirty="0">
                          <a:latin typeface="Bookman Old Style" panose="02050604050505020204" pitchFamily="18" charset="0"/>
                        </a:rPr>
                        <a:t>Unutilized</a:t>
                      </a:r>
                      <a:endParaRPr sz="1400" b="1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PH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0387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Annual  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Quarter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% (Q/A*100)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Annual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Quarter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% (Q/A*100)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2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Self Learning Modules 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Number of digitized Self Learning Modules 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10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3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30%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10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3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30%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3,000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7,000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By quarter 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0504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2802CA-AF8F-33D0-960B-6B253F6EC40A}"/>
              </a:ext>
            </a:extLst>
          </p:cNvPr>
          <p:cNvSpPr txBox="1"/>
          <p:nvPr/>
        </p:nvSpPr>
        <p:spPr>
          <a:xfrm>
            <a:off x="345440" y="5415280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Note: Data entries shall be culled out from the WFP encoded in the PMIS and/or AIP of the School</a:t>
            </a:r>
            <a:endParaRPr lang="en-PH" sz="20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__ Quarter</a:t>
            </a:r>
            <a:r>
              <a:rPr kumimoji="0" lang="en-PH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kumimoji="0" lang="en-P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Committed Outputs and Actual Accomplishment </a:t>
            </a:r>
            <a:r>
              <a:rPr kumimoji="0" lang="en-PH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(based on WFP/AIP)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5" name="Google Shape;115;p3"/>
          <p:cNvGraphicFramePr/>
          <p:nvPr/>
        </p:nvGraphicFramePr>
        <p:xfrm>
          <a:off x="365750" y="1107448"/>
          <a:ext cx="11460500" cy="42742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5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2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2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4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 dirty="0">
                          <a:latin typeface="Bookman Old Style" panose="02050604050505020204" pitchFamily="18" charset="0"/>
                        </a:rPr>
                        <a:t>Committed Output</a:t>
                      </a:r>
                      <a:endParaRPr sz="14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 dirty="0">
                          <a:latin typeface="Bookman Old Style" panose="02050604050505020204" pitchFamily="18" charset="0"/>
                        </a:rPr>
                        <a:t>Completed</a:t>
                      </a:r>
                      <a:endParaRPr sz="14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 dirty="0">
                          <a:latin typeface="Bookman Old Style" panose="02050604050505020204" pitchFamily="18" charset="0"/>
                        </a:rPr>
                        <a:t>On Going</a:t>
                      </a:r>
                      <a:endParaRPr sz="14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 dirty="0">
                          <a:latin typeface="Bookman Old Style" panose="02050604050505020204" pitchFamily="18" charset="0"/>
                        </a:rPr>
                        <a:t>As Scheduled</a:t>
                      </a:r>
                      <a:endParaRPr sz="14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Rescheduled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Additional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 dirty="0">
                          <a:latin typeface="Bookman Old Style" panose="02050604050505020204" pitchFamily="18" charset="0"/>
                        </a:rPr>
                        <a:t>Terminated</a:t>
                      </a:r>
                      <a:endParaRPr sz="14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PH" sz="1800" u="none" strike="noStrike" cap="none">
                          <a:latin typeface="Bookman Old Style" panose="02050604050505020204" pitchFamily="18" charset="0"/>
                        </a:rPr>
                        <a:t>Total</a:t>
                      </a: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E3863FA-A222-9BE9-508E-DE61A56052FD}"/>
              </a:ext>
            </a:extLst>
          </p:cNvPr>
          <p:cNvSpPr txBox="1"/>
          <p:nvPr/>
        </p:nvSpPr>
        <p:spPr>
          <a:xfrm>
            <a:off x="365750" y="5514417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Note: Data entries shall be culled out from the WFP encoded in the PMIS and/or AIP of the School</a:t>
            </a:r>
            <a:endParaRPr lang="en-PH" sz="20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List of Completed  ____ Quarter Outputs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3" name="Google Shape;123;p4"/>
          <p:cNvGraphicFramePr/>
          <p:nvPr>
            <p:extLst>
              <p:ext uri="{D42A27DB-BD31-4B8C-83A1-F6EECF244321}">
                <p14:modId xmlns:p14="http://schemas.microsoft.com/office/powerpoint/2010/main" val="3853127147"/>
              </p:ext>
            </p:extLst>
          </p:nvPr>
        </p:nvGraphicFramePr>
        <p:xfrm>
          <a:off x="314960" y="1195876"/>
          <a:ext cx="11480800" cy="431588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63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1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1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5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2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55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 Output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 dirty="0"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Output Indicator</a:t>
                      </a:r>
                      <a:endParaRPr sz="14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sym typeface="Calibri"/>
                        </a:rPr>
                        <a:t>Physical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Remarks</a:t>
                      </a:r>
                      <a:endParaRPr sz="1400" u="none" strike="noStrike" cap="none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PH" sz="1800" u="none" strike="noStrike" cap="none" dirty="0">
                          <a:latin typeface="Bookman Old Style" panose="02050604050505020204" pitchFamily="18" charset="0"/>
                        </a:rPr>
                        <a:t>Annual Target</a:t>
                      </a:r>
                      <a:endParaRPr lang="en-PH" sz="18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Quarter Target 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Quarter Accomplishment 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PH" sz="1800" u="none" strike="noStrike" cap="none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% </a:t>
                      </a:r>
                      <a:r>
                        <a:rPr lang="en-PH" sz="1400" u="none" strike="noStrike" cap="none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(QA/QT*100)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84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9102C61-4210-179E-CD74-5338CD1E3029}"/>
              </a:ext>
            </a:extLst>
          </p:cNvPr>
          <p:cNvSpPr txBox="1"/>
          <p:nvPr/>
        </p:nvSpPr>
        <p:spPr>
          <a:xfrm>
            <a:off x="314960" y="5647137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Note: Data entries shall be culled out from the WFP encoded in the PMIS and/or AIP of the School</a:t>
            </a:r>
            <a:endParaRPr lang="en-PH" sz="20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List of On-going  1</a:t>
            </a:r>
            <a:r>
              <a:rPr kumimoji="0" lang="en-PH" sz="24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st</a:t>
            </a:r>
            <a:r>
              <a:rPr kumimoji="0" lang="en-P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  Quarter Outputs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1" name="Google Shape;131;p5"/>
          <p:cNvGraphicFramePr/>
          <p:nvPr/>
        </p:nvGraphicFramePr>
        <p:xfrm>
          <a:off x="309875" y="1067468"/>
          <a:ext cx="11572250" cy="42111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9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600" b="0" u="none" strike="noStrike" cap="none" dirty="0">
                          <a:latin typeface="Bookman Old Style" panose="02050604050505020204" pitchFamily="18" charset="0"/>
                        </a:rPr>
                        <a:t> Output</a:t>
                      </a:r>
                      <a:endParaRPr sz="1600" b="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600" b="0" u="none" strike="noStrike" cap="none" dirty="0">
                          <a:latin typeface="Bookman Old Style" panose="02050604050505020204" pitchFamily="18" charset="0"/>
                        </a:rPr>
                        <a:t>Physical Target</a:t>
                      </a:r>
                      <a:endParaRPr sz="1600" b="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600" b="0" u="none" strike="noStrike" cap="none" dirty="0">
                          <a:latin typeface="Bookman Old Style" panose="02050604050505020204" pitchFamily="18" charset="0"/>
                        </a:rPr>
                        <a:t>Estimated Time of Completion</a:t>
                      </a:r>
                      <a:endParaRPr sz="1600" b="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600" b="0" u="none" strike="noStrike" cap="none" dirty="0">
                          <a:latin typeface="Bookman Old Style" panose="02050604050505020204" pitchFamily="18" charset="0"/>
                        </a:rPr>
                        <a:t>Remarks</a:t>
                      </a:r>
                      <a:endParaRPr sz="1600" b="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15F70FD-DCB2-BAED-6284-155B44D9E251}"/>
              </a:ext>
            </a:extLst>
          </p:cNvPr>
          <p:cNvSpPr txBox="1"/>
          <p:nvPr/>
        </p:nvSpPr>
        <p:spPr>
          <a:xfrm>
            <a:off x="309875" y="5547360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Note: Data entries shall be culled out from the WFP encoded in the PMIS and/or AIP of the School</a:t>
            </a:r>
            <a:endParaRPr lang="en-PH" sz="20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List of As Scheduled </a:t>
            </a:r>
            <a:r>
              <a:rPr lang="en-PH" sz="2400" kern="0" dirty="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____ </a:t>
            </a:r>
            <a:r>
              <a:rPr kumimoji="0" lang="en-PH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Quarter Outputs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9" name="Google Shape;139;p6"/>
          <p:cNvGraphicFramePr/>
          <p:nvPr/>
        </p:nvGraphicFramePr>
        <p:xfrm>
          <a:off x="309875" y="1383155"/>
          <a:ext cx="11572250" cy="34988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9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 Output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Physical Target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Estimated Time of Completion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Remarks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2AD5F3C-245D-C536-532C-8A351BF4798B}"/>
              </a:ext>
            </a:extLst>
          </p:cNvPr>
          <p:cNvSpPr txBox="1"/>
          <p:nvPr/>
        </p:nvSpPr>
        <p:spPr>
          <a:xfrm>
            <a:off x="345440" y="5415280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Note: Data entries shall be culled out from the WFP encoded in the PMIS and/or AIP of the School</a:t>
            </a:r>
            <a:endParaRPr lang="en-PH" sz="20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List of Re-scheduled </a:t>
            </a:r>
            <a:r>
              <a:rPr lang="en-PH" sz="2400" kern="0" dirty="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_____ </a:t>
            </a:r>
            <a:r>
              <a:rPr kumimoji="0" lang="en-PH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Quarter Outputs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7" name="Google Shape;147;p7"/>
          <p:cNvGraphicFramePr/>
          <p:nvPr/>
        </p:nvGraphicFramePr>
        <p:xfrm>
          <a:off x="309875" y="1241641"/>
          <a:ext cx="11572250" cy="3498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9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 Output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Physical Target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Estimated Time of Completion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Remarks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C358AFB-6C45-ABF4-069B-D48581D43D10}"/>
              </a:ext>
            </a:extLst>
          </p:cNvPr>
          <p:cNvSpPr txBox="1"/>
          <p:nvPr/>
        </p:nvSpPr>
        <p:spPr>
          <a:xfrm>
            <a:off x="345440" y="5415280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Note: Data entries shall be culled out from the WFP encoded in the PMIS and/or AIP of the School</a:t>
            </a:r>
            <a:endParaRPr lang="en-PH" sz="20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List of Additional </a:t>
            </a:r>
            <a:r>
              <a:rPr lang="en-PH" sz="2400" kern="0" dirty="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________ </a:t>
            </a:r>
            <a:r>
              <a:rPr kumimoji="0" lang="en-PH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Quarter Outputs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5" name="Google Shape;155;p8"/>
          <p:cNvGraphicFramePr/>
          <p:nvPr/>
        </p:nvGraphicFramePr>
        <p:xfrm>
          <a:off x="309875" y="1002154"/>
          <a:ext cx="11572250" cy="42111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9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800" b="0" u="none" strike="noStrike" cap="none" dirty="0">
                          <a:latin typeface="Bookman Old Style" panose="02050604050505020204" pitchFamily="18" charset="0"/>
                        </a:rPr>
                        <a:t> Output</a:t>
                      </a:r>
                      <a:endParaRPr sz="1800" b="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800" b="0" u="none" strike="noStrike" cap="none">
                          <a:latin typeface="Bookman Old Style" panose="02050604050505020204" pitchFamily="18" charset="0"/>
                        </a:rPr>
                        <a:t>Physical Target</a:t>
                      </a:r>
                      <a:endParaRPr sz="1800" b="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800" b="0" u="none" strike="noStrike" cap="none">
                          <a:latin typeface="Bookman Old Style" panose="02050604050505020204" pitchFamily="18" charset="0"/>
                        </a:rPr>
                        <a:t>Estimated Time of Completion</a:t>
                      </a:r>
                      <a:endParaRPr sz="1800" b="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800" b="0" u="none" strike="noStrike" cap="none">
                          <a:latin typeface="Bookman Old Style" panose="02050604050505020204" pitchFamily="18" charset="0"/>
                        </a:rPr>
                        <a:t>Remarks</a:t>
                      </a:r>
                      <a:endParaRPr sz="1800" b="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D5F98F6-C5EA-B6B5-3745-9F3049F5851E}"/>
              </a:ext>
            </a:extLst>
          </p:cNvPr>
          <p:cNvSpPr txBox="1"/>
          <p:nvPr/>
        </p:nvSpPr>
        <p:spPr>
          <a:xfrm>
            <a:off x="340360" y="5647137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Note: Data entries shall be culled out from the WFP encoded in the PMIS and/or AIP of the School</a:t>
            </a:r>
            <a:endParaRPr lang="en-PH" sz="20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1047</Words>
  <Application>Microsoft Office PowerPoint</Application>
  <PresentationFormat>Widescreen</PresentationFormat>
  <Paragraphs>219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ＭＳ Ｐゴシック</vt:lpstr>
      <vt:lpstr>Aptos</vt:lpstr>
      <vt:lpstr>Arial</vt:lpstr>
      <vt:lpstr>Arial Narrow</vt:lpstr>
      <vt:lpstr>Bookman Old Style</vt:lpstr>
      <vt:lpstr>Calibri</vt:lpstr>
      <vt:lpstr>Calibri Light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Kathrine Lotilla</dc:creator>
  <cp:lastModifiedBy>Luz Lalli Ferrer</cp:lastModifiedBy>
  <cp:revision>8</cp:revision>
  <dcterms:created xsi:type="dcterms:W3CDTF">2024-03-30T02:08:20Z</dcterms:created>
  <dcterms:modified xsi:type="dcterms:W3CDTF">2024-06-09T12:24:38Z</dcterms:modified>
</cp:coreProperties>
</file>